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09520-7DE6-463F-A74A-B2D9A6A05995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AB451-5153-4765-8177-10BF81FC1FEB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49673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024E65-3A78-4FA4-B97C-64A252F3F9C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153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0844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08596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87094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9115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1232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73715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66457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8755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29748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0943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88417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5E5C2-DB0E-4570-8E09-BC99A7A88B86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3391-2E83-45AF-9C99-0E276141017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60845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65361"/>
              </p:ext>
            </p:extLst>
          </p:nvPr>
        </p:nvGraphicFramePr>
        <p:xfrm>
          <a:off x="395536" y="1340768"/>
          <a:ext cx="8496944" cy="5042802"/>
        </p:xfrm>
        <a:graphic>
          <a:graphicData uri="http://schemas.openxmlformats.org/drawingml/2006/table">
            <a:tbl>
              <a:tblPr/>
              <a:tblGrid>
                <a:gridCol w="2160240"/>
                <a:gridCol w="1512168"/>
                <a:gridCol w="1224136"/>
                <a:gridCol w="1800200"/>
                <a:gridCol w="1800200"/>
              </a:tblGrid>
              <a:tr h="71053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latin typeface="Calibri"/>
                          <a:ea typeface="新細明體"/>
                          <a:cs typeface="Arial"/>
                        </a:rPr>
                        <a:t>令你有負面想法的</a:t>
                      </a:r>
                      <a:r>
                        <a:rPr lang="zh-TW" sz="1600" b="1" u="none" kern="1200" dirty="0">
                          <a:latin typeface="Calibri"/>
                          <a:ea typeface="新細明體"/>
                          <a:cs typeface="Arial"/>
                        </a:rPr>
                        <a:t>事件</a:t>
                      </a:r>
                      <a:r>
                        <a:rPr lang="zh-TW" sz="1600" b="1" kern="1200" dirty="0">
                          <a:latin typeface="Calibri"/>
                          <a:ea typeface="新細明體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latin typeface="Calibri"/>
                          <a:ea typeface="新細明體"/>
                          <a:cs typeface="Arial"/>
                        </a:rPr>
                        <a:t>你的負面</a:t>
                      </a:r>
                      <a:r>
                        <a:rPr lang="zh-TW" sz="1600" b="1" u="none" kern="1200" dirty="0" smtClean="0">
                          <a:latin typeface="Calibri"/>
                          <a:ea typeface="新細明體"/>
                          <a:cs typeface="Arial"/>
                        </a:rPr>
                        <a:t>想法</a:t>
                      </a:r>
                      <a:endParaRPr lang="en-US" altLang="zh-TW" sz="1600" b="1" u="none" kern="1200" dirty="0" smtClean="0"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latin typeface="Calibri"/>
                          <a:ea typeface="新細明體"/>
                          <a:cs typeface="新細明體"/>
                        </a:rPr>
                        <a:t>你的</a:t>
                      </a:r>
                      <a:r>
                        <a:rPr lang="zh-TW" sz="1600" b="1" u="none" kern="1200" dirty="0">
                          <a:latin typeface="Calibri"/>
                          <a:ea typeface="新細明體"/>
                          <a:cs typeface="新細明體"/>
                        </a:rPr>
                        <a:t>感受</a:t>
                      </a:r>
                      <a:endParaRPr lang="zh-TW" sz="1600" u="none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eaLnBrk="0" fontAlgn="base" hangingPunct="0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latin typeface="新細明體"/>
                          <a:ea typeface="新細明體"/>
                          <a:cs typeface="Arial,Bold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u="none" kern="1200" dirty="0">
                          <a:latin typeface="Calibri"/>
                          <a:ea typeface="新細明體"/>
                          <a:cs typeface="Arial"/>
                        </a:rPr>
                        <a:t>正</a:t>
                      </a:r>
                      <a:r>
                        <a:rPr lang="zh-TW" sz="1600" b="1" u="none" kern="1200" dirty="0" smtClean="0">
                          <a:latin typeface="Calibri"/>
                          <a:ea typeface="新細明體"/>
                          <a:cs typeface="Arial"/>
                        </a:rPr>
                        <a:t>向</a:t>
                      </a:r>
                      <a:r>
                        <a:rPr lang="zh-TW" altLang="en-US" sz="1600" b="1" u="none" kern="1200" dirty="0" smtClean="0">
                          <a:latin typeface="Calibri"/>
                          <a:ea typeface="+mn-ea"/>
                          <a:cs typeface="Arial"/>
                        </a:rPr>
                        <a:t>思維</a:t>
                      </a:r>
                      <a:endParaRPr lang="zh-TW" sz="1600" u="none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/>
                        <a:t>新的感受</a:t>
                      </a:r>
                      <a:endParaRPr lang="zh-HK" altLang="en-US" sz="1600" b="1" dirty="0"/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</a:tr>
              <a:tr h="109656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Calibri"/>
                          <a:ea typeface="新細明體"/>
                          <a:cs typeface="Times New Roman"/>
                        </a:rPr>
                        <a:t>媽媽只顧返工，好少同我傾計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Calibri"/>
                          <a:ea typeface="新細明體"/>
                          <a:cs typeface="Times New Roman"/>
                        </a:rPr>
                        <a:t>認為媽媽不關心自己，無人愛自己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Calibri"/>
                          <a:ea typeface="新細明體"/>
                          <a:cs typeface="Times New Roman"/>
                        </a:rPr>
                        <a:t>覺得難過和憤怒</a:t>
                      </a:r>
                      <a:r>
                        <a:rPr lang="zh-TW" sz="1600" kern="1200">
                          <a:latin typeface="Calibri"/>
                          <a:ea typeface="新細明體"/>
                          <a:cs typeface="Arial"/>
                        </a:rPr>
                        <a:t>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Calibri"/>
                          <a:ea typeface="新細明體"/>
                          <a:cs typeface="Times New Roman"/>
                        </a:rPr>
                        <a:t>媽媽工作忙，但放假時，她有同我去街和傾計。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1674">
                <a:tc>
                  <a:txBody>
                    <a:bodyPr/>
                    <a:lstStyle/>
                    <a:p>
                      <a:pPr fontAlgn="base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Calibri"/>
                          <a:ea typeface="新細明體"/>
                          <a:cs typeface="Arial"/>
                        </a:rPr>
                        <a:t>考試不合格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>
                          <a:latin typeface="Calibri"/>
                          <a:ea typeface="新細明體"/>
                          <a:cs typeface="Arial"/>
                        </a:rPr>
                        <a:t>無論點溫習都無可能合格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Calibri"/>
                          <a:ea typeface="新細明體"/>
                          <a:cs typeface="Times New Roman"/>
                        </a:rPr>
                        <a:t>覺得絕望</a:t>
                      </a:r>
                      <a:r>
                        <a:rPr lang="zh-TW" sz="1600" kern="1200" dirty="0">
                          <a:latin typeface="Calibri"/>
                          <a:ea typeface="新細明體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Calibri"/>
                          <a:ea typeface="新細明體"/>
                          <a:cs typeface="Times New Roman"/>
                        </a:rPr>
                        <a:t>我</a:t>
                      </a:r>
                      <a:r>
                        <a:rPr lang="zh-TW" sz="1600" kern="1200" dirty="0">
                          <a:latin typeface="Calibri"/>
                          <a:ea typeface="新細明體"/>
                          <a:cs typeface="Arial"/>
                        </a:rPr>
                        <a:t>嘗試參考其他同學的溫習方法，可能有改善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5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latin typeface="Calibri"/>
                          <a:ea typeface="新細明體"/>
                          <a:cs typeface="Arial"/>
                        </a:rPr>
                        <a:t>班際籃球</a:t>
                      </a: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比賽</a:t>
                      </a:r>
                      <a:endParaRPr lang="en-US" altLang="zh-TW" sz="1600" kern="0" dirty="0" smtClean="0">
                        <a:latin typeface="Calibri"/>
                        <a:ea typeface="新細明體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拿</a:t>
                      </a:r>
                      <a:r>
                        <a:rPr lang="zh-TW" sz="1600" kern="0" dirty="0">
                          <a:latin typeface="Calibri"/>
                          <a:ea typeface="新細明體"/>
                          <a:cs typeface="Arial"/>
                        </a:rPr>
                        <a:t>不到冠軍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latin typeface="Calibri"/>
                          <a:ea typeface="新細明體"/>
                          <a:cs typeface="Arial"/>
                        </a:rPr>
                        <a:t>都係因為我今日打得差</a:t>
                      </a: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，</a:t>
                      </a:r>
                      <a:endParaRPr lang="en-US" altLang="zh-TW" sz="1600" kern="0" dirty="0" smtClean="0">
                        <a:latin typeface="Calibri"/>
                        <a:ea typeface="新細明體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只</a:t>
                      </a:r>
                      <a:r>
                        <a:rPr lang="zh-TW" sz="1600" kern="0" dirty="0">
                          <a:latin typeface="Calibri"/>
                          <a:ea typeface="新細明體"/>
                          <a:cs typeface="Arial"/>
                        </a:rPr>
                        <a:t>拿到</a:t>
                      </a: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四分</a:t>
                      </a:r>
                      <a:r>
                        <a:rPr lang="zh-TW" altLang="en-US" sz="1600" kern="0" dirty="0" smtClean="0">
                          <a:latin typeface="+mn-lt"/>
                          <a:ea typeface="+mn-ea"/>
                          <a:cs typeface="Arial"/>
                        </a:rPr>
                        <a:t>，</a:t>
                      </a:r>
                      <a:r>
                        <a:rPr lang="zh-TW" altLang="zh-TW" sz="1600" kern="0" dirty="0" smtClean="0">
                          <a:latin typeface="+mn-lt"/>
                          <a:ea typeface="+mn-ea"/>
                          <a:cs typeface="Arial"/>
                        </a:rPr>
                        <a:t>覺</a:t>
                      </a:r>
                      <a:r>
                        <a:rPr lang="zh-TW" altLang="zh-TW" sz="1600" kern="1200" dirty="0" smtClean="0">
                          <a:latin typeface="+mn-lt"/>
                          <a:ea typeface="+mn-ea"/>
                          <a:cs typeface="Times New Roman"/>
                        </a:rPr>
                        <a:t>得自己</a:t>
                      </a:r>
                      <a:endParaRPr lang="en-US" altLang="zh-TW" sz="1600" kern="12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kern="1200" dirty="0" smtClean="0">
                          <a:latin typeface="+mn-lt"/>
                          <a:ea typeface="+mn-ea"/>
                          <a:cs typeface="Times New Roman"/>
                        </a:rPr>
                        <a:t>無用</a:t>
                      </a:r>
                      <a:endParaRPr lang="zh-TW" altLang="zh-TW" sz="16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kern="1200" dirty="0" smtClean="0">
                          <a:latin typeface="+mn-lt"/>
                          <a:ea typeface="+mn-ea"/>
                          <a:cs typeface="Times New Roman"/>
                        </a:rPr>
                        <a:t>覺得</a:t>
                      </a:r>
                      <a:r>
                        <a:rPr lang="zh-TW" altLang="en-US" sz="1600" kern="1200" dirty="0" smtClean="0">
                          <a:latin typeface="+mn-lt"/>
                          <a:ea typeface="+mn-ea"/>
                          <a:cs typeface="Times New Roman"/>
                        </a:rPr>
                        <a:t>自責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latin typeface="Calibri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latin typeface="Calibri"/>
                          <a:ea typeface="新細明體"/>
                          <a:cs typeface="Arial"/>
                        </a:rPr>
                        <a:t>旅行分組未能</a:t>
                      </a: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同</a:t>
                      </a:r>
                      <a:endParaRPr lang="en-US" altLang="zh-TW" sz="1600" kern="0" dirty="0" smtClean="0">
                        <a:latin typeface="Calibri"/>
                        <a:ea typeface="新細明體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 smtClean="0">
                          <a:latin typeface="Calibri"/>
                          <a:ea typeface="新細明體"/>
                          <a:cs typeface="Arial"/>
                        </a:rPr>
                        <a:t>好友</a:t>
                      </a:r>
                      <a:r>
                        <a:rPr lang="zh-TW" sz="1600" kern="0" dirty="0">
                          <a:latin typeface="Calibri"/>
                          <a:ea typeface="新細明體"/>
                          <a:cs typeface="Arial"/>
                        </a:rPr>
                        <a:t>在一組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latin typeface="Calibri"/>
                          <a:ea typeface="新細明體"/>
                          <a:cs typeface="Arial"/>
                        </a:rPr>
                        <a:t>佢地唔再當</a:t>
                      </a:r>
                      <a:r>
                        <a:rPr lang="zh-TW" sz="1600" kern="1200">
                          <a:latin typeface="Calibri"/>
                          <a:ea typeface="新細明體"/>
                          <a:cs typeface="Times New Roman"/>
                        </a:rPr>
                        <a:t>我係</a:t>
                      </a:r>
                      <a:r>
                        <a:rPr lang="en-US" sz="1600" kern="1200">
                          <a:latin typeface="新細明體"/>
                          <a:ea typeface="新細明體"/>
                          <a:cs typeface="Times New Roman"/>
                        </a:rPr>
                        <a:t>friend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latin typeface="Calibri"/>
                          <a:ea typeface="新細明體"/>
                          <a:cs typeface="Arial"/>
                        </a:rPr>
                        <a:t>覺</a:t>
                      </a:r>
                      <a:r>
                        <a:rPr lang="zh-TW" sz="1600" kern="1200">
                          <a:latin typeface="Calibri"/>
                          <a:ea typeface="新細明體"/>
                          <a:cs typeface="Times New Roman"/>
                        </a:rPr>
                        <a:t>得失望和憤怒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kern="0" dirty="0">
                        <a:latin typeface="新細明體"/>
                        <a:ea typeface="新細明體"/>
                        <a:cs typeface="Arial"/>
                      </a:endParaRPr>
                    </a:p>
                  </a:txBody>
                  <a:tcPr marL="60703" marR="60703" marT="30351" marB="303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zh-HK" dirty="0">
                <a:solidFill>
                  <a:srgbClr val="FF0000"/>
                </a:solidFill>
              </a:rPr>
              <a:t>活動：正</a:t>
            </a:r>
            <a:r>
              <a:rPr lang="zh-TW" altLang="zh-HK" dirty="0" smtClean="0">
                <a:solidFill>
                  <a:srgbClr val="FF0000"/>
                </a:solidFill>
              </a:rPr>
              <a:t>向</a:t>
            </a:r>
            <a:r>
              <a:rPr lang="zh-TW" altLang="en-US" dirty="0" smtClean="0">
                <a:solidFill>
                  <a:srgbClr val="FF0000"/>
                </a:solidFill>
              </a:rPr>
              <a:t>思維</a:t>
            </a:r>
            <a:r>
              <a:rPr lang="zh-TW" altLang="zh-HK" dirty="0" smtClean="0">
                <a:solidFill>
                  <a:srgbClr val="FF0000"/>
                </a:solidFill>
              </a:rPr>
              <a:t>工作紙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7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141</Words>
  <Application>Microsoft Office PowerPoint</Application>
  <PresentationFormat>如螢幕大小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活動：正向思維工作紙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活動：正向思維工作紙</dc:title>
  <dc:creator>WONG, Mei-ching Teresa</dc:creator>
  <cp:lastModifiedBy>User user</cp:lastModifiedBy>
  <cp:revision>2</cp:revision>
  <dcterms:created xsi:type="dcterms:W3CDTF">2016-03-14T05:04:05Z</dcterms:created>
  <dcterms:modified xsi:type="dcterms:W3CDTF">2016-03-14T16:28:21Z</dcterms:modified>
</cp:coreProperties>
</file>