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34"/>
  </p:notesMasterIdLst>
  <p:sldIdLst>
    <p:sldId id="275" r:id="rId5"/>
    <p:sldId id="490" r:id="rId6"/>
    <p:sldId id="340" r:id="rId7"/>
    <p:sldId id="495" r:id="rId8"/>
    <p:sldId id="285" r:id="rId9"/>
    <p:sldId id="434" r:id="rId10"/>
    <p:sldId id="441" r:id="rId11"/>
    <p:sldId id="497" r:id="rId12"/>
    <p:sldId id="486" r:id="rId13"/>
    <p:sldId id="498" r:id="rId14"/>
    <p:sldId id="487" r:id="rId15"/>
    <p:sldId id="454" r:id="rId16"/>
    <p:sldId id="451" r:id="rId17"/>
    <p:sldId id="452" r:id="rId18"/>
    <p:sldId id="453" r:id="rId19"/>
    <p:sldId id="450" r:id="rId20"/>
    <p:sldId id="415" r:id="rId21"/>
    <p:sldId id="500" r:id="rId22"/>
    <p:sldId id="455" r:id="rId23"/>
    <p:sldId id="491" r:id="rId24"/>
    <p:sldId id="496" r:id="rId25"/>
    <p:sldId id="456" r:id="rId26"/>
    <p:sldId id="457" r:id="rId27"/>
    <p:sldId id="458" r:id="rId28"/>
    <p:sldId id="459" r:id="rId29"/>
    <p:sldId id="492" r:id="rId30"/>
    <p:sldId id="493" r:id="rId31"/>
    <p:sldId id="361" r:id="rId32"/>
    <p:sldId id="362" r:id="rId33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28ACC2"/>
    <a:srgbClr val="7030A0"/>
    <a:srgbClr val="FFC5C5"/>
    <a:srgbClr val="FFA3A3"/>
    <a:srgbClr val="FF8585"/>
    <a:srgbClr val="FBD5A3"/>
    <a:srgbClr val="FAC57E"/>
    <a:srgbClr val="DFD9DA"/>
    <a:srgbClr val="BBAC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85442" autoAdjust="0"/>
  </p:normalViewPr>
  <p:slideViewPr>
    <p:cSldViewPr snapToGrid="0">
      <p:cViewPr varScale="1">
        <p:scale>
          <a:sx n="64" d="100"/>
          <a:sy n="64" d="100"/>
        </p:scale>
        <p:origin x="102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56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C1824-FE88-4E96-8178-4FEA8E4DCBA6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96844-D433-4E72-B630-A2F31FA224E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96313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up.hk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45269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8174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99988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93415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7009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69397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28549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1000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90910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03867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08041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003790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latin typeface="MicrosoftJhengHeiLight"/>
              </a:rPr>
              <a:t>https://it.caritas.org.hk/</a:t>
            </a:r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99976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HK" u="sng" dirty="0">
                <a:hlinkClick r:id="rId3"/>
              </a:rPr>
              <a:t>https://www.openup.hk/</a:t>
            </a:r>
            <a:endParaRPr lang="zh-TW" altLang="zh-HK" dirty="0"/>
          </a:p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07674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MicrosoftJhengHeiLight"/>
              </a:rPr>
              <a:t>https://sbhk.org.hk</a:t>
            </a:r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96844-D433-4E72-B630-A2F31FA224EF}" type="slidenum">
              <a:rPr lang="zh-HK" altLang="en-US" smtClean="0"/>
              <a:t>25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5861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HK"/>
              <a:t>Click to edit Master subtitle style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18282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31321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HK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89285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178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9300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0918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9626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HK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31873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HK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70625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48091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83233-E967-4209-990D-1D789F84C9BC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7583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83233-E967-4209-990D-1D789F84C9BC}" type="datetimeFigureOut">
              <a:rPr lang="zh-HK" altLang="en-US" smtClean="0"/>
              <a:t>24/9/2026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61F5A-C5A6-423B-B413-5F96E3A4FB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508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7" name="Rectangle 4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5660101" y="2595548"/>
            <a:ext cx="1120456" cy="1119271"/>
          </a:xfrm>
          <a:prstGeom prst="rect">
            <a:avLst/>
          </a:prstGeom>
          <a:solidFill>
            <a:schemeClr val="bg1"/>
          </a:solidFill>
          <a:ln w="57150">
            <a:solidFill>
              <a:srgbClr val="41C3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6967850" y="2595548"/>
            <a:ext cx="1120456" cy="1119271"/>
          </a:xfrm>
          <a:prstGeom prst="rect">
            <a:avLst/>
          </a:prstGeom>
          <a:solidFill>
            <a:schemeClr val="bg1"/>
          </a:solidFill>
          <a:ln w="57150">
            <a:solidFill>
              <a:srgbClr val="41C3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8265508" y="2595548"/>
            <a:ext cx="1120456" cy="1119271"/>
          </a:xfrm>
          <a:prstGeom prst="rect">
            <a:avLst/>
          </a:prstGeom>
          <a:solidFill>
            <a:schemeClr val="bg1"/>
          </a:solidFill>
          <a:ln w="57150">
            <a:solidFill>
              <a:srgbClr val="41C3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9545329" y="2597506"/>
            <a:ext cx="1120456" cy="1119271"/>
          </a:xfrm>
          <a:prstGeom prst="rect">
            <a:avLst/>
          </a:prstGeom>
          <a:solidFill>
            <a:schemeClr val="bg1"/>
          </a:solidFill>
          <a:ln w="57150">
            <a:solidFill>
              <a:srgbClr val="41C3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680641" y="2653635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00" b="1" dirty="0">
                <a:solidFill>
                  <a:srgbClr val="41C3D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警</a:t>
            </a:r>
            <a:endParaRPr lang="en-US" sz="6600" dirty="0">
              <a:solidFill>
                <a:srgbClr val="41C3D8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020041" y="2647654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00" b="1" dirty="0">
                <a:solidFill>
                  <a:srgbClr val="41C3D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endParaRPr lang="en-US" sz="6600" dirty="0">
              <a:solidFill>
                <a:srgbClr val="41C3D8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287930" y="2631611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00" b="1" dirty="0">
                <a:solidFill>
                  <a:srgbClr val="41C3D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響</a:t>
            </a:r>
            <a:endParaRPr lang="en-US" sz="6600" dirty="0">
              <a:solidFill>
                <a:srgbClr val="41C3D8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618035" y="2636411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00" b="1" dirty="0">
                <a:solidFill>
                  <a:srgbClr val="41C3D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起</a:t>
            </a:r>
            <a:endParaRPr lang="en-US" sz="6600" dirty="0">
              <a:solidFill>
                <a:srgbClr val="41C3D8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431888" y="0"/>
            <a:ext cx="2689673" cy="1411705"/>
          </a:xfrm>
          <a:prstGeom prst="roundRect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341118" y="3960842"/>
            <a:ext cx="1120456" cy="1119271"/>
          </a:xfrm>
          <a:prstGeom prst="rect">
            <a:avLst/>
          </a:prstGeom>
          <a:solidFill>
            <a:schemeClr val="bg1"/>
          </a:solidFill>
          <a:ln w="57150">
            <a:solidFill>
              <a:srgbClr val="41C3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6413824" y="3999747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00" b="1" dirty="0">
                <a:solidFill>
                  <a:srgbClr val="41C3D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找</a:t>
            </a:r>
            <a:endParaRPr lang="en-US" sz="6600" dirty="0">
              <a:solidFill>
                <a:srgbClr val="41C3D8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11064" y="3961539"/>
            <a:ext cx="1120456" cy="1119271"/>
          </a:xfrm>
          <a:prstGeom prst="rect">
            <a:avLst/>
          </a:prstGeom>
          <a:solidFill>
            <a:schemeClr val="bg1"/>
          </a:solidFill>
          <a:ln w="57150">
            <a:solidFill>
              <a:srgbClr val="41C3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7683770" y="4000444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00" b="1" dirty="0">
                <a:solidFill>
                  <a:srgbClr val="41C3D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幫</a:t>
            </a:r>
            <a:endParaRPr lang="en-US" sz="6600" dirty="0">
              <a:solidFill>
                <a:srgbClr val="41C3D8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864311" y="3960842"/>
            <a:ext cx="1120456" cy="1119271"/>
          </a:xfrm>
          <a:prstGeom prst="rect">
            <a:avLst/>
          </a:prstGeom>
          <a:solidFill>
            <a:schemeClr val="bg1"/>
          </a:solidFill>
          <a:ln w="57150">
            <a:solidFill>
              <a:srgbClr val="41C3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8937017" y="3999747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00" b="1" dirty="0">
                <a:solidFill>
                  <a:srgbClr val="41C3D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</a:t>
            </a:r>
            <a:endParaRPr lang="en-US" sz="6600" dirty="0">
              <a:solidFill>
                <a:srgbClr val="41C3D8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31" y="1814495"/>
            <a:ext cx="4244289" cy="4435116"/>
          </a:xfrm>
          <a:prstGeom prst="rect">
            <a:avLst/>
          </a:prstGeom>
        </p:spPr>
      </p:pic>
      <p:sp>
        <p:nvSpPr>
          <p:cNvPr id="22" name="Rectangle 45"/>
          <p:cNvSpPr/>
          <p:nvPr/>
        </p:nvSpPr>
        <p:spPr>
          <a:xfrm>
            <a:off x="5447722" y="1327735"/>
            <a:ext cx="272382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第六節</a:t>
            </a:r>
            <a:endParaRPr lang="en-US" sz="6600" dirty="0">
              <a:solidFill>
                <a:srgbClr val="28ACC2"/>
              </a:solidFill>
            </a:endParaRPr>
          </a:p>
        </p:txBody>
      </p:sp>
      <p:sp>
        <p:nvSpPr>
          <p:cNvPr id="23" name="Rectangle 21"/>
          <p:cNvSpPr/>
          <p:nvPr/>
        </p:nvSpPr>
        <p:spPr>
          <a:xfrm>
            <a:off x="412838" y="359131"/>
            <a:ext cx="272382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單元三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851097" y="6334780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H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教育局</a:t>
            </a:r>
          </a:p>
        </p:txBody>
      </p:sp>
    </p:spTree>
    <p:extLst>
      <p:ext uri="{BB962C8B-B14F-4D97-AF65-F5344CB8AC3E}">
        <p14:creationId xmlns:p14="http://schemas.microsoft.com/office/powerpoint/2010/main" val="4082623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熱朱古力呼吸法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4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Title 1"/>
          <p:cNvSpPr txBox="1">
            <a:spLocks/>
          </p:cNvSpPr>
          <p:nvPr/>
        </p:nvSpPr>
        <p:spPr>
          <a:xfrm>
            <a:off x="838387" y="3272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重溫第五節 學習重點</a:t>
            </a:r>
            <a:endParaRPr lang="zh-HK" altLang="en-US" b="1" dirty="0">
              <a:solidFill>
                <a:srgbClr val="28ACC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48" y="339016"/>
            <a:ext cx="1479537" cy="1657488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07100" y="2415136"/>
            <a:ext cx="372979" cy="397639"/>
          </a:xfrm>
          <a:prstGeom prst="ellipse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243907" y="2302492"/>
            <a:ext cx="1032397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自我關懷就是</a:t>
            </a:r>
            <a:r>
              <a:rPr lang="zh-TW" altLang="en-US" sz="44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把自己當作最好的朋友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看待，時刻</a:t>
            </a:r>
            <a:r>
              <a:rPr lang="zh-TW" altLang="en-US" sz="44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照顧自己的情感需要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。在遇到困難、壓力水桶滿滿的時候，我們可以</a:t>
            </a:r>
            <a:r>
              <a:rPr lang="zh-TW" altLang="en-US" sz="44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鼓勵及肯定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自己過去的努力，以</a:t>
            </a:r>
            <a:r>
              <a:rPr lang="zh-TW" altLang="en-US" sz="44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接納及體諒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的方式照顧自己，讓水桶不致滿溢而有更多的盛載空間。</a:t>
            </a:r>
            <a:endParaRPr lang="en-US" altLang="zh-HK" sz="4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760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Title 1"/>
          <p:cNvSpPr txBox="1">
            <a:spLocks/>
          </p:cNvSpPr>
          <p:nvPr/>
        </p:nvSpPr>
        <p:spPr>
          <a:xfrm>
            <a:off x="838387" y="3272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重溫第五節 學習重點</a:t>
            </a:r>
            <a:endParaRPr lang="zh-HK" altLang="en-US" b="1" dirty="0">
              <a:solidFill>
                <a:srgbClr val="28ACC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48" y="339016"/>
            <a:ext cx="1479537" cy="1657488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612616" y="2336985"/>
            <a:ext cx="9361021" cy="2713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我們可以在</a:t>
            </a:r>
            <a:r>
              <a:rPr lang="zh-TW" altLang="en-US" sz="44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言語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44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行動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上照顧自己的需要，學習以寬容的心善待自己。</a:t>
            </a:r>
            <a:endParaRPr lang="en-US" altLang="zh-TW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endParaRPr lang="en-US" altLang="zh-TW" sz="1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039012" y="2486906"/>
            <a:ext cx="372979" cy="397639"/>
          </a:xfrm>
          <a:prstGeom prst="ellipse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2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4" name="Rectangle 3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8136" y="2066595"/>
            <a:ext cx="10488405" cy="4690465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介紹精神健康警號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學習向別人求助的方法和建立支援網絡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170" y="1018828"/>
            <a:ext cx="3393746" cy="2052505"/>
          </a:xfrm>
          <a:prstGeom prst="rect">
            <a:avLst/>
          </a:prstGeom>
        </p:spPr>
      </p:pic>
      <p:sp>
        <p:nvSpPr>
          <p:cNvPr id="31" name="4-Point Star 30"/>
          <p:cNvSpPr/>
          <p:nvPr/>
        </p:nvSpPr>
        <p:spPr>
          <a:xfrm>
            <a:off x="8658941" y="2412362"/>
            <a:ext cx="438690" cy="475488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4-Point Star 31"/>
          <p:cNvSpPr/>
          <p:nvPr/>
        </p:nvSpPr>
        <p:spPr>
          <a:xfrm>
            <a:off x="10569815" y="973677"/>
            <a:ext cx="384048" cy="363471"/>
          </a:xfrm>
          <a:prstGeom prst="star4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615469" y="2371365"/>
            <a:ext cx="627722" cy="627368"/>
            <a:chOff x="208548" y="1874972"/>
            <a:chExt cx="745958" cy="793422"/>
          </a:xfrm>
        </p:grpSpPr>
        <p:sp>
          <p:nvSpPr>
            <p:cNvPr id="39" name="Oval 38"/>
            <p:cNvSpPr/>
            <p:nvPr/>
          </p:nvSpPr>
          <p:spPr>
            <a:xfrm>
              <a:off x="208548" y="1874972"/>
              <a:ext cx="745958" cy="793422"/>
            </a:xfrm>
            <a:prstGeom prst="ellipse">
              <a:avLst/>
            </a:prstGeom>
            <a:solidFill>
              <a:srgbClr val="D93B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/>
            <p:cNvSpPr/>
            <p:nvPr/>
          </p:nvSpPr>
          <p:spPr>
            <a:xfrm>
              <a:off x="294424" y="1960253"/>
              <a:ext cx="591144" cy="6223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40"/>
            <p:cNvSpPr/>
            <p:nvPr/>
          </p:nvSpPr>
          <p:spPr>
            <a:xfrm>
              <a:off x="350741" y="2032123"/>
              <a:ext cx="475101" cy="480418"/>
            </a:xfrm>
            <a:prstGeom prst="ellipse">
              <a:avLst/>
            </a:prstGeom>
            <a:solidFill>
              <a:srgbClr val="D93B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41"/>
            <p:cNvSpPr/>
            <p:nvPr/>
          </p:nvSpPr>
          <p:spPr>
            <a:xfrm>
              <a:off x="427338" y="2102625"/>
              <a:ext cx="318187" cy="3357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42"/>
            <p:cNvSpPr/>
            <p:nvPr/>
          </p:nvSpPr>
          <p:spPr>
            <a:xfrm>
              <a:off x="503142" y="2178547"/>
              <a:ext cx="166224" cy="188136"/>
            </a:xfrm>
            <a:prstGeom prst="ellipse">
              <a:avLst/>
            </a:prstGeom>
            <a:solidFill>
              <a:srgbClr val="D93B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9" name="Rounded Rectangle 28"/>
          <p:cNvSpPr/>
          <p:nvPr/>
        </p:nvSpPr>
        <p:spPr>
          <a:xfrm>
            <a:off x="10225117" y="2006672"/>
            <a:ext cx="1367232" cy="559163"/>
          </a:xfrm>
          <a:prstGeom prst="roundRect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0348236" y="2060471"/>
            <a:ext cx="12110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節</a:t>
            </a:r>
            <a:endParaRPr lang="en-US" sz="2800" dirty="0">
              <a:solidFill>
                <a:schemeClr val="bg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02944" y="3587640"/>
            <a:ext cx="627722" cy="627368"/>
            <a:chOff x="208548" y="1874972"/>
            <a:chExt cx="745958" cy="793422"/>
          </a:xfrm>
        </p:grpSpPr>
        <p:sp>
          <p:nvSpPr>
            <p:cNvPr id="20" name="Oval 19"/>
            <p:cNvSpPr/>
            <p:nvPr/>
          </p:nvSpPr>
          <p:spPr>
            <a:xfrm>
              <a:off x="208548" y="1874972"/>
              <a:ext cx="745958" cy="793422"/>
            </a:xfrm>
            <a:prstGeom prst="ellipse">
              <a:avLst/>
            </a:prstGeom>
            <a:solidFill>
              <a:srgbClr val="D93B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94424" y="1960253"/>
              <a:ext cx="591144" cy="6223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/>
            <p:cNvSpPr/>
            <p:nvPr/>
          </p:nvSpPr>
          <p:spPr>
            <a:xfrm>
              <a:off x="350741" y="2032123"/>
              <a:ext cx="475101" cy="480418"/>
            </a:xfrm>
            <a:prstGeom prst="ellipse">
              <a:avLst/>
            </a:prstGeom>
            <a:solidFill>
              <a:srgbClr val="D93B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/>
            <p:cNvSpPr/>
            <p:nvPr/>
          </p:nvSpPr>
          <p:spPr>
            <a:xfrm>
              <a:off x="427338" y="2102625"/>
              <a:ext cx="318187" cy="3357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503142" y="2178547"/>
              <a:ext cx="166224" cy="188136"/>
            </a:xfrm>
            <a:prstGeom prst="ellipse">
              <a:avLst/>
            </a:prstGeom>
            <a:solidFill>
              <a:srgbClr val="D93B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447492" y="968015"/>
            <a:ext cx="4804732" cy="951297"/>
          </a:xfrm>
          <a:prstGeom prst="roundRect">
            <a:avLst/>
          </a:prstGeom>
          <a:solidFill>
            <a:srgbClr val="FFF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標題 1"/>
          <p:cNvSpPr txBox="1">
            <a:spLocks/>
          </p:cNvSpPr>
          <p:nvPr/>
        </p:nvSpPr>
        <p:spPr>
          <a:xfrm>
            <a:off x="966216" y="1225296"/>
            <a:ext cx="3773052" cy="684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>
                <a:solidFill>
                  <a:srgbClr val="EF801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本節內容簡介</a:t>
            </a:r>
            <a:endParaRPr lang="zh-TW" altLang="en-US" b="1" dirty="0">
              <a:solidFill>
                <a:srgbClr val="EF801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2407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itle 1"/>
          <p:cNvSpPr txBox="1">
            <a:spLocks/>
          </p:cNvSpPr>
          <p:nvPr/>
        </p:nvSpPr>
        <p:spPr>
          <a:xfrm>
            <a:off x="248019" y="552125"/>
            <a:ext cx="7531921" cy="1100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認識精神健康警號</a:t>
            </a:r>
            <a:endParaRPr lang="zh-HK" altLang="en-US" b="1" dirty="0">
              <a:solidFill>
                <a:srgbClr val="28ACC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12252" y="4000500"/>
            <a:ext cx="10134600" cy="2387600"/>
          </a:xfrm>
        </p:spPr>
        <p:txBody>
          <a:bodyPr>
            <a:noAutofit/>
          </a:bodyPr>
          <a:lstStyle/>
          <a:p>
            <a:pPr algn="l"/>
            <a:r>
              <a:rPr lang="zh-TW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生活上有些事情可能會為我們帶來很大壓力，導致我們的「壓力水桶」很快</a:t>
            </a:r>
            <a:r>
              <a:rPr lang="zh-TW" altLang="en-US" sz="3600" b="1" dirty="0">
                <a:solidFill>
                  <a:srgbClr val="28ACC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填滿</a:t>
            </a:r>
            <a:r>
              <a:rPr lang="zh-TW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；而有時微細的生活壓力亦會積聚，也會導致我們的水桶逐漸填滿。</a:t>
            </a:r>
            <a:br>
              <a:rPr lang="en-US" altLang="zh-TW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br>
              <a:rPr lang="en-US" altLang="zh-TW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如果我們未有定時為水桶放水，水位將到</a:t>
            </a:r>
            <a:r>
              <a:rPr lang="zh-TW" altLang="en-US" sz="3600" b="1" dirty="0">
                <a:solidFill>
                  <a:srgbClr val="28ACC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臨界點</a:t>
            </a:r>
            <a:r>
              <a:rPr lang="zh-TW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時，「壓力水桶」會向我們發出</a:t>
            </a:r>
            <a:r>
              <a:rPr lang="zh-TW" altLang="en-US" sz="3600" b="1" dirty="0">
                <a:solidFill>
                  <a:srgbClr val="28ACC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警報</a:t>
            </a:r>
            <a:r>
              <a:rPr lang="zh-TW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，提醒我們需要留意自己的精神狀況。這些警報就是</a:t>
            </a:r>
            <a:r>
              <a:rPr lang="zh-TW" altLang="en-US" sz="3600" b="1" dirty="0">
                <a:solidFill>
                  <a:srgbClr val="28ACC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精神健康警號</a:t>
            </a:r>
            <a:r>
              <a:rPr lang="zh-TW" altLang="en-US" sz="36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</a:p>
        </p:txBody>
      </p:sp>
      <p:sp>
        <p:nvSpPr>
          <p:cNvPr id="24" name="Oval 10"/>
          <p:cNvSpPr/>
          <p:nvPr/>
        </p:nvSpPr>
        <p:spPr>
          <a:xfrm>
            <a:off x="1055335" y="1925113"/>
            <a:ext cx="372979" cy="397639"/>
          </a:xfrm>
          <a:prstGeom prst="ellipse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10"/>
          <p:cNvSpPr/>
          <p:nvPr/>
        </p:nvSpPr>
        <p:spPr>
          <a:xfrm>
            <a:off x="1063073" y="4372085"/>
            <a:ext cx="372979" cy="397639"/>
          </a:xfrm>
          <a:prstGeom prst="ellipse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104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4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700402" y="3602736"/>
            <a:ext cx="11058782" cy="36576"/>
          </a:xfrm>
          <a:prstGeom prst="line">
            <a:avLst/>
          </a:prstGeom>
          <a:ln w="762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062690" y="1595070"/>
            <a:ext cx="10189764" cy="4351192"/>
          </a:xfrm>
          <a:prstGeom prst="roundRect">
            <a:avLst/>
          </a:prstGeom>
          <a:solidFill>
            <a:srgbClr val="FFF79A"/>
          </a:solidFill>
          <a:ln w="7620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50944" y="3392424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1735318" y="3446826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348604" y="228971"/>
            <a:ext cx="2471987" cy="2732197"/>
            <a:chOff x="482670" y="2614481"/>
            <a:chExt cx="2471987" cy="2732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804163" y="683365"/>
            <a:ext cx="1440445" cy="167345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20591" y="436901"/>
            <a:ext cx="8789427" cy="1325563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分組活動：小情境大分析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427871" y="2807352"/>
            <a:ext cx="8427363" cy="19732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TW" altLang="en-US" b="1" dirty="0">
                <a:solidFill>
                  <a:srgbClr val="3CB8C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情境中的主角出現了哪些精神健康警號，令你覺得他</a:t>
            </a:r>
            <a:r>
              <a:rPr lang="en-US" altLang="zh-TW" b="1" dirty="0">
                <a:solidFill>
                  <a:srgbClr val="3CB8C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solidFill>
                  <a:srgbClr val="3CB8C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她可能有需要別人的幫忙？</a:t>
            </a:r>
            <a:endParaRPr lang="zh-HK" altLang="en-US" sz="3600" dirty="0">
              <a:solidFill>
                <a:srgbClr val="3CB8C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73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187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688527" y="3923370"/>
            <a:ext cx="11058782" cy="36576"/>
          </a:xfrm>
          <a:prstGeom prst="line">
            <a:avLst/>
          </a:prstGeom>
          <a:ln w="762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1050815" y="1585807"/>
            <a:ext cx="10189764" cy="46810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39069" y="3713058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1723443" y="3767460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32592" y="15116"/>
            <a:ext cx="1849309" cy="1905046"/>
            <a:chOff x="482670" y="2614481"/>
            <a:chExt cx="2471987" cy="2732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400474" y="420552"/>
            <a:ext cx="1091695" cy="126828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11583" y="436901"/>
            <a:ext cx="8789427" cy="1325563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分組活動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27150" y="609982"/>
            <a:ext cx="1877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4400" b="1" dirty="0">
                <a:solidFill>
                  <a:srgbClr val="F86E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</a:t>
            </a:r>
            <a:r>
              <a:rPr lang="zh-TW" altLang="en-US" sz="4400" b="1" dirty="0">
                <a:solidFill>
                  <a:srgbClr val="F86E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境</a:t>
            </a:r>
            <a:r>
              <a:rPr lang="zh-HK" altLang="en-US" sz="4400" b="1" dirty="0">
                <a:solidFill>
                  <a:srgbClr val="F86E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endParaRPr lang="en-US" altLang="zh-HK" sz="4400" b="1" dirty="0">
              <a:solidFill>
                <a:srgbClr val="F86E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68323" y="1792191"/>
            <a:ext cx="93413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的成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績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一直不佳。這幾個月來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她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很擔心如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果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期終考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不合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格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便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需要留級，新學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就不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能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跟好朋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友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一起升班，還要重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識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新同學。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道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自己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要努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力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，但不知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道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為何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自己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一溫習便感到很大壓力，好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像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有大石壓着心口一樣。而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且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晚上經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常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睡不好，連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續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數晚失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眠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致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早上沒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精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神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，頻頻缺課。</a:t>
            </a:r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自上月起，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不再跟同學在中午時外出吃飯，放學後亦不願跟大家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，經常鬱鬱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寡歡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在這個星期更經常在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社交平台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轉載不少負面絕望的資訊。</a:t>
            </a:r>
            <a:endParaRPr lang="zh-TW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636" y="4444251"/>
            <a:ext cx="1428747" cy="22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5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187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688527" y="3923370"/>
            <a:ext cx="11058782" cy="36576"/>
          </a:xfrm>
          <a:prstGeom prst="line">
            <a:avLst/>
          </a:prstGeom>
          <a:ln w="762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1050815" y="1585807"/>
            <a:ext cx="10189764" cy="46810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39069" y="3713058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1723443" y="3767460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32592" y="15116"/>
            <a:ext cx="1849309" cy="1905046"/>
            <a:chOff x="482670" y="2614481"/>
            <a:chExt cx="2471987" cy="2732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400474" y="420552"/>
            <a:ext cx="1091695" cy="126828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11583" y="436901"/>
            <a:ext cx="8789427" cy="1325563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分組活動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27150" y="609982"/>
            <a:ext cx="1877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4400" b="1" dirty="0">
                <a:solidFill>
                  <a:srgbClr val="F86E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</a:t>
            </a:r>
            <a:r>
              <a:rPr lang="zh-TW" altLang="en-US" sz="4400" b="1" dirty="0">
                <a:solidFill>
                  <a:srgbClr val="F86E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境</a:t>
            </a:r>
            <a:r>
              <a:rPr lang="zh-HK" altLang="en-US" sz="4400" b="1" dirty="0">
                <a:solidFill>
                  <a:srgbClr val="F86E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endParaRPr lang="en-US" altLang="zh-HK" sz="4400" b="1" dirty="0">
              <a:solidFill>
                <a:srgbClr val="F86E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68323" y="1792191"/>
            <a:ext cx="93413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的成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績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一直不佳。這幾個月來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她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很擔心如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果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期終考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不合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格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便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需要留級，新學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就不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能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跟好朋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友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一起升班，還要重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識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新同學。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道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自己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要努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力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，但不知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道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為何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自己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一溫習便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感到很大壓力，好</a:t>
            </a:r>
            <a:r>
              <a:rPr lang="zh-TW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像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有大石壓着心口一樣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。而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且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晚上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zh-TW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睡不好，連</a:t>
            </a:r>
            <a:r>
              <a:rPr lang="zh-TW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續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數晚失</a:t>
            </a:r>
            <a:r>
              <a:rPr lang="zh-TW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眠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致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早上沒</a:t>
            </a:r>
            <a:r>
              <a:rPr lang="zh-TW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</a:t>
            </a:r>
            <a:r>
              <a:rPr lang="zh-TW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神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r>
              <a:rPr lang="zh-HK" altLang="en-US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，頻頻缺課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自上月起，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不再跟同學在中午時外出吃飯，放學後亦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不願跟大家</a:t>
            </a:r>
            <a:r>
              <a:rPr lang="zh-HK" altLang="en-US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經常鬱鬱</a:t>
            </a:r>
            <a:r>
              <a:rPr lang="zh-HK" altLang="en-US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寡歡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在這個星期更經常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en-US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社交平台</a:t>
            </a:r>
            <a:r>
              <a:rPr lang="zh-HK" altLang="zh-HK" sz="2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轉載不少負面絕望的資訊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636" y="4444251"/>
            <a:ext cx="1428747" cy="223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2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187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688527" y="3923370"/>
            <a:ext cx="11058782" cy="36576"/>
          </a:xfrm>
          <a:prstGeom prst="line">
            <a:avLst/>
          </a:prstGeom>
          <a:ln w="762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1050815" y="1547572"/>
            <a:ext cx="10189764" cy="4734477"/>
          </a:xfrm>
          <a:prstGeom prst="roundRect">
            <a:avLst/>
          </a:prstGeom>
          <a:solidFill>
            <a:srgbClr val="ECEAFA"/>
          </a:solidFill>
          <a:ln w="7620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39069" y="3713058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1723443" y="3767460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11583" y="436901"/>
            <a:ext cx="8789427" cy="1325563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分組活動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63142" y="653760"/>
            <a:ext cx="1877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4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</a:t>
            </a:r>
            <a:r>
              <a:rPr lang="zh-TW" altLang="en-US" sz="4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境二</a:t>
            </a:r>
            <a:endParaRPr lang="en-US" altLang="zh-HK" sz="44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44610" y="1695908"/>
            <a:ext cx="93413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數個月前與最要好的朋友吵架，令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覺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得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很心煩。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雖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然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向朋友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道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歉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，但每天返到學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，朋友仍對他不瞅不睬，令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覺得這一輩子也不會再與朋友和好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自此開始變得情緒低落，無胃口，有時甚至出現胃痛。</a:t>
            </a:r>
            <a:r>
              <a:rPr lang="zh-TW" altLang="en-US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還會無故向身邊的人發脾氣，身邊的同學都不敢靠近他，令</a:t>
            </a:r>
            <a:r>
              <a:rPr lang="zh-TW" altLang="en-US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感到更孤單，覺得身邊沒有朋友關心自己。</a:t>
            </a:r>
            <a:r>
              <a:rPr lang="zh-TW" altLang="en-US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對很多事情都失去動力，甚至退出了以往很投入參與的學校足球隊。</a:t>
            </a:r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0" y="0"/>
            <a:ext cx="2052735" cy="2114603"/>
            <a:chOff x="482670" y="2614481"/>
            <a:chExt cx="2471987" cy="2732197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19" name="Oval 18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446228" y="435732"/>
            <a:ext cx="1091695" cy="126828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163" y="4637860"/>
            <a:ext cx="1042605" cy="20128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20" y="5795458"/>
            <a:ext cx="694623" cy="69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8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187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688527" y="3923370"/>
            <a:ext cx="11058782" cy="36576"/>
          </a:xfrm>
          <a:prstGeom prst="line">
            <a:avLst/>
          </a:prstGeom>
          <a:ln w="762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1050815" y="1547572"/>
            <a:ext cx="10189764" cy="4734477"/>
          </a:xfrm>
          <a:prstGeom prst="roundRect">
            <a:avLst/>
          </a:prstGeom>
          <a:solidFill>
            <a:srgbClr val="ECEAFA"/>
          </a:solidFill>
          <a:ln w="7620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39069" y="3713058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1723443" y="3767460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11583" y="436901"/>
            <a:ext cx="8789427" cy="1325563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分組活動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63142" y="653760"/>
            <a:ext cx="1877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HK" altLang="en-US" sz="4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</a:t>
            </a:r>
            <a:r>
              <a:rPr lang="zh-TW" altLang="en-US" sz="4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境二</a:t>
            </a:r>
            <a:endParaRPr lang="en-US" altLang="zh-HK" sz="44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44610" y="1695908"/>
            <a:ext cx="93413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數個月前與最要好的朋友吵架，令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覺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得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很心煩。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雖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然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向朋友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道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歉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，但每天返到學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，朋友仍對他不瞅不睬，令</a:t>
            </a:r>
            <a:r>
              <a:rPr lang="zh-HK" altLang="zh-HK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覺得這一輩子也不會再與朋友和好</a:t>
            </a:r>
            <a:r>
              <a:rPr lang="zh-TW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自此開始變得</a:t>
            </a:r>
            <a:r>
              <a:rPr lang="zh-TW" altLang="en-US" sz="2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情緒低落，無胃口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，有時甚至出現</a:t>
            </a:r>
            <a:r>
              <a:rPr lang="zh-TW" altLang="en-US" sz="2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胃痛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還會</a:t>
            </a:r>
            <a:r>
              <a:rPr lang="zh-TW" altLang="en-US" sz="2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無故向身邊的人發脾氣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，身邊的同學都不敢靠近他，令</a:t>
            </a:r>
            <a:r>
              <a:rPr lang="zh-TW" altLang="en-US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TW" altLang="en-US" sz="2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感到更孤單，覺得身邊沒有朋友關心自己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28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志健</a:t>
            </a:r>
            <a:r>
              <a:rPr lang="zh-TW" altLang="en-US" sz="2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對很多事情都失去動力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，甚至</a:t>
            </a:r>
            <a:r>
              <a:rPr lang="zh-TW" altLang="en-US" sz="28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退出了以往很投入參與的學校足球隊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0" y="0"/>
            <a:ext cx="2052735" cy="2114603"/>
            <a:chOff x="482670" y="2614481"/>
            <a:chExt cx="2471987" cy="2732197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19" name="Oval 18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446228" y="435732"/>
            <a:ext cx="1091695" cy="126828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163" y="4637860"/>
            <a:ext cx="1042605" cy="20128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20" y="5795458"/>
            <a:ext cx="694623" cy="69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3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itle 1"/>
          <p:cNvSpPr txBox="1">
            <a:spLocks/>
          </p:cNvSpPr>
          <p:nvPr/>
        </p:nvSpPr>
        <p:spPr>
          <a:xfrm>
            <a:off x="248019" y="552125"/>
            <a:ext cx="7531921" cy="1100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認識精神健康警號</a:t>
            </a:r>
            <a:endParaRPr lang="zh-HK" altLang="en-US" b="1" dirty="0">
              <a:solidFill>
                <a:srgbClr val="28ACC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8153" t="1291" r="11442" b="3093"/>
          <a:stretch/>
        </p:blipFill>
        <p:spPr>
          <a:xfrm rot="16200000">
            <a:off x="1193118" y="2106136"/>
            <a:ext cx="4609069" cy="4103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0774" t="15714" r="2619" b="6825"/>
          <a:stretch/>
        </p:blipFill>
        <p:spPr>
          <a:xfrm>
            <a:off x="6901885" y="561474"/>
            <a:ext cx="5290115" cy="629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52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itle 1"/>
          <p:cNvSpPr txBox="1">
            <a:spLocks/>
          </p:cNvSpPr>
          <p:nvPr/>
        </p:nvSpPr>
        <p:spPr>
          <a:xfrm>
            <a:off x="248019" y="552125"/>
            <a:ext cx="7531921" cy="1100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認識精神健康警號</a:t>
            </a:r>
            <a:endParaRPr lang="zh-HK" altLang="en-US" b="1" dirty="0">
              <a:solidFill>
                <a:srgbClr val="28ACC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600" y="756389"/>
            <a:ext cx="5649025" cy="58746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8153" t="1291" r="11442" b="3093"/>
          <a:stretch/>
        </p:blipFill>
        <p:spPr>
          <a:xfrm rot="16200000">
            <a:off x="1193118" y="2106136"/>
            <a:ext cx="4609069" cy="41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88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itle 1"/>
          <p:cNvSpPr txBox="1">
            <a:spLocks/>
          </p:cNvSpPr>
          <p:nvPr/>
        </p:nvSpPr>
        <p:spPr>
          <a:xfrm>
            <a:off x="248019" y="552125"/>
            <a:ext cx="7531921" cy="1100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認識精神健康警號</a:t>
            </a:r>
            <a:endParaRPr lang="zh-HK" altLang="en-US" b="1" dirty="0">
              <a:solidFill>
                <a:srgbClr val="28ACC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316" y="552125"/>
            <a:ext cx="4483121" cy="60849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8153" t="1291" r="11442" b="3093"/>
          <a:stretch/>
        </p:blipFill>
        <p:spPr>
          <a:xfrm rot="16200000">
            <a:off x="1193118" y="2106136"/>
            <a:ext cx="4609069" cy="41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552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itle 1"/>
          <p:cNvSpPr txBox="1">
            <a:spLocks/>
          </p:cNvSpPr>
          <p:nvPr/>
        </p:nvSpPr>
        <p:spPr>
          <a:xfrm>
            <a:off x="248019" y="552125"/>
            <a:ext cx="7531921" cy="1100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認識精神健康警號</a:t>
            </a:r>
            <a:endParaRPr lang="zh-HK" altLang="en-US" b="1" dirty="0">
              <a:solidFill>
                <a:srgbClr val="28ACC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0694" y="264694"/>
            <a:ext cx="4162116" cy="6507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8153" t="1291" r="11442" b="3093"/>
          <a:stretch/>
        </p:blipFill>
        <p:spPr>
          <a:xfrm rot="16200000">
            <a:off x="1193118" y="2106136"/>
            <a:ext cx="4609069" cy="41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97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itle 1"/>
          <p:cNvSpPr txBox="1">
            <a:spLocks/>
          </p:cNvSpPr>
          <p:nvPr/>
        </p:nvSpPr>
        <p:spPr>
          <a:xfrm>
            <a:off x="248019" y="552125"/>
            <a:ext cx="7531921" cy="1100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認識精神健康警號</a:t>
            </a:r>
            <a:endParaRPr lang="zh-HK" altLang="en-US" b="1" dirty="0">
              <a:solidFill>
                <a:srgbClr val="28ACC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708" y="925952"/>
            <a:ext cx="4444970" cy="56899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8153" t="1291" r="11442" b="3093"/>
          <a:stretch/>
        </p:blipFill>
        <p:spPr>
          <a:xfrm rot="16200000">
            <a:off x="1193118" y="2106136"/>
            <a:ext cx="4609069" cy="41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22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0" y="0"/>
            <a:ext cx="12210288" cy="6858000"/>
            <a:chOff x="0" y="0"/>
            <a:chExt cx="12210288" cy="6858000"/>
          </a:xfrm>
        </p:grpSpPr>
        <p:sp>
          <p:nvSpPr>
            <p:cNvPr id="48" name="Rectangle 4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288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群組 35"/>
          <p:cNvGrpSpPr/>
          <p:nvPr/>
        </p:nvGrpSpPr>
        <p:grpSpPr>
          <a:xfrm>
            <a:off x="648860" y="473954"/>
            <a:ext cx="11165188" cy="6265174"/>
            <a:chOff x="4237160" y="-118752"/>
            <a:chExt cx="5135011" cy="3895106"/>
          </a:xfrm>
        </p:grpSpPr>
        <p:sp>
          <p:nvSpPr>
            <p:cNvPr id="34" name="矩形 37"/>
            <p:cNvSpPr/>
            <p:nvPr/>
          </p:nvSpPr>
          <p:spPr>
            <a:xfrm>
              <a:off x="4237160" y="-118752"/>
              <a:ext cx="5135011" cy="389510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5" name="矩形 38"/>
            <p:cNvSpPr/>
            <p:nvPr/>
          </p:nvSpPr>
          <p:spPr>
            <a:xfrm>
              <a:off x="4397883" y="88023"/>
              <a:ext cx="4769399" cy="34666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8417" y="1330356"/>
            <a:ext cx="1686073" cy="928601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小結</a:t>
            </a:r>
            <a:endParaRPr lang="zh-HK" altLang="en-US" b="1" dirty="0">
              <a:solidFill>
                <a:srgbClr val="28ACC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024" y="2905129"/>
            <a:ext cx="9183552" cy="24669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我們日常要留意「壓力水桶」發出的水位警報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——</a:t>
            </a:r>
            <a:r>
              <a:rPr lang="zh-TW" altLang="en-US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精神健康警號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，包括生理、情緒及行為、認知能力、社交及日常生活等方面</a:t>
            </a:r>
            <a:r>
              <a:rPr lang="zh-TW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顯著轉變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的警號。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當這些情況</a:t>
            </a:r>
            <a:r>
              <a:rPr lang="zh-TW" altLang="en-US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持續或／和明顯地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出現，便</a:t>
            </a:r>
            <a:r>
              <a:rPr lang="zh-TW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須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儘早</a:t>
            </a:r>
            <a:r>
              <a:rPr lang="zh-TW" altLang="en-US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尋求協助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1168681" y="2827340"/>
            <a:ext cx="678417" cy="646331"/>
            <a:chOff x="-1683874" y="1978867"/>
            <a:chExt cx="678417" cy="646331"/>
          </a:xfrm>
        </p:grpSpPr>
        <p:sp>
          <p:nvSpPr>
            <p:cNvPr id="39" name="橢圓 31"/>
            <p:cNvSpPr/>
            <p:nvPr/>
          </p:nvSpPr>
          <p:spPr>
            <a:xfrm>
              <a:off x="-1683874" y="1990038"/>
              <a:ext cx="678417" cy="635160"/>
            </a:xfrm>
            <a:prstGeom prst="ellipse">
              <a:avLst/>
            </a:prstGeom>
            <a:solidFill>
              <a:srgbClr val="91C9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0" name="文字方塊 32"/>
            <p:cNvSpPr txBox="1"/>
            <p:nvPr/>
          </p:nvSpPr>
          <p:spPr>
            <a:xfrm>
              <a:off x="-1660771" y="1978867"/>
              <a:ext cx="6553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HK" altLang="en-US" sz="3600" b="1" dirty="0">
                  <a:solidFill>
                    <a:schemeClr val="bg1"/>
                  </a:solidFill>
                  <a:latin typeface="Berlin Sans FB" panose="020E0602020502020306" pitchFamily="34" charset="0"/>
                </a:rPr>
                <a:t>√</a:t>
              </a:r>
            </a:p>
          </p:txBody>
        </p:sp>
      </p:grpSp>
      <p:pic>
        <p:nvPicPr>
          <p:cNvPr id="50" name="Picture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82" y="319487"/>
            <a:ext cx="1816770" cy="1861081"/>
          </a:xfrm>
          <a:prstGeom prst="rect">
            <a:avLst/>
          </a:prstGeom>
        </p:spPr>
      </p:pic>
      <p:sp>
        <p:nvSpPr>
          <p:cNvPr id="52" name="Arc 51"/>
          <p:cNvSpPr/>
          <p:nvPr/>
        </p:nvSpPr>
        <p:spPr>
          <a:xfrm flipH="1">
            <a:off x="2071558" y="309933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Arc 52"/>
          <p:cNvSpPr/>
          <p:nvPr/>
        </p:nvSpPr>
        <p:spPr>
          <a:xfrm flipH="1">
            <a:off x="2720418" y="297311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Arc 53"/>
          <p:cNvSpPr/>
          <p:nvPr/>
        </p:nvSpPr>
        <p:spPr>
          <a:xfrm flipH="1">
            <a:off x="3427714" y="335960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Arc 54"/>
          <p:cNvSpPr/>
          <p:nvPr/>
        </p:nvSpPr>
        <p:spPr>
          <a:xfrm flipH="1">
            <a:off x="4070818" y="315134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Arc 55"/>
          <p:cNvSpPr/>
          <p:nvPr/>
        </p:nvSpPr>
        <p:spPr>
          <a:xfrm flipH="1">
            <a:off x="4719678" y="302512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Arc 56"/>
          <p:cNvSpPr/>
          <p:nvPr/>
        </p:nvSpPr>
        <p:spPr>
          <a:xfrm flipH="1">
            <a:off x="5426974" y="341161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Arc 57"/>
          <p:cNvSpPr/>
          <p:nvPr/>
        </p:nvSpPr>
        <p:spPr>
          <a:xfrm flipH="1">
            <a:off x="6126716" y="348701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Arc 58"/>
          <p:cNvSpPr/>
          <p:nvPr/>
        </p:nvSpPr>
        <p:spPr>
          <a:xfrm flipH="1">
            <a:off x="6775576" y="336079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Arc 59"/>
          <p:cNvSpPr/>
          <p:nvPr/>
        </p:nvSpPr>
        <p:spPr>
          <a:xfrm flipH="1">
            <a:off x="7482872" y="374728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Arc 60"/>
          <p:cNvSpPr/>
          <p:nvPr/>
        </p:nvSpPr>
        <p:spPr>
          <a:xfrm flipH="1">
            <a:off x="8258714" y="388813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Arc 61"/>
          <p:cNvSpPr/>
          <p:nvPr/>
        </p:nvSpPr>
        <p:spPr>
          <a:xfrm flipH="1">
            <a:off x="8907574" y="376191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Arc 62"/>
          <p:cNvSpPr/>
          <p:nvPr/>
        </p:nvSpPr>
        <p:spPr>
          <a:xfrm flipH="1">
            <a:off x="9614870" y="414840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Arc 63"/>
          <p:cNvSpPr/>
          <p:nvPr/>
        </p:nvSpPr>
        <p:spPr>
          <a:xfrm flipH="1">
            <a:off x="10314679" y="383670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1147839" y="4600560"/>
            <a:ext cx="678417" cy="646331"/>
            <a:chOff x="-1683874" y="1978867"/>
            <a:chExt cx="678417" cy="646331"/>
          </a:xfrm>
        </p:grpSpPr>
        <p:sp>
          <p:nvSpPr>
            <p:cNvPr id="28" name="橢圓 31"/>
            <p:cNvSpPr/>
            <p:nvPr/>
          </p:nvSpPr>
          <p:spPr>
            <a:xfrm>
              <a:off x="-1683874" y="1990038"/>
              <a:ext cx="678417" cy="635160"/>
            </a:xfrm>
            <a:prstGeom prst="ellipse">
              <a:avLst/>
            </a:prstGeom>
            <a:solidFill>
              <a:srgbClr val="91C9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9" name="文字方塊 32"/>
            <p:cNvSpPr txBox="1"/>
            <p:nvPr/>
          </p:nvSpPr>
          <p:spPr>
            <a:xfrm>
              <a:off x="-1660771" y="1978867"/>
              <a:ext cx="6553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HK" altLang="en-US" sz="3600" b="1" dirty="0">
                  <a:solidFill>
                    <a:schemeClr val="bg1"/>
                  </a:solidFill>
                  <a:latin typeface="Berlin Sans FB" panose="020E0602020502020306" pitchFamily="34" charset="0"/>
                </a:rPr>
                <a:t>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4705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700402" y="3602736"/>
            <a:ext cx="11058782" cy="36576"/>
          </a:xfrm>
          <a:prstGeom prst="line">
            <a:avLst/>
          </a:prstGeom>
          <a:ln w="762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062690" y="683365"/>
            <a:ext cx="10189764" cy="5262897"/>
          </a:xfrm>
          <a:prstGeom prst="roundRect">
            <a:avLst/>
          </a:prstGeom>
          <a:solidFill>
            <a:srgbClr val="FFF79A"/>
          </a:solidFill>
          <a:ln w="7620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50944" y="3392424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1735318" y="3446826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348604" y="228971"/>
            <a:ext cx="2471987" cy="2732197"/>
            <a:chOff x="482670" y="2614481"/>
            <a:chExt cx="2471987" cy="2732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804163" y="683365"/>
            <a:ext cx="1440445" cy="1673450"/>
          </a:xfrm>
          <a:prstGeom prst="rect">
            <a:avLst/>
          </a:prstGeom>
        </p:spPr>
      </p:pic>
      <p:sp>
        <p:nvSpPr>
          <p:cNvPr id="28" name="Title 1"/>
          <p:cNvSpPr txBox="1">
            <a:spLocks/>
          </p:cNvSpPr>
          <p:nvPr/>
        </p:nvSpPr>
        <p:spPr>
          <a:xfrm>
            <a:off x="2727472" y="830465"/>
            <a:ext cx="8157872" cy="4968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當精神健康警號持續出現並影響着我們的日常生活時，我們便須要向他人尋求協助，這是為「壓力水桶」放水的有效方法。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</a:pP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我們可以選擇各類型的求助方法及對象，包括：信任的人、校內及校外專業支援服務、網上輔導及電話熱線支援等。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09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0" y="0"/>
            <a:ext cx="2471987" cy="2732197"/>
            <a:chOff x="482670" y="2614481"/>
            <a:chExt cx="2471987" cy="2732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455559" y="454394"/>
            <a:ext cx="1440445" cy="167345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57886" y="828461"/>
            <a:ext cx="8789427" cy="1325563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信任的人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645805" y="3041529"/>
            <a:ext cx="9821338" cy="29761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每個人都可能有不同</a:t>
            </a:r>
            <a:r>
              <a:rPr lang="zh-TW" altLang="en-US" sz="36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值得信賴的成年人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讓我們信任的人聆聽我們的傾訴，</a:t>
            </a:r>
            <a:r>
              <a:rPr lang="zh-TW" altLang="zh-HK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與我們分憂，並一起尋找有效的方法去處理問題，可以是十分療癒。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101846" y="3097236"/>
            <a:ext cx="372979" cy="397639"/>
          </a:xfrm>
          <a:prstGeom prst="ellipse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圖片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59" b="100000" l="0" r="98802">
                        <a14:foregroundMark x1="18413" y1="25825" x2="18413" y2="25825"/>
                        <a14:foregroundMark x1="35778" y1="26214" x2="35778" y2="26214"/>
                        <a14:foregroundMark x1="35778" y1="21748" x2="35778" y2="21748"/>
                        <a14:foregroundMark x1="35479" y1="19029" x2="35479" y2="19029"/>
                        <a14:foregroundMark x1="17216" y1="31068" x2="17216" y2="31068"/>
                        <a14:foregroundMark x1="22305" y1="23301" x2="22305" y2="23301"/>
                        <a14:foregroundMark x1="31587" y1="31068" x2="31587" y2="31068"/>
                        <a14:foregroundMark x1="22904" y1="45825" x2="22904" y2="45825"/>
                        <a14:foregroundMark x1="44910" y1="60000" x2="44910" y2="60000"/>
                        <a14:foregroundMark x1="47455" y1="59223" x2="47455" y2="59223"/>
                        <a14:foregroundMark x1="48653" y1="58058" x2="48653" y2="58058"/>
                        <a14:foregroundMark x1="72305" y1="12816" x2="72305" y2="12816"/>
                        <a14:foregroundMark x1="70060" y1="12039" x2="70060" y2="12039"/>
                        <a14:foregroundMark x1="69461" y1="8544" x2="69461" y2="8544"/>
                        <a14:foregroundMark x1="94461" y1="51456" x2="94461" y2="51456"/>
                        <a14:foregroundMark x1="94461" y1="46019" x2="94461" y2="46019"/>
                        <a14:foregroundMark x1="92365" y1="78058" x2="92365" y2="78058"/>
                        <a14:foregroundMark x1="74551" y1="92816" x2="74551" y2="92816"/>
                      </a14:backgroundRemoval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82912" y="762694"/>
            <a:ext cx="2567925" cy="1979763"/>
          </a:xfrm>
          <a:prstGeom prst="rect">
            <a:avLst/>
          </a:prstGeom>
        </p:spPr>
      </p:pic>
      <p:sp>
        <p:nvSpPr>
          <p:cNvPr id="13" name="Oval 17"/>
          <p:cNvSpPr/>
          <p:nvPr/>
        </p:nvSpPr>
        <p:spPr>
          <a:xfrm>
            <a:off x="1101846" y="4121622"/>
            <a:ext cx="372979" cy="397639"/>
          </a:xfrm>
          <a:prstGeom prst="ellipse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2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187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0" y="0"/>
            <a:ext cx="2471987" cy="2732197"/>
            <a:chOff x="482670" y="2614481"/>
            <a:chExt cx="2471987" cy="2732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455559" y="454394"/>
            <a:ext cx="1440445" cy="167345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57886" y="828461"/>
            <a:ext cx="8789427" cy="1325563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校內專業支援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17789" y="2673205"/>
            <a:ext cx="9821338" cy="10938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學校內的</a:t>
            </a:r>
            <a:r>
              <a:rPr lang="zh-TW" altLang="en-US" sz="32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社工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輔導員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教育心理學家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等，能為學生提供心理輔導及相關支援。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HK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95632" y="2715466"/>
            <a:ext cx="372979" cy="397639"/>
          </a:xfrm>
          <a:prstGeom prst="ellipse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圖片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59" b="100000" l="0" r="98802">
                        <a14:foregroundMark x1="18413" y1="25825" x2="18413" y2="25825"/>
                        <a14:foregroundMark x1="35778" y1="26214" x2="35778" y2="26214"/>
                        <a14:foregroundMark x1="35778" y1="21748" x2="35778" y2="21748"/>
                        <a14:foregroundMark x1="35479" y1="19029" x2="35479" y2="19029"/>
                        <a14:foregroundMark x1="17216" y1="31068" x2="17216" y2="31068"/>
                        <a14:foregroundMark x1="22305" y1="23301" x2="22305" y2="23301"/>
                        <a14:foregroundMark x1="31587" y1="31068" x2="31587" y2="31068"/>
                        <a14:foregroundMark x1="22904" y1="45825" x2="22904" y2="45825"/>
                        <a14:foregroundMark x1="44910" y1="60000" x2="44910" y2="60000"/>
                        <a14:foregroundMark x1="47455" y1="59223" x2="47455" y2="59223"/>
                        <a14:foregroundMark x1="48653" y1="58058" x2="48653" y2="58058"/>
                        <a14:foregroundMark x1="72305" y1="12816" x2="72305" y2="12816"/>
                        <a14:foregroundMark x1="70060" y1="12039" x2="70060" y2="12039"/>
                        <a14:foregroundMark x1="69461" y1="8544" x2="69461" y2="8544"/>
                        <a14:foregroundMark x1="94461" y1="51456" x2="94461" y2="51456"/>
                        <a14:foregroundMark x1="94461" y1="46019" x2="94461" y2="46019"/>
                        <a14:foregroundMark x1="92365" y1="78058" x2="92365" y2="78058"/>
                        <a14:foregroundMark x1="74551" y1="92816" x2="74551" y2="92816"/>
                      </a14:backgroundRemoval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05825" y="752434"/>
            <a:ext cx="2567925" cy="197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08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187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0" y="0"/>
            <a:ext cx="2471987" cy="2732197"/>
            <a:chOff x="482670" y="2614481"/>
            <a:chExt cx="2471987" cy="2732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455559" y="454394"/>
            <a:ext cx="1440445" cy="167345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57886" y="828461"/>
            <a:ext cx="8789427" cy="1325563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校外專業支援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671567" y="2808224"/>
            <a:ext cx="9821338" cy="29761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6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藥物治療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主要由</a:t>
            </a:r>
            <a:r>
              <a:rPr lang="zh-TW" altLang="en-US" sz="36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精神科醫生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負責，可以幫助改善或控制患者的症狀，例如持續的失眠、低落的情緒等。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提供各類</a:t>
            </a:r>
            <a:r>
              <a:rPr lang="zh-TW" altLang="en-US" sz="36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心理治療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的專業人員，包括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﹕</a:t>
            </a:r>
            <a:r>
              <a:rPr lang="zh-TW" altLang="en-US" sz="36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臨床心理學家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6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輔導員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6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精神科護士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等，能協助有精神健康困擾的人士，重拾精神健康。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95632" y="2836689"/>
            <a:ext cx="372979" cy="397639"/>
          </a:xfrm>
          <a:prstGeom prst="ellipse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1114682" y="4887855"/>
            <a:ext cx="372979" cy="397639"/>
          </a:xfrm>
          <a:prstGeom prst="ellipse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圖片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59" b="100000" l="0" r="98802">
                        <a14:foregroundMark x1="18413" y1="25825" x2="18413" y2="25825"/>
                        <a14:foregroundMark x1="35778" y1="26214" x2="35778" y2="26214"/>
                        <a14:foregroundMark x1="35778" y1="21748" x2="35778" y2="21748"/>
                        <a14:foregroundMark x1="35479" y1="19029" x2="35479" y2="19029"/>
                        <a14:foregroundMark x1="17216" y1="31068" x2="17216" y2="31068"/>
                        <a14:foregroundMark x1="22305" y1="23301" x2="22305" y2="23301"/>
                        <a14:foregroundMark x1="31587" y1="31068" x2="31587" y2="31068"/>
                        <a14:foregroundMark x1="22904" y1="45825" x2="22904" y2="45825"/>
                        <a14:foregroundMark x1="44910" y1="60000" x2="44910" y2="60000"/>
                        <a14:foregroundMark x1="47455" y1="59223" x2="47455" y2="59223"/>
                        <a14:foregroundMark x1="48653" y1="58058" x2="48653" y2="58058"/>
                        <a14:foregroundMark x1="72305" y1="12816" x2="72305" y2="12816"/>
                        <a14:foregroundMark x1="70060" y1="12039" x2="70060" y2="12039"/>
                        <a14:foregroundMark x1="69461" y1="8544" x2="69461" y2="8544"/>
                        <a14:foregroundMark x1="94461" y1="51456" x2="94461" y2="51456"/>
                        <a14:foregroundMark x1="94461" y1="46019" x2="94461" y2="46019"/>
                        <a14:foregroundMark x1="92365" y1="78058" x2="92365" y2="78058"/>
                        <a14:foregroundMark x1="74551" y1="92816" x2="74551" y2="92816"/>
                      </a14:backgroundRemoval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05825" y="752434"/>
            <a:ext cx="2567925" cy="197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9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187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688527" y="3923370"/>
            <a:ext cx="11058782" cy="36576"/>
          </a:xfrm>
          <a:prstGeom prst="line">
            <a:avLst/>
          </a:prstGeom>
          <a:ln w="762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339069" y="3713058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1723443" y="3767460"/>
            <a:ext cx="362288" cy="384971"/>
          </a:xfrm>
          <a:prstGeom prst="ellipse">
            <a:avLst/>
          </a:prstGeom>
          <a:solidFill>
            <a:srgbClr val="FFF79A"/>
          </a:solidFill>
          <a:ln w="5715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0" y="0"/>
            <a:ext cx="2471987" cy="2732197"/>
            <a:chOff x="482670" y="2614481"/>
            <a:chExt cx="2471987" cy="2732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455559" y="454394"/>
            <a:ext cx="1440445" cy="167345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11986" y="2934214"/>
            <a:ext cx="10389024" cy="1579337"/>
          </a:xfrm>
          <a:prstGeom prst="roundRect">
            <a:avLst/>
          </a:prstGeom>
          <a:solidFill>
            <a:srgbClr val="FFF79A"/>
          </a:solidFill>
          <a:ln w="76200">
            <a:solidFill>
              <a:srgbClr val="3CB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圖片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59" b="100000" l="0" r="98802">
                        <a14:foregroundMark x1="18413" y1="25825" x2="18413" y2="25825"/>
                        <a14:foregroundMark x1="35778" y1="26214" x2="35778" y2="26214"/>
                        <a14:foregroundMark x1="35778" y1="21748" x2="35778" y2="21748"/>
                        <a14:foregroundMark x1="35479" y1="19029" x2="35479" y2="19029"/>
                        <a14:foregroundMark x1="17216" y1="31068" x2="17216" y2="31068"/>
                        <a14:foregroundMark x1="22305" y1="23301" x2="22305" y2="23301"/>
                        <a14:foregroundMark x1="31587" y1="31068" x2="31587" y2="31068"/>
                        <a14:foregroundMark x1="22904" y1="45825" x2="22904" y2="45825"/>
                        <a14:foregroundMark x1="44910" y1="60000" x2="44910" y2="60000"/>
                        <a14:foregroundMark x1="47455" y1="59223" x2="47455" y2="59223"/>
                        <a14:foregroundMark x1="48653" y1="58058" x2="48653" y2="58058"/>
                        <a14:foregroundMark x1="72305" y1="12816" x2="72305" y2="12816"/>
                        <a14:foregroundMark x1="70060" y1="12039" x2="70060" y2="12039"/>
                        <a14:foregroundMark x1="69461" y1="8544" x2="69461" y2="8544"/>
                        <a14:foregroundMark x1="94461" y1="51456" x2="94461" y2="51456"/>
                        <a14:foregroundMark x1="94461" y1="46019" x2="94461" y2="46019"/>
                        <a14:foregroundMark x1="92365" y1="78058" x2="92365" y2="78058"/>
                        <a14:foregroundMark x1="74551" y1="92816" x2="74551" y2="92816"/>
                      </a14:backgroundRemoval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40913" y="4277796"/>
            <a:ext cx="3244818" cy="2501619"/>
          </a:xfrm>
          <a:prstGeom prst="rect">
            <a:avLst/>
          </a:prstGeom>
        </p:spPr>
      </p:pic>
      <p:sp>
        <p:nvSpPr>
          <p:cNvPr id="16" name="標題 1"/>
          <p:cNvSpPr txBox="1">
            <a:spLocks/>
          </p:cNvSpPr>
          <p:nvPr/>
        </p:nvSpPr>
        <p:spPr>
          <a:xfrm>
            <a:off x="2557886" y="828461"/>
            <a:ext cx="87894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網上輔導及電話熱線支援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2799" y="3104678"/>
            <a:ext cx="8789427" cy="1325563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分組活動：求助小百科</a:t>
            </a:r>
          </a:p>
        </p:txBody>
      </p:sp>
    </p:spTree>
    <p:extLst>
      <p:ext uri="{BB962C8B-B14F-4D97-AF65-F5344CB8AC3E}">
        <p14:creationId xmlns:p14="http://schemas.microsoft.com/office/powerpoint/2010/main" val="171552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14041" y="-506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0" y="0"/>
            <a:ext cx="2471987" cy="2732197"/>
            <a:chOff x="482670" y="2614481"/>
            <a:chExt cx="2471987" cy="2732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455559" y="454394"/>
            <a:ext cx="1440445" cy="167345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11583" y="436901"/>
            <a:ext cx="8789427" cy="1325563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分組活動：求助小百科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843980"/>
              </p:ext>
            </p:extLst>
          </p:nvPr>
        </p:nvGraphicFramePr>
        <p:xfrm>
          <a:off x="996043" y="2628333"/>
          <a:ext cx="10759790" cy="3866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235454900"/>
                    </a:ext>
                  </a:extLst>
                </a:gridCol>
                <a:gridCol w="7216490">
                  <a:extLst>
                    <a:ext uri="{9D8B030D-6E8A-4147-A177-3AD203B41FA5}">
                      <a16:colId xmlns:a16="http://schemas.microsoft.com/office/drawing/2014/main" val="853301351"/>
                    </a:ext>
                  </a:extLst>
                </a:gridCol>
              </a:tblGrid>
              <a:tr h="5752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zh-TW" altLang="en-US" sz="3200" b="1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提供服務的機構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sz="3200" b="0" kern="1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香港明愛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990169"/>
                  </a:ext>
                </a:extLst>
              </a:tr>
              <a:tr h="5308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32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en-US" altLang="zh-HK" sz="3200" b="1" kern="100" baseline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HK" altLang="en-US" sz="32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服務對象</a:t>
                      </a:r>
                      <a:endParaRPr lang="en-US" sz="32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TW" sz="3200" b="0" kern="1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TW" altLang="en-US" sz="3200" b="0" kern="1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至</a:t>
                      </a:r>
                      <a:r>
                        <a:rPr lang="en-US" altLang="zh-TW" sz="3200" b="0" kern="1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zh-TW" altLang="en-US" sz="3200" b="0" kern="1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歲活躍於網上，並受情緒困擾青少年人</a:t>
                      </a:r>
                      <a:endParaRPr lang="en-US" sz="3200" b="0" kern="1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842263"/>
                  </a:ext>
                </a:extLst>
              </a:tr>
              <a:tr h="2315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32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HK" sz="3200" b="1" kern="100" baseline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HK" altLang="en-US" sz="32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服務形式</a:t>
                      </a:r>
                      <a:endParaRPr lang="en-US" sz="32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32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FE7E3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sz="3200" b="0" kern="1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提供線上及線下情緒支援服務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TW" sz="3200" b="0" kern="1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altLang="en-US" sz="3200" b="0" kern="1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初步網上評估問卷，如有需要尋求專業支援，可預約社工會面</a:t>
                      </a:r>
                    </a:p>
                  </a:txBody>
                  <a:tcPr marL="68580" marR="68580" marT="0" marB="0" anchor="ctr">
                    <a:solidFill>
                      <a:srgbClr val="CFE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482894"/>
                  </a:ext>
                </a:extLst>
              </a:tr>
            </a:tbl>
          </a:graphicData>
        </a:graphic>
      </p:graphicFrame>
      <p:sp>
        <p:nvSpPr>
          <p:cNvPr id="17" name="內容版面配置區 2"/>
          <p:cNvSpPr>
            <a:spLocks noGrp="1"/>
          </p:cNvSpPr>
          <p:nvPr>
            <p:ph idx="1"/>
          </p:nvPr>
        </p:nvSpPr>
        <p:spPr>
          <a:xfrm>
            <a:off x="2480173" y="1676598"/>
            <a:ext cx="8789427" cy="6259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HK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源</a:t>
            </a:r>
            <a:r>
              <a:rPr 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en-US" altLang="zh-HK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﹕</a:t>
            </a:r>
            <a:r>
              <a:rPr lang="zh-TW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「香港明愛連線</a:t>
            </a:r>
            <a:r>
              <a:rPr lang="en-US" altLang="zh-TW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Teen</a:t>
            </a:r>
            <a:r>
              <a:rPr lang="zh-TW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地網上青年支援隊」</a:t>
            </a:r>
            <a:endParaRPr lang="en-US" altLang="zh-TW" b="1" u="sng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709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187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0" y="0"/>
            <a:ext cx="2471987" cy="2732197"/>
            <a:chOff x="482670" y="2614481"/>
            <a:chExt cx="2471987" cy="2732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455559" y="454394"/>
            <a:ext cx="1440445" cy="167345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11583" y="436901"/>
            <a:ext cx="8789427" cy="1325563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分組活動：求助小百科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574329"/>
              </p:ext>
            </p:extLst>
          </p:nvPr>
        </p:nvGraphicFramePr>
        <p:xfrm>
          <a:off x="816429" y="2477357"/>
          <a:ext cx="11028623" cy="3772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714">
                  <a:extLst>
                    <a:ext uri="{9D8B030D-6E8A-4147-A177-3AD203B41FA5}">
                      <a16:colId xmlns:a16="http://schemas.microsoft.com/office/drawing/2014/main" val="235454900"/>
                    </a:ext>
                  </a:extLst>
                </a:gridCol>
                <a:gridCol w="7762909">
                  <a:extLst>
                    <a:ext uri="{9D8B030D-6E8A-4147-A177-3AD203B41FA5}">
                      <a16:colId xmlns:a16="http://schemas.microsoft.com/office/drawing/2014/main" val="853301351"/>
                    </a:ext>
                  </a:extLst>
                </a:gridCol>
              </a:tblGrid>
              <a:tr h="15576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1.  </a:t>
                      </a:r>
                      <a:r>
                        <a:rPr lang="zh-TW" altLang="en-US" sz="2800" b="1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提供服務的機構</a:t>
                      </a:r>
                      <a:endParaRPr lang="en-US" sz="2800" b="1" kern="100" dirty="0">
                        <a:solidFill>
                          <a:schemeClr val="tx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zh-TW" altLang="en-US" sz="2800" b="0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香港賽馬會慈善信託基金支持及捐助，由</a:t>
                      </a:r>
                      <a:r>
                        <a:rPr lang="en-US" altLang="zh-TW" sz="2800" b="0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TW" altLang="en-US" sz="2800" b="0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間社福機構共同營運</a:t>
                      </a:r>
                      <a:endParaRPr lang="en-US" sz="2800" b="0" kern="100" dirty="0">
                        <a:solidFill>
                          <a:schemeClr val="tx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220609"/>
                  </a:ext>
                </a:extLst>
              </a:tr>
              <a:tr h="6178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HK" sz="28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en-US" altLang="zh-HK" sz="2800" b="1" kern="100" baseline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zh-HK" altLang="en-US" sz="28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服務對象</a:t>
                      </a:r>
                      <a:endParaRPr lang="en-US" sz="28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zh-TW" sz="28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TW" altLang="en-US" sz="28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至</a:t>
                      </a:r>
                      <a:r>
                        <a:rPr lang="en-US" altLang="zh-TW" sz="28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zh-TW" altLang="en-US" sz="28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歲受情緒困擾青少年人</a:t>
                      </a:r>
                      <a:endParaRPr lang="en-US" sz="2800" b="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842263"/>
                  </a:ext>
                </a:extLst>
              </a:tr>
              <a:tr h="15969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28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HK" sz="2800" b="1" kern="100" baseline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zh-HK" altLang="en-US" sz="28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服務形式</a:t>
                      </a:r>
                      <a:endParaRPr lang="en-US" sz="28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28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FE7E3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28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zh-TW" altLang="en-US" sz="28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小時網上文字訊息服務，提供真人文字對話</a:t>
                      </a:r>
                    </a:p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8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如有需要尋求專業支援，會獲即時轉介予社工及其他服務</a:t>
                      </a:r>
                    </a:p>
                  </a:txBody>
                  <a:tcPr marL="68580" marR="68580" marT="0" marB="0" anchor="ctr">
                    <a:solidFill>
                      <a:srgbClr val="CFE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482894"/>
                  </a:ext>
                </a:extLst>
              </a:tr>
            </a:tbl>
          </a:graphicData>
        </a:graphic>
      </p:graphicFrame>
      <p:sp>
        <p:nvSpPr>
          <p:cNvPr id="17" name="內容版面配置區 2"/>
          <p:cNvSpPr>
            <a:spLocks noGrp="1"/>
          </p:cNvSpPr>
          <p:nvPr>
            <p:ph idx="1"/>
          </p:nvPr>
        </p:nvSpPr>
        <p:spPr>
          <a:xfrm>
            <a:off x="2480174" y="1676598"/>
            <a:ext cx="9170368" cy="6259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HK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源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en-US" altLang="zh-HK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﹕</a:t>
            </a:r>
            <a:r>
              <a:rPr lang="zh-TW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賽馬會青少年情緒健康網上支援平台「</a:t>
            </a:r>
            <a:r>
              <a:rPr lang="en-US" altLang="zh-TW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Open</a:t>
            </a:r>
            <a:r>
              <a:rPr lang="zh-TW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噏」</a:t>
            </a:r>
            <a:endParaRPr lang="en-US" altLang="zh-TW" sz="3000" u="sng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227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187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0" y="0"/>
            <a:ext cx="2471987" cy="2732197"/>
            <a:chOff x="482670" y="2614481"/>
            <a:chExt cx="2471987" cy="273219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455559" y="454394"/>
            <a:ext cx="1440445" cy="167345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11583" y="436901"/>
            <a:ext cx="8789427" cy="1325563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分組活動：求助小百科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591838"/>
              </p:ext>
            </p:extLst>
          </p:nvPr>
        </p:nvGraphicFramePr>
        <p:xfrm>
          <a:off x="767443" y="2527765"/>
          <a:ext cx="10763497" cy="4012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4943">
                  <a:extLst>
                    <a:ext uri="{9D8B030D-6E8A-4147-A177-3AD203B41FA5}">
                      <a16:colId xmlns:a16="http://schemas.microsoft.com/office/drawing/2014/main" val="235454900"/>
                    </a:ext>
                  </a:extLst>
                </a:gridCol>
                <a:gridCol w="7138554">
                  <a:extLst>
                    <a:ext uri="{9D8B030D-6E8A-4147-A177-3AD203B41FA5}">
                      <a16:colId xmlns:a16="http://schemas.microsoft.com/office/drawing/2014/main" val="853301351"/>
                    </a:ext>
                  </a:extLst>
                </a:gridCol>
              </a:tblGrid>
              <a:tr h="54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1.  </a:t>
                      </a:r>
                      <a:r>
                        <a:rPr lang="zh-TW" altLang="en-US" sz="3200" b="1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提供服務的機構</a:t>
                      </a: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zh-TW" altLang="en-US" sz="3200" b="0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香港撒瑪利亞防止自殺會</a:t>
                      </a:r>
                      <a:endParaRPr lang="en-US" sz="3200" b="0" kern="100" dirty="0">
                        <a:solidFill>
                          <a:schemeClr val="tx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702060"/>
                  </a:ext>
                </a:extLst>
              </a:tr>
              <a:tr h="543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32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en-US" altLang="zh-HK" sz="3200" b="1" kern="100" baseline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zh-HK" altLang="en-US" sz="32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服務對象</a:t>
                      </a:r>
                      <a:endParaRPr lang="en-US" sz="32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zh-TW" altLang="en-US" sz="32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任何有情緒困擾的人士</a:t>
                      </a:r>
                      <a:endParaRPr lang="en-US" sz="3200" b="0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842263"/>
                  </a:ext>
                </a:extLst>
              </a:tr>
              <a:tr h="4476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HK" sz="32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HK" sz="3200" b="1" kern="100" baseline="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zh-HK" altLang="en-US" sz="3200" b="1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服務形式</a:t>
                      </a:r>
                      <a:endParaRPr lang="en-US" sz="32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3200" b="1" kern="1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CFE7E3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32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zh-TW" altLang="en-US" sz="32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小</a:t>
                      </a:r>
                      <a:r>
                        <a:rPr lang="zh-TW" altLang="en-US" sz="3200" b="0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時</a:t>
                      </a:r>
                      <a:r>
                        <a:rPr lang="zh-TW" altLang="zh-HK" sz="3200" b="0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中文</a:t>
                      </a:r>
                      <a:r>
                        <a:rPr lang="zh-TW" altLang="en-US" sz="3200" b="0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情緒支援</a:t>
                      </a:r>
                      <a:r>
                        <a:rPr lang="zh-TW" altLang="en-US" sz="32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熱線</a:t>
                      </a:r>
                    </a:p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3200" b="0" strike="noStrike" kern="100" dirty="0">
                          <a:solidFill>
                            <a:schemeClr val="tx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英語情緒支援熱線</a:t>
                      </a:r>
                    </a:p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32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CHAT</a:t>
                      </a:r>
                      <a:r>
                        <a:rPr lang="zh-TW" altLang="en-US" sz="32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窿（網上聊天服務）</a:t>
                      </a:r>
                    </a:p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32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書信及電郵求助</a:t>
                      </a:r>
                    </a:p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32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預約與熱線中心義工面談</a:t>
                      </a:r>
                    </a:p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3200" b="0" kern="1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Times New Roman" panose="02020603050405020304" pitchFamily="18" charset="0"/>
                        </a:rPr>
                        <a:t>專業社工提供的個案輔導</a:t>
                      </a:r>
                    </a:p>
                  </a:txBody>
                  <a:tcPr marL="68580" marR="68580" marT="0" marB="0" anchor="ctr">
                    <a:solidFill>
                      <a:srgbClr val="CFE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482894"/>
                  </a:ext>
                </a:extLst>
              </a:tr>
            </a:tbl>
          </a:graphicData>
        </a:graphic>
      </p:graphicFrame>
      <p:sp>
        <p:nvSpPr>
          <p:cNvPr id="17" name="內容版面配置區 2"/>
          <p:cNvSpPr>
            <a:spLocks noGrp="1"/>
          </p:cNvSpPr>
          <p:nvPr>
            <p:ph idx="1"/>
          </p:nvPr>
        </p:nvSpPr>
        <p:spPr>
          <a:xfrm>
            <a:off x="2480174" y="1676598"/>
            <a:ext cx="7162590" cy="6259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HK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源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en-US" altLang="zh-HK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﹕</a:t>
            </a:r>
            <a:r>
              <a:rPr lang="zh-TW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香港撒瑪利亞防止自殺會</a:t>
            </a:r>
            <a:r>
              <a:rPr lang="zh-HK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情</a:t>
            </a:r>
            <a:r>
              <a:rPr lang="zh-TW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緒</a:t>
            </a:r>
            <a:r>
              <a:rPr lang="zh-HK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支</a:t>
            </a:r>
            <a:r>
              <a:rPr lang="zh-TW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援</a:t>
            </a:r>
            <a:endParaRPr lang="en-US" altLang="zh-TW" sz="3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138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" name="Rectangle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49748" y="229874"/>
            <a:ext cx="2471987" cy="2732197"/>
            <a:chOff x="482670" y="2614481"/>
            <a:chExt cx="2471987" cy="2732197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70" y="2614481"/>
              <a:ext cx="2471987" cy="2732197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1024128" y="3147762"/>
              <a:ext cx="1481328" cy="15156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" name="Title 1"/>
          <p:cNvSpPr txBox="1">
            <a:spLocks/>
          </p:cNvSpPr>
          <p:nvPr/>
        </p:nvSpPr>
        <p:spPr>
          <a:xfrm>
            <a:off x="2538855" y="286539"/>
            <a:ext cx="9081453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任務：設計支援網絡地圖</a:t>
            </a:r>
            <a:endParaRPr lang="zh-HK" altLang="en-US" b="1" dirty="0">
              <a:solidFill>
                <a:srgbClr val="28ACC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171050">
            <a:off x="1043786" y="734165"/>
            <a:ext cx="907364" cy="15736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48515" y="3944252"/>
            <a:ext cx="84621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我們可以同時尋求</a:t>
            </a:r>
            <a:r>
              <a:rPr lang="zh-TW" altLang="en-US" sz="3200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不同類型的支援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。不同支援方法都有其好處及限制，我們可以按自己的情況和需要，選擇適合自己的求助方法。</a:t>
            </a:r>
            <a:endParaRPr lang="zh-HK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272534" y="4150446"/>
            <a:ext cx="372979" cy="397639"/>
          </a:xfrm>
          <a:prstGeom prst="ellipse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矩形 2"/>
          <p:cNvSpPr/>
          <p:nvPr/>
        </p:nvSpPr>
        <p:spPr>
          <a:xfrm>
            <a:off x="2891481" y="2613729"/>
            <a:ext cx="85590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請在</a:t>
            </a:r>
            <a:r>
              <a:rPr lang="zh-HK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各</a:t>
            </a:r>
            <a:r>
              <a:rPr lang="zh-TW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部分填寫一些適合自己的求助</a:t>
            </a:r>
            <a:r>
              <a:rPr lang="zh-TW" altLang="en-US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方法和</a:t>
            </a:r>
            <a:r>
              <a:rPr lang="zh-TW" altLang="zh-TW" sz="3200" kern="1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對象，完成屬於自己的支援網絡地圖。</a:t>
            </a:r>
          </a:p>
        </p:txBody>
      </p:sp>
      <p:sp>
        <p:nvSpPr>
          <p:cNvPr id="14" name="矩形 1"/>
          <p:cNvSpPr/>
          <p:nvPr/>
        </p:nvSpPr>
        <p:spPr>
          <a:xfrm>
            <a:off x="2745188" y="1595972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kern="1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HK" altLang="en-US" sz="2800" kern="1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筆記簿第</a:t>
            </a:r>
            <a:r>
              <a:rPr lang="zh-TW" altLang="en-US" sz="2800" kern="1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六</a:t>
            </a:r>
            <a:r>
              <a:rPr lang="zh-HK" altLang="en-US" sz="2800" kern="1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節任務</a:t>
            </a:r>
            <a:r>
              <a:rPr lang="en-US" altLang="zh-TW" sz="2800" kern="1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</a:t>
            </a:r>
            <a:endParaRPr lang="en-US" sz="2800" dirty="0">
              <a:solidFill>
                <a:schemeClr val="accent4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99619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0" y="0"/>
            <a:ext cx="12210288" cy="6858000"/>
            <a:chOff x="0" y="0"/>
            <a:chExt cx="12210288" cy="6858000"/>
          </a:xfrm>
        </p:grpSpPr>
        <p:sp>
          <p:nvSpPr>
            <p:cNvPr id="48" name="Rectangle 4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288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群組 35"/>
          <p:cNvGrpSpPr/>
          <p:nvPr/>
        </p:nvGrpSpPr>
        <p:grpSpPr>
          <a:xfrm>
            <a:off x="648860" y="473954"/>
            <a:ext cx="11165188" cy="6265174"/>
            <a:chOff x="4237160" y="-118752"/>
            <a:chExt cx="5135011" cy="3895106"/>
          </a:xfrm>
        </p:grpSpPr>
        <p:sp>
          <p:nvSpPr>
            <p:cNvPr id="34" name="矩形 37"/>
            <p:cNvSpPr/>
            <p:nvPr/>
          </p:nvSpPr>
          <p:spPr>
            <a:xfrm>
              <a:off x="4237160" y="-118752"/>
              <a:ext cx="5135011" cy="389510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5" name="矩形 38"/>
            <p:cNvSpPr/>
            <p:nvPr/>
          </p:nvSpPr>
          <p:spPr>
            <a:xfrm>
              <a:off x="4397883" y="88023"/>
              <a:ext cx="4769399" cy="34666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8417" y="1330356"/>
            <a:ext cx="1686073" cy="928601"/>
          </a:xfrm>
        </p:spPr>
        <p:txBody>
          <a:bodyPr>
            <a:normAutofit/>
          </a:bodyPr>
          <a:lstStyle/>
          <a:p>
            <a:pPr algn="ctr"/>
            <a:r>
              <a:rPr lang="zh-TW" altLang="en-US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小結</a:t>
            </a:r>
            <a:endParaRPr lang="zh-HK" altLang="en-US" b="1" dirty="0">
              <a:solidFill>
                <a:srgbClr val="28ACC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0201" y="2827401"/>
            <a:ext cx="9183552" cy="24669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每一個人也有機會出現精神健康問題。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當我們出現精神健康警號時，我們可以在</a:t>
            </a:r>
            <a:r>
              <a:rPr lang="zh-TW" altLang="en-US" sz="36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支援網絡地圖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上選擇</a:t>
            </a:r>
            <a:r>
              <a:rPr lang="zh-TW" altLang="en-US" sz="36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各類型的求助方法及對象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。當中包括：</a:t>
            </a:r>
            <a:r>
              <a:rPr lang="zh-TW" altLang="en-US" sz="36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信任的人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6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校內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36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校外專業支援服務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6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網上輔導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36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電話熱線支援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1168681" y="2827340"/>
            <a:ext cx="678417" cy="646331"/>
            <a:chOff x="-1683874" y="1978867"/>
            <a:chExt cx="678417" cy="646331"/>
          </a:xfrm>
        </p:grpSpPr>
        <p:sp>
          <p:nvSpPr>
            <p:cNvPr id="39" name="橢圓 31"/>
            <p:cNvSpPr/>
            <p:nvPr/>
          </p:nvSpPr>
          <p:spPr>
            <a:xfrm>
              <a:off x="-1683874" y="1990038"/>
              <a:ext cx="678417" cy="635160"/>
            </a:xfrm>
            <a:prstGeom prst="ellipse">
              <a:avLst/>
            </a:prstGeom>
            <a:solidFill>
              <a:srgbClr val="91C9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0" name="文字方塊 32"/>
            <p:cNvSpPr txBox="1"/>
            <p:nvPr/>
          </p:nvSpPr>
          <p:spPr>
            <a:xfrm>
              <a:off x="-1660771" y="1978867"/>
              <a:ext cx="6553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HK" altLang="en-US" sz="3600" b="1" dirty="0">
                  <a:solidFill>
                    <a:schemeClr val="bg1"/>
                  </a:solidFill>
                  <a:latin typeface="Berlin Sans FB" panose="020E0602020502020306" pitchFamily="34" charset="0"/>
                </a:rPr>
                <a:t>√</a:t>
              </a:r>
            </a:p>
          </p:txBody>
        </p:sp>
      </p:grpSp>
      <p:pic>
        <p:nvPicPr>
          <p:cNvPr id="50" name="Picture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82" y="319487"/>
            <a:ext cx="1816770" cy="1861081"/>
          </a:xfrm>
          <a:prstGeom prst="rect">
            <a:avLst/>
          </a:prstGeom>
        </p:spPr>
      </p:pic>
      <p:sp>
        <p:nvSpPr>
          <p:cNvPr id="52" name="Arc 51"/>
          <p:cNvSpPr/>
          <p:nvPr/>
        </p:nvSpPr>
        <p:spPr>
          <a:xfrm flipH="1">
            <a:off x="2071558" y="309933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Arc 52"/>
          <p:cNvSpPr/>
          <p:nvPr/>
        </p:nvSpPr>
        <p:spPr>
          <a:xfrm flipH="1">
            <a:off x="2720418" y="297311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Arc 53"/>
          <p:cNvSpPr/>
          <p:nvPr/>
        </p:nvSpPr>
        <p:spPr>
          <a:xfrm flipH="1">
            <a:off x="3427714" y="335960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Arc 54"/>
          <p:cNvSpPr/>
          <p:nvPr/>
        </p:nvSpPr>
        <p:spPr>
          <a:xfrm flipH="1">
            <a:off x="4070818" y="315134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Arc 55"/>
          <p:cNvSpPr/>
          <p:nvPr/>
        </p:nvSpPr>
        <p:spPr>
          <a:xfrm flipH="1">
            <a:off x="4719678" y="302512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Arc 56"/>
          <p:cNvSpPr/>
          <p:nvPr/>
        </p:nvSpPr>
        <p:spPr>
          <a:xfrm flipH="1">
            <a:off x="5426974" y="341161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Arc 57"/>
          <p:cNvSpPr/>
          <p:nvPr/>
        </p:nvSpPr>
        <p:spPr>
          <a:xfrm flipH="1">
            <a:off x="6126716" y="348701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Arc 58"/>
          <p:cNvSpPr/>
          <p:nvPr/>
        </p:nvSpPr>
        <p:spPr>
          <a:xfrm flipH="1">
            <a:off x="6775576" y="336079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Arc 59"/>
          <p:cNvSpPr/>
          <p:nvPr/>
        </p:nvSpPr>
        <p:spPr>
          <a:xfrm flipH="1">
            <a:off x="7482872" y="374728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Arc 60"/>
          <p:cNvSpPr/>
          <p:nvPr/>
        </p:nvSpPr>
        <p:spPr>
          <a:xfrm flipH="1">
            <a:off x="8258714" y="388813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Arc 61"/>
          <p:cNvSpPr/>
          <p:nvPr/>
        </p:nvSpPr>
        <p:spPr>
          <a:xfrm flipH="1">
            <a:off x="8907574" y="376191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Arc 62"/>
          <p:cNvSpPr/>
          <p:nvPr/>
        </p:nvSpPr>
        <p:spPr>
          <a:xfrm flipH="1">
            <a:off x="9614870" y="414840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Arc 63"/>
          <p:cNvSpPr/>
          <p:nvPr/>
        </p:nvSpPr>
        <p:spPr>
          <a:xfrm flipH="1">
            <a:off x="10314679" y="383670"/>
            <a:ext cx="1000826" cy="704498"/>
          </a:xfrm>
          <a:prstGeom prst="arc">
            <a:avLst>
              <a:gd name="adj1" fmla="val 16200000"/>
              <a:gd name="adj2" fmla="val 4808052"/>
            </a:avLst>
          </a:prstGeom>
          <a:noFill/>
          <a:ln w="127000">
            <a:solidFill>
              <a:srgbClr val="3CB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1182854" y="3774982"/>
            <a:ext cx="678417" cy="646331"/>
            <a:chOff x="-1683874" y="1978867"/>
            <a:chExt cx="678417" cy="646331"/>
          </a:xfrm>
        </p:grpSpPr>
        <p:sp>
          <p:nvSpPr>
            <p:cNvPr id="28" name="橢圓 31"/>
            <p:cNvSpPr/>
            <p:nvPr/>
          </p:nvSpPr>
          <p:spPr>
            <a:xfrm>
              <a:off x="-1683874" y="1990038"/>
              <a:ext cx="678417" cy="635160"/>
            </a:xfrm>
            <a:prstGeom prst="ellipse">
              <a:avLst/>
            </a:prstGeom>
            <a:solidFill>
              <a:srgbClr val="91C9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9" name="文字方塊 32"/>
            <p:cNvSpPr txBox="1"/>
            <p:nvPr/>
          </p:nvSpPr>
          <p:spPr>
            <a:xfrm>
              <a:off x="-1660771" y="1978867"/>
              <a:ext cx="6553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HK" altLang="en-US" sz="3600" b="1" dirty="0">
                  <a:solidFill>
                    <a:schemeClr val="bg1"/>
                  </a:solidFill>
                  <a:latin typeface="Berlin Sans FB" panose="020E0602020502020306" pitchFamily="34" charset="0"/>
                </a:rPr>
                <a:t>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6207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0" y="4812"/>
            <a:ext cx="12192000" cy="6858000"/>
            <a:chOff x="0" y="0"/>
            <a:chExt cx="12192000" cy="6858000"/>
          </a:xfrm>
        </p:grpSpPr>
        <p:sp>
          <p:nvSpPr>
            <p:cNvPr id="33" name="Rectangle 3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49473" y="2216882"/>
            <a:ext cx="9236959" cy="39214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TW" sz="6600" b="1" dirty="0"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                     </a:t>
            </a: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總結</a:t>
            </a:r>
            <a:endParaRPr lang="zh-HK" altLang="en-US" sz="6600" b="1" dirty="0"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27" y="2017775"/>
            <a:ext cx="3193204" cy="327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482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0" y="4812"/>
            <a:ext cx="12192000" cy="6858000"/>
            <a:chOff x="0" y="0"/>
            <a:chExt cx="12192000" cy="6858000"/>
          </a:xfrm>
        </p:grpSpPr>
        <p:sp>
          <p:nvSpPr>
            <p:cNvPr id="34" name="Rectangle 3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0" y="0"/>
              <a:ext cx="12192000" cy="529389"/>
            </a:xfrm>
            <a:prstGeom prst="rect">
              <a:avLst/>
            </a:prstGeom>
            <a:solidFill>
              <a:srgbClr val="41C3D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55" y="759805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第六節 學習重點</a:t>
            </a:r>
            <a:endParaRPr lang="zh-HK" altLang="en-US" b="1" dirty="0">
              <a:solidFill>
                <a:srgbClr val="28ACC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1244" y="1579262"/>
            <a:ext cx="10387907" cy="35038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我們日常要留意「壓力水桶」發出的水位警報 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——</a:t>
            </a:r>
            <a:r>
              <a:rPr lang="zh-TW" altLang="en-US" sz="32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精神健康警號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，包括生理、情緒及行為、認知能力、社交及日常生活等方面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顯著轉變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的警號。當這些情況</a:t>
            </a:r>
            <a:r>
              <a:rPr lang="zh-TW" altLang="en-US" sz="32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持續或／和明顯地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出現，便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須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儘早</a:t>
            </a:r>
            <a:r>
              <a:rPr lang="zh-TW" altLang="en-US" sz="32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尋求協助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每一個人也有機會出現精神健康問題。當我們出現精神健康警號時，我們可以在</a:t>
            </a:r>
            <a:r>
              <a:rPr lang="zh-TW" altLang="en-US" sz="32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支援網絡地圖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上選擇</a:t>
            </a:r>
            <a:r>
              <a:rPr lang="zh-TW" altLang="en-US" sz="32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各類型的求助方法及對象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。當中包括：</a:t>
            </a:r>
            <a:r>
              <a:rPr lang="zh-TW" altLang="en-US" sz="32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信任的人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校內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32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校外專業支援服務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2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網上輔導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3200" dirty="0">
                <a:solidFill>
                  <a:srgbClr val="28ACC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電話熱線支援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等。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933" y="828797"/>
            <a:ext cx="1714133" cy="1180847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607100" y="2247973"/>
            <a:ext cx="372979" cy="397639"/>
          </a:xfrm>
          <a:prstGeom prst="ellipse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07100" y="4607035"/>
            <a:ext cx="372979" cy="397639"/>
          </a:xfrm>
          <a:prstGeom prst="ellipse">
            <a:avLst/>
          </a:prstGeom>
          <a:solidFill>
            <a:srgbClr val="41C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308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640152-3d3c-465b-beb1-086ea6aeed0e">
      <Terms xmlns="http://schemas.microsoft.com/office/infopath/2007/PartnerControls"/>
    </lcf76f155ced4ddcb4097134ff3c332f>
    <TaxCatchAll xmlns="41427138-8be5-4331-9876-fbac57ee4dc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E1B010E513754C4FBF423E6115B9BD48" ma:contentTypeVersion="11" ma:contentTypeDescription="建立新的文件。" ma:contentTypeScope="" ma:versionID="b95f78fc337e804bf54ec19020a9ae7e">
  <xsd:schema xmlns:xsd="http://www.w3.org/2001/XMLSchema" xmlns:xs="http://www.w3.org/2001/XMLSchema" xmlns:p="http://schemas.microsoft.com/office/2006/metadata/properties" xmlns:ns2="4b640152-3d3c-465b-beb1-086ea6aeed0e" xmlns:ns3="41427138-8be5-4331-9876-fbac57ee4dc8" targetNamespace="http://schemas.microsoft.com/office/2006/metadata/properties" ma:root="true" ma:fieldsID="146e02d83dae825ae2f14ad6ee8b6f96" ns2:_="" ns3:_="">
    <xsd:import namespace="4b640152-3d3c-465b-beb1-086ea6aeed0e"/>
    <xsd:import namespace="41427138-8be5-4331-9876-fbac57ee4d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40152-3d3c-465b-beb1-086ea6aeed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影像標籤" ma:readOnly="false" ma:fieldId="{5cf76f15-5ced-4ddc-b409-7134ff3c332f}" ma:taxonomyMulti="true" ma:sspId="bca0ba2c-31e5-4c89-bdb4-0b3d60f879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427138-8be5-4331-9876-fbac57ee4dc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24d27d4-b118-4058-99ce-07324ded7239}" ma:internalName="TaxCatchAll" ma:showField="CatchAllData" ma:web="41427138-8be5-4331-9876-fbac57ee4d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359E10-AC30-4D47-8DAF-C512FA2D4B26}">
  <ds:schemaRefs>
    <ds:schemaRef ds:uri="http://schemas.microsoft.com/office/2006/metadata/properties"/>
    <ds:schemaRef ds:uri="41427138-8be5-4331-9876-fbac57ee4dc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4b640152-3d3c-465b-beb1-086ea6aeed0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230F2EE-5F4B-4A31-913A-24ED7A62C8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45468B-6593-4509-B514-80BB39987E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640152-3d3c-465b-beb1-086ea6aeed0e"/>
    <ds:schemaRef ds:uri="41427138-8be5-4331-9876-fbac57ee4d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8195</TotalTime>
  <Words>1654</Words>
  <Application>Microsoft Office PowerPoint</Application>
  <PresentationFormat>寬螢幕</PresentationFormat>
  <Paragraphs>135</Paragraphs>
  <Slides>29</Slides>
  <Notes>15</Notes>
  <HiddenSlides>0</HiddenSlides>
  <MMClips>1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8" baseType="lpstr">
      <vt:lpstr>微軟正黑體</vt:lpstr>
      <vt:lpstr>微軟正黑體</vt:lpstr>
      <vt:lpstr>Microsoft YaHei</vt:lpstr>
      <vt:lpstr>MicrosoftJhengHeiLight</vt:lpstr>
      <vt:lpstr>Arial</vt:lpstr>
      <vt:lpstr>Berlin Sans FB</vt:lpstr>
      <vt:lpstr>Calibri</vt:lpstr>
      <vt:lpstr>Calibri Light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生活上有些事情可能會為我們帶來很大壓力，導致我們的「壓力水桶」很快填滿；而有時微細的生活壓力亦會積聚，也會導致我們的水桶逐漸填滿。  如果我們未有定時為水桶放水，水位將到臨界點時，「壓力水桶」會向我們發出警報，提醒我們需要留意自己的精神狀況。這些警報就是精神健康警號。</vt:lpstr>
      <vt:lpstr>分組活動：小情境大分析</vt:lpstr>
      <vt:lpstr>分組活動</vt:lpstr>
      <vt:lpstr>分組活動</vt:lpstr>
      <vt:lpstr>分組活動</vt:lpstr>
      <vt:lpstr>分組活動</vt:lpstr>
      <vt:lpstr>PowerPoint 簡報</vt:lpstr>
      <vt:lpstr>PowerPoint 簡報</vt:lpstr>
      <vt:lpstr>PowerPoint 簡報</vt:lpstr>
      <vt:lpstr>PowerPoint 簡報</vt:lpstr>
      <vt:lpstr>PowerPoint 簡報</vt:lpstr>
      <vt:lpstr>小結</vt:lpstr>
      <vt:lpstr>PowerPoint 簡報</vt:lpstr>
      <vt:lpstr>信任的人</vt:lpstr>
      <vt:lpstr>校內專業支援</vt:lpstr>
      <vt:lpstr>校外專業支援</vt:lpstr>
      <vt:lpstr>分組活動：求助小百科</vt:lpstr>
      <vt:lpstr>分組活動：求助小百科</vt:lpstr>
      <vt:lpstr>分組活動：求助小百科</vt:lpstr>
      <vt:lpstr>分組活動：求助小百科</vt:lpstr>
      <vt:lpstr>PowerPoint 簡報</vt:lpstr>
      <vt:lpstr>小結</vt:lpstr>
      <vt:lpstr>PowerPoint 簡報</vt:lpstr>
      <vt:lpstr>第六節 學習重點</vt:lpstr>
    </vt:vector>
  </TitlesOfParts>
  <Company>EDB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警鐘長期誤鳴</dc:title>
  <dc:creator>CHAN, Hiu-wo Lucy</dc:creator>
  <cp:lastModifiedBy>WU, Hoi-hei, Gloria</cp:lastModifiedBy>
  <cp:revision>544</cp:revision>
  <dcterms:created xsi:type="dcterms:W3CDTF">2023-01-05T07:24:07Z</dcterms:created>
  <dcterms:modified xsi:type="dcterms:W3CDTF">2026-09-24T03:00:55Z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0x010100E1B010E513754C4FBF423E6115B9BD48</vt:lpwstr>
  </property>
</Properties>
</file>