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4"/>
  </p:notesMasterIdLst>
  <p:sldIdLst>
    <p:sldId id="261" r:id="rId5"/>
    <p:sldId id="384" r:id="rId6"/>
    <p:sldId id="382" r:id="rId7"/>
    <p:sldId id="383" r:id="rId8"/>
    <p:sldId id="265" r:id="rId9"/>
    <p:sldId id="349" r:id="rId10"/>
    <p:sldId id="346" r:id="rId11"/>
    <p:sldId id="340" r:id="rId12"/>
    <p:sldId id="341" r:id="rId13"/>
    <p:sldId id="342" r:id="rId14"/>
    <p:sldId id="343" r:id="rId15"/>
    <p:sldId id="344" r:id="rId16"/>
    <p:sldId id="262" r:id="rId17"/>
    <p:sldId id="352" r:id="rId18"/>
    <p:sldId id="351" r:id="rId19"/>
    <p:sldId id="355" r:id="rId20"/>
    <p:sldId id="356" r:id="rId21"/>
    <p:sldId id="412" r:id="rId22"/>
    <p:sldId id="413" r:id="rId23"/>
    <p:sldId id="41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418" r:id="rId36"/>
    <p:sldId id="426" r:id="rId37"/>
    <p:sldId id="424" r:id="rId38"/>
    <p:sldId id="427" r:id="rId39"/>
    <p:sldId id="425" r:id="rId40"/>
    <p:sldId id="360" r:id="rId41"/>
    <p:sldId id="312" r:id="rId42"/>
    <p:sldId id="314" r:id="rId43"/>
    <p:sldId id="362" r:id="rId44"/>
    <p:sldId id="363" r:id="rId45"/>
    <p:sldId id="385" r:id="rId46"/>
    <p:sldId id="365" r:id="rId47"/>
    <p:sldId id="334" r:id="rId48"/>
    <p:sldId id="386" r:id="rId49"/>
    <p:sldId id="388" r:id="rId50"/>
    <p:sldId id="389" r:id="rId51"/>
    <p:sldId id="331" r:id="rId52"/>
    <p:sldId id="368" r:id="rId53"/>
    <p:sldId id="370" r:id="rId54"/>
    <p:sldId id="376" r:id="rId55"/>
    <p:sldId id="373" r:id="rId56"/>
    <p:sldId id="379" r:id="rId57"/>
    <p:sldId id="380" r:id="rId58"/>
    <p:sldId id="381" r:id="rId59"/>
    <p:sldId id="374" r:id="rId60"/>
    <p:sldId id="375" r:id="rId61"/>
    <p:sldId id="319" r:id="rId62"/>
    <p:sldId id="387" r:id="rId6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95D"/>
    <a:srgbClr val="81B9BD"/>
    <a:srgbClr val="9AC7CA"/>
    <a:srgbClr val="67ACB1"/>
    <a:srgbClr val="9269E5"/>
    <a:srgbClr val="FF9981"/>
    <a:srgbClr val="6383EB"/>
    <a:srgbClr val="FFFFCC"/>
    <a:srgbClr val="CBE2E4"/>
    <a:srgbClr val="FFB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9" autoAdjust="0"/>
    <p:restoredTop sz="83875" autoAdjust="0"/>
  </p:normalViewPr>
  <p:slideViewPr>
    <p:cSldViewPr snapToGrid="0">
      <p:cViewPr varScale="1">
        <p:scale>
          <a:sx n="57" d="100"/>
          <a:sy n="57" d="100"/>
        </p:scale>
        <p:origin x="10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FEA03-AE9C-45DC-A6DE-72DD4A3C0FA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31484-AFE0-4DD3-94E3-BC145FD21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35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cgtnamerica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u="none" strike="noStrike" dirty="0">
                <a:solidFill>
                  <a:srgbClr val="065FD4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漸進式肌肉鬆弛練習</a:t>
            </a:r>
            <a:r>
              <a:rPr lang="en-US" altLang="zh-TW" sz="1200" b="0" i="0" u="none" strike="noStrike" dirty="0">
                <a:solidFill>
                  <a:srgbClr val="065FD4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: </a:t>
            </a:r>
            <a:r>
              <a:rPr lang="en-US" altLang="zh-HK" sz="1200" b="0" i="0" u="none" strike="noStrike" dirty="0">
                <a:solidFill>
                  <a:srgbClr val="065FD4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https://youtu.be/pnKxKz7ILZ4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14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5AE35-E102-4C19-B560-72C7E22A3800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142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HK" dirty="0"/>
              <a:t>Font size</a:t>
            </a:r>
            <a:r>
              <a:rPr lang="en-US" altLang="zh-HK" baseline="0" dirty="0"/>
              <a:t> of words enlarged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93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HK" dirty="0"/>
              <a:t>Font size</a:t>
            </a:r>
            <a:r>
              <a:rPr lang="en-US" altLang="zh-HK" baseline="0" dirty="0"/>
              <a:t> of words enlarged</a:t>
            </a:r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5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0" i="0" dirty="0">
                <a:solidFill>
                  <a:srgbClr val="0F0F0F"/>
                </a:solidFill>
                <a:effectLst/>
                <a:latin typeface="Roboto" panose="020B0604020202020204" pitchFamily="2" charset="0"/>
              </a:rPr>
              <a:t>齊來認識腦神經網絡：</a:t>
            </a:r>
            <a:r>
              <a:rPr lang="en-US" altLang="zh-TW" b="0" i="0" dirty="0">
                <a:solidFill>
                  <a:srgbClr val="0F0F0F"/>
                </a:solidFill>
                <a:effectLst/>
                <a:latin typeface="Roboto" panose="020B0604020202020204" pitchFamily="2" charset="0"/>
              </a:rPr>
              <a:t>https://www.youtube.com/watch?v=Hqrbkn5DfKM</a:t>
            </a:r>
            <a:endParaRPr lang="zh-TW" altLang="en-US" b="0" i="0" dirty="0">
              <a:solidFill>
                <a:srgbClr val="0F0F0F"/>
              </a:solidFill>
              <a:effectLst/>
              <a:latin typeface="Roboto" panose="020B0604020202020204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15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kern="1200" dirty="0">
                <a:solidFill>
                  <a:schemeClr val="tx1"/>
                </a:solidFill>
                <a:effectLst/>
                <a:cs typeface="+mn-cs"/>
              </a:rPr>
              <a:t>資料</a:t>
            </a:r>
            <a:r>
              <a:rPr lang="zh-TW" altLang="en-US" sz="1200" b="0" i="0" kern="1200" dirty="0">
                <a:solidFill>
                  <a:schemeClr val="tx1"/>
                </a:solidFill>
                <a:latin typeface="DFKai-SB" panose="03000509000000000000" pitchFamily="49" charset="-120"/>
                <a:ea typeface="+mn-ea"/>
                <a:cs typeface="+mn-cs"/>
              </a:rPr>
              <a:t>來源：</a:t>
            </a:r>
            <a:r>
              <a:rPr lang="en-US" b="0" i="0" u="sng" dirty="0">
                <a:solidFill>
                  <a:schemeClr val="tx1"/>
                </a:solidFill>
                <a:effectLst/>
                <a:latin typeface="Roboto" panose="020B06040202020202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CGTN America</a:t>
            </a:r>
            <a:endParaRPr lang="en-US" altLang="zh-TW" sz="1200" b="0" i="0" u="sng" kern="1200" dirty="0">
              <a:solidFill>
                <a:schemeClr val="tx1"/>
              </a:solidFill>
              <a:latin typeface="DFKai-SB" panose="03000509000000000000" pitchFamily="49" charset="-12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HK" sz="1200" b="0" i="0" kern="1200" dirty="0">
                <a:solidFill>
                  <a:schemeClr val="tx1"/>
                </a:solidFill>
                <a:latin typeface="DFKai-SB" panose="03000509000000000000" pitchFamily="49" charset="-120"/>
                <a:ea typeface="+mn-ea"/>
                <a:cs typeface="+mn-cs"/>
              </a:rPr>
              <a:t>影片名稱</a:t>
            </a:r>
            <a:r>
              <a:rPr lang="zh-TW" altLang="en-US" sz="1200" b="0" i="0" kern="1200" dirty="0">
                <a:solidFill>
                  <a:schemeClr val="tx1"/>
                </a:solidFill>
                <a:latin typeface="DFKai-SB" panose="03000509000000000000" pitchFamily="49" charset="-120"/>
                <a:ea typeface="+mn-ea"/>
                <a:cs typeface="+mn-cs"/>
              </a:rPr>
              <a:t>：</a:t>
            </a:r>
            <a:r>
              <a:rPr lang="en-US" altLang="zh-TW" sz="1200" b="0" dirty="0">
                <a:latin typeface="DFKai-SB" panose="03000509000000000000" pitchFamily="49" charset="-120"/>
                <a:ea typeface="DFKai-SB" panose="03000509000000000000" pitchFamily="49" charset="-120"/>
              </a:rPr>
              <a:t>《</a:t>
            </a:r>
            <a:r>
              <a:rPr lang="en-US" b="0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Ballerina becomes role model</a:t>
            </a:r>
            <a:r>
              <a:rPr lang="en-US" altLang="zh-TW" sz="1200" b="0" dirty="0">
                <a:latin typeface="DFKai-SB" panose="03000509000000000000" pitchFamily="49" charset="-120"/>
                <a:ea typeface="DFKai-SB" panose="03000509000000000000" pitchFamily="49" charset="-120"/>
              </a:rPr>
              <a:t>》 </a:t>
            </a:r>
            <a:r>
              <a:rPr lang="en-US" altLang="zh-TW" dirty="0"/>
              <a:t>(00’00-03’15”)</a:t>
            </a:r>
          </a:p>
          <a:p>
            <a:pPr rtl="0"/>
            <a:r>
              <a:rPr lang="zh-HK" altLang="zh-HK" sz="1200" kern="1200" dirty="0">
                <a:solidFill>
                  <a:schemeClr val="tx1"/>
                </a:solidFill>
                <a:effectLst/>
                <a:cs typeface="+mn-cs"/>
              </a:rPr>
              <a:t>網　　址：</a:t>
            </a:r>
            <a:r>
              <a:rPr lang="en-US" altLang="zh-HK" sz="1200" kern="1200" dirty="0">
                <a:solidFill>
                  <a:schemeClr val="tx1"/>
                </a:solidFill>
                <a:effectLst/>
                <a:cs typeface="+mn-cs"/>
              </a:rPr>
              <a:t>https://www.youtube.com/watch?v=tZkASmfYzHk</a:t>
            </a:r>
            <a:endParaRPr lang="en-US" altLang="zh-HK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9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800" dirty="0"/>
              <a:t>建議可搜尋關鍵字 </a:t>
            </a:r>
            <a:r>
              <a:rPr lang="en-US" sz="2800" i="1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Vitória Bueno</a:t>
            </a:r>
            <a:r>
              <a:rPr lang="zh-TW" altLang="en-US" sz="2800" i="1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，</a:t>
            </a:r>
            <a:r>
              <a:rPr lang="zh-TW" altLang="en-US" sz="1800" i="1" dirty="0"/>
              <a:t>倫敦著名皇家舞蹈學院（</a:t>
            </a:r>
            <a:r>
              <a:rPr lang="en-US" sz="1800" i="1" dirty="0"/>
              <a:t>Royal Academy of Dance）, </a:t>
            </a:r>
            <a:r>
              <a:rPr lang="zh-TW" altLang="en-US" sz="1800" i="1" dirty="0"/>
              <a:t>美妝</a:t>
            </a:r>
            <a:r>
              <a:rPr lang="en-US" sz="1800" i="1" dirty="0"/>
              <a:t>KOL</a:t>
            </a:r>
            <a:r>
              <a:rPr lang="en-US" sz="1800" i="0" dirty="0"/>
              <a:t> </a:t>
            </a:r>
            <a:r>
              <a:rPr lang="zh-TW" altLang="en-US" sz="1800" i="0" dirty="0"/>
              <a:t>等了解更多背景資料</a:t>
            </a:r>
            <a:endParaRPr lang="en-US" sz="18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16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800" dirty="0"/>
              <a:t>建議可搜尋關鍵字 </a:t>
            </a:r>
            <a:r>
              <a:rPr lang="en-US" sz="2800" i="1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Vitória Bueno</a:t>
            </a:r>
            <a:r>
              <a:rPr lang="zh-TW" altLang="en-US" sz="2800" i="1" dirty="0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，</a:t>
            </a:r>
            <a:r>
              <a:rPr lang="zh-TW" altLang="en-US" sz="1800" i="1" dirty="0"/>
              <a:t>倫敦著名皇家舞蹈學院（</a:t>
            </a:r>
            <a:r>
              <a:rPr lang="en-US" sz="1800" i="1" dirty="0"/>
              <a:t>Royal Academy of Dance）, </a:t>
            </a:r>
            <a:r>
              <a:rPr lang="zh-TW" altLang="en-US" sz="1800" i="1" dirty="0"/>
              <a:t>美妝</a:t>
            </a:r>
            <a:r>
              <a:rPr lang="en-US" sz="1800" i="1" dirty="0"/>
              <a:t>KOL</a:t>
            </a:r>
            <a:r>
              <a:rPr lang="en-US" sz="1800" i="0" dirty="0"/>
              <a:t> </a:t>
            </a:r>
            <a:r>
              <a:rPr lang="zh-TW" altLang="en-US" sz="1800" i="0" dirty="0"/>
              <a:t>等了解更多背景資料</a:t>
            </a:r>
            <a:endParaRPr lang="en-US" sz="18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62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800" dirty="0"/>
              <a:t>建議可搜尋關鍵字 </a:t>
            </a:r>
            <a:r>
              <a:rPr lang="en-US" sz="2800" i="1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Vitória Bueno</a:t>
            </a:r>
            <a:r>
              <a:rPr lang="zh-TW" altLang="en-US" sz="2800" i="1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，</a:t>
            </a:r>
            <a:r>
              <a:rPr lang="zh-TW" altLang="en-US" sz="1800" i="1" dirty="0"/>
              <a:t>倫敦著名皇家舞蹈學院（</a:t>
            </a:r>
            <a:r>
              <a:rPr lang="en-US" sz="1800" i="1" dirty="0"/>
              <a:t>Royal Academy of Dance）, </a:t>
            </a:r>
            <a:r>
              <a:rPr lang="zh-TW" altLang="en-US" sz="1800" i="1" dirty="0"/>
              <a:t>美妝</a:t>
            </a:r>
            <a:r>
              <a:rPr lang="en-US" sz="1800" i="1" dirty="0"/>
              <a:t>KOL</a:t>
            </a:r>
            <a:r>
              <a:rPr lang="en-US" sz="1800" i="0" dirty="0"/>
              <a:t> </a:t>
            </a:r>
            <a:r>
              <a:rPr lang="zh-TW" altLang="en-US" sz="1800" i="0" dirty="0"/>
              <a:t>等了解更多背景資料</a:t>
            </a:r>
            <a:endParaRPr lang="en-US" sz="18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38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800" dirty="0"/>
              <a:t>建議可搜尋關鍵字 </a:t>
            </a:r>
            <a:r>
              <a:rPr lang="en-US" sz="2800" i="1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Vitória Bueno</a:t>
            </a:r>
            <a:r>
              <a:rPr lang="zh-TW" altLang="en-US" sz="2800" i="1">
                <a:solidFill>
                  <a:srgbClr val="000000"/>
                </a:solidFill>
                <a:effectLst/>
                <a:latin typeface="新細明體" panose="02020500000000000000" pitchFamily="18" charset="-120"/>
                <a:cs typeface="Arial Unicode MS"/>
              </a:rPr>
              <a:t>，</a:t>
            </a:r>
            <a:r>
              <a:rPr lang="zh-TW" altLang="en-US" sz="1800" i="1" dirty="0"/>
              <a:t>倫敦著名皇家舞蹈學院（</a:t>
            </a:r>
            <a:r>
              <a:rPr lang="en-US" sz="1800" i="1" dirty="0"/>
              <a:t>Royal Academy of Dance）, </a:t>
            </a:r>
            <a:r>
              <a:rPr lang="zh-TW" altLang="en-US" sz="1800" i="1" dirty="0"/>
              <a:t>美妝</a:t>
            </a:r>
            <a:r>
              <a:rPr lang="en-US" sz="1800" i="1" dirty="0"/>
              <a:t>KOL</a:t>
            </a:r>
            <a:r>
              <a:rPr lang="en-US" sz="1800" i="0" dirty="0"/>
              <a:t> </a:t>
            </a:r>
            <a:r>
              <a:rPr lang="zh-TW" altLang="en-US" sz="1800" i="0" dirty="0"/>
              <a:t>等了解更多背景資料</a:t>
            </a:r>
            <a:endParaRPr lang="en-US" sz="18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18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73788" y="5120362"/>
            <a:ext cx="5390305" cy="48508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6613" cy="40433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7626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何詩蓓的故事：</a:t>
            </a:r>
            <a:r>
              <a:rPr lang="en-US" dirty="0"/>
              <a:t>https://www.youtube.com/watch?v=b_vvvkU3KlI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131484-AFE0-4DD3-94E3-BC145FD21F1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018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1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9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3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0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9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6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60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6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654D9-EE03-4891-B9E4-41168D901DF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6E585-D591-49E0-AA1B-5AACB4CA882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4"/>
          <p:cNvGrpSpPr/>
          <p:nvPr userDrawn="1"/>
        </p:nvGrpSpPr>
        <p:grpSpPr>
          <a:xfrm>
            <a:off x="0" y="0"/>
            <a:ext cx="12203289" cy="6858000"/>
            <a:chOff x="0" y="0"/>
            <a:chExt cx="12203289" cy="6858000"/>
          </a:xfrm>
        </p:grpSpPr>
        <p:pic>
          <p:nvPicPr>
            <p:cNvPr id="8" name="Picture 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7007258" cy="6858000"/>
            </a:xfrm>
            <a:prstGeom prst="rect">
              <a:avLst/>
            </a:prstGeom>
          </p:spPr>
        </p:pic>
        <p:pic>
          <p:nvPicPr>
            <p:cNvPr id="9" name="Picture 6"/>
            <p:cNvPicPr>
              <a:picLocks noChangeAspect="1"/>
            </p:cNvPicPr>
            <p:nvPr/>
          </p:nvPicPr>
          <p:blipFill rotWithShape="1">
            <a:blip r:embed="rId13"/>
            <a:srcRect r="21337"/>
            <a:stretch/>
          </p:blipFill>
          <p:spPr>
            <a:xfrm>
              <a:off x="6691169" y="0"/>
              <a:ext cx="5512120" cy="6858000"/>
            </a:xfrm>
            <a:prstGeom prst="rect">
              <a:avLst/>
            </a:prstGeom>
          </p:spPr>
        </p:pic>
      </p:grpSp>
      <p:sp>
        <p:nvSpPr>
          <p:cNvPr id="10" name="Rectangle 7"/>
          <p:cNvSpPr/>
          <p:nvPr userDrawn="1"/>
        </p:nvSpPr>
        <p:spPr>
          <a:xfrm>
            <a:off x="217170" y="258685"/>
            <a:ext cx="11704320" cy="6324995"/>
          </a:xfrm>
          <a:prstGeom prst="rect">
            <a:avLst/>
          </a:prstGeom>
          <a:solidFill>
            <a:srgbClr val="EE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77757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nKxKz7ILZ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7.wdp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6.wdp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qrbkn5DfKM?si=V8J0SEFPhtsbkZe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microsoft.com/office/2007/relationships/hdphoto" Target="../media/hdphoto8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microsoft.com/office/2007/relationships/hdphoto" Target="../media/hdphoto8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11" Type="http://schemas.openxmlformats.org/officeDocument/2006/relationships/image" Target="../media/image33.png"/><Relationship Id="rId5" Type="http://schemas.openxmlformats.org/officeDocument/2006/relationships/image" Target="../media/image36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microsoft.com/office/2007/relationships/hdphoto" Target="../media/hdphoto1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microsoft.com/office/2007/relationships/hdphoto" Target="../media/hdphoto16.wdp"/><Relationship Id="rId5" Type="http://schemas.microsoft.com/office/2007/relationships/hdphoto" Target="../media/hdphoto13.wdp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microsoft.com/office/2007/relationships/hdphoto" Target="../media/hdphoto1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7.wdp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microsoft.com/office/2007/relationships/hdphoto" Target="../media/hdphoto9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21.wdp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microsoft.com/office/2007/relationships/hdphoto" Target="../media/hdphoto25.wdp"/><Relationship Id="rId3" Type="http://schemas.openxmlformats.org/officeDocument/2006/relationships/image" Target="../media/image39.png"/><Relationship Id="rId7" Type="http://schemas.microsoft.com/office/2007/relationships/hdphoto" Target="../media/hdphoto8.wdp"/><Relationship Id="rId12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24.wdp"/><Relationship Id="rId5" Type="http://schemas.microsoft.com/office/2007/relationships/hdphoto" Target="../media/hdphoto22.wdp"/><Relationship Id="rId15" Type="http://schemas.microsoft.com/office/2007/relationships/hdphoto" Target="../media/hdphoto26.wdp"/><Relationship Id="rId10" Type="http://schemas.openxmlformats.org/officeDocument/2006/relationships/image" Target="../media/image52.png"/><Relationship Id="rId4" Type="http://schemas.openxmlformats.org/officeDocument/2006/relationships/image" Target="../media/image50.png"/><Relationship Id="rId9" Type="http://schemas.microsoft.com/office/2007/relationships/hdphoto" Target="../media/hdphoto23.wdp"/><Relationship Id="rId1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hyperlink" Target="https://www.youtube.com/watch?v=tZkASmfYzHk" TargetMode="Externa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63.png"/><Relationship Id="rId5" Type="http://schemas.openxmlformats.org/officeDocument/2006/relationships/image" Target="../media/image61.png"/><Relationship Id="rId10" Type="http://schemas.openxmlformats.org/officeDocument/2006/relationships/image" Target="../media/image62.png"/><Relationship Id="rId4" Type="http://schemas.microsoft.com/office/2007/relationships/hdphoto" Target="../media/hdphoto2.wdp"/><Relationship Id="rId9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9.png"/><Relationship Id="rId7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8.wdp"/><Relationship Id="rId5" Type="http://schemas.openxmlformats.org/officeDocument/2006/relationships/image" Target="../media/image64.png"/><Relationship Id="rId4" Type="http://schemas.microsoft.com/office/2007/relationships/hdphoto" Target="../media/hdphoto27.wdp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7.png"/><Relationship Id="rId4" Type="http://schemas.microsoft.com/office/2007/relationships/hdphoto" Target="../media/hdphoto29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0.wdp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microsoft.com/office/2007/relationships/hdphoto" Target="../media/hdphoto30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microsoft.com/office/2007/relationships/hdphoto" Target="../media/hdphoto30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microsoft.com/office/2007/relationships/hdphoto" Target="../media/hdphoto30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5" Type="http://schemas.openxmlformats.org/officeDocument/2006/relationships/image" Target="../media/image67.png"/><Relationship Id="rId4" Type="http://schemas.microsoft.com/office/2007/relationships/hdphoto" Target="../media/hdphoto7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C8A6D6-F94D-48FE-859A-96720E755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0" y="-1"/>
            <a:ext cx="1222408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81614A-4A95-4898-974A-FF39046EA7F4}"/>
              </a:ext>
            </a:extLst>
          </p:cNvPr>
          <p:cNvSpPr/>
          <p:nvPr/>
        </p:nvSpPr>
        <p:spPr>
          <a:xfrm>
            <a:off x="37042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0699" y="651731"/>
            <a:ext cx="10477127" cy="2387600"/>
          </a:xfrm>
        </p:spPr>
        <p:txBody>
          <a:bodyPr>
            <a:normAutofit/>
          </a:bodyPr>
          <a:lstStyle/>
          <a:p>
            <a:r>
              <a:rPr lang="zh-HK" altLang="en-US" sz="53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第五節</a:t>
            </a:r>
            <a:r>
              <a:rPr lang="zh-TW" altLang="en-US" sz="53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：</a:t>
            </a:r>
            <a:br>
              <a:rPr lang="en-US" altLang="zh-HK" sz="4400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HK" altLang="zh-TW" sz="73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正面</a:t>
            </a:r>
            <a:r>
              <a:rPr lang="zh-TW" altLang="en-US" sz="7300" b="1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迎挑戰</a:t>
            </a:r>
            <a:endParaRPr lang="en-US" sz="73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3" descr="一張含有 美工圖案, 圖解, 動畫卡通, 卡通 的圖片&#10;&#10;自動產生的描述">
            <a:extLst>
              <a:ext uri="{FF2B5EF4-FFF2-40B4-BE49-F238E27FC236}">
                <a16:creationId xmlns:a16="http://schemas.microsoft.com/office/drawing/2014/main" id="{1A8F81F9-14FE-DCEF-C63C-CE6ECFAE3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874" y="3168673"/>
            <a:ext cx="5630778" cy="2820023"/>
          </a:xfrm>
          <a:prstGeom prst="rect">
            <a:avLst/>
          </a:prstGeom>
        </p:spPr>
      </p:pic>
      <p:sp>
        <p:nvSpPr>
          <p:cNvPr id="9" name="Rectangle 2"/>
          <p:cNvSpPr/>
          <p:nvPr/>
        </p:nvSpPr>
        <p:spPr>
          <a:xfrm>
            <a:off x="10559695" y="611632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教育局</a:t>
            </a:r>
          </a:p>
        </p:txBody>
      </p:sp>
    </p:spTree>
    <p:extLst>
      <p:ext uri="{BB962C8B-B14F-4D97-AF65-F5344CB8AC3E}">
        <p14:creationId xmlns:p14="http://schemas.microsoft.com/office/powerpoint/2010/main" val="3257224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15B63926-8271-4BE3-B0A3-B3C056E73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9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9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325370-0B6A-497C-926D-5B9354100B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12E16C-0EF6-46CF-BC47-4CB65D5B0A11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65686" y="1646300"/>
            <a:ext cx="11902611" cy="5130229"/>
          </a:xfrm>
        </p:spPr>
        <p:txBody>
          <a:bodyPr>
            <a:noAutofit/>
          </a:bodyPr>
          <a:lstStyle/>
          <a:p>
            <a:pPr lvl="0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識</a:t>
            </a:r>
            <a:r>
              <a:rPr lang="zh-TW" altLang="en-US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好精</a:t>
            </a:r>
            <a:r>
              <a:rPr lang="zh-TW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村</a:t>
            </a:r>
            <a:r>
              <a:rPr lang="zh-TW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莊</a:t>
            </a:r>
            <a:r>
              <a:rPr lang="zh-TW" altLang="en-US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HK" sz="3200" u="sng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「健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活力花田」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「食得好大樹」部落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瞓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得好花花」部落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「運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動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小草」部落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「玩樂草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叢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」部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落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「互助俱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樂部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「心晴陽光農場」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</a:t>
            </a:r>
            <a:r>
              <a:rPr lang="zh-TW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踐</a:t>
            </a:r>
            <a:r>
              <a:rPr lang="zh-TW" altLang="en-US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照顧自己精神健康的方法</a:t>
            </a:r>
            <a:endParaRPr lang="zh-TW" altLang="zh-TW" sz="32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E18F36DB-3F11-DFAE-A4CB-E45EED1E8D84}"/>
              </a:ext>
            </a:extLst>
          </p:cNvPr>
          <p:cNvGrpSpPr/>
          <p:nvPr/>
        </p:nvGrpSpPr>
        <p:grpSpPr>
          <a:xfrm>
            <a:off x="6296076" y="891273"/>
            <a:ext cx="5312228" cy="4161180"/>
            <a:chOff x="6550325" y="2410495"/>
            <a:chExt cx="4382220" cy="3513212"/>
          </a:xfrm>
        </p:grpSpPr>
        <p:pic>
          <p:nvPicPr>
            <p:cNvPr id="10" name="圖片 6" descr="一張含有 文字, 向量圖形 的圖片&#10;&#10;自動產生的描述">
              <a:extLst>
                <a:ext uri="{FF2B5EF4-FFF2-40B4-BE49-F238E27FC236}">
                  <a16:creationId xmlns:a16="http://schemas.microsoft.com/office/drawing/2014/main" id="{4C5101AD-4BCA-830D-0914-389DFA76B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7343" y="2410495"/>
              <a:ext cx="2426898" cy="1677577"/>
            </a:xfrm>
            <a:prstGeom prst="rect">
              <a:avLst/>
            </a:prstGeom>
          </p:spPr>
        </p:pic>
        <p:pic>
          <p:nvPicPr>
            <p:cNvPr id="12" name="圖片 7" descr="一張含有 輪廓, 向量圖形 的圖片&#10;&#10;自動產生的描述">
              <a:extLst>
                <a:ext uri="{FF2B5EF4-FFF2-40B4-BE49-F238E27FC236}">
                  <a16:creationId xmlns:a16="http://schemas.microsoft.com/office/drawing/2014/main" id="{184671C5-D67E-FE25-BC09-A749EE6A4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0325" y="4025779"/>
              <a:ext cx="1981200" cy="1710669"/>
            </a:xfrm>
            <a:prstGeom prst="rect">
              <a:avLst/>
            </a:prstGeom>
          </p:spPr>
        </p:pic>
        <p:pic>
          <p:nvPicPr>
            <p:cNvPr id="14" name="圖片 6" descr="一張含有 向量圖形, 光線 的圖片&#10;&#10;自動產生的描述">
              <a:extLst>
                <a:ext uri="{FF2B5EF4-FFF2-40B4-BE49-F238E27FC236}">
                  <a16:creationId xmlns:a16="http://schemas.microsoft.com/office/drawing/2014/main" id="{51A513E5-9B14-4E3A-905C-BA23EE761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35043" y="3709121"/>
              <a:ext cx="2297502" cy="2214586"/>
            </a:xfrm>
            <a:prstGeom prst="rect">
              <a:avLst/>
            </a:prstGeom>
          </p:spPr>
        </p:pic>
      </p:grpSp>
      <p:sp>
        <p:nvSpPr>
          <p:cNvPr id="11" name="Google Shape;381;p31"/>
          <p:cNvSpPr txBox="1">
            <a:spLocks/>
          </p:cNvSpPr>
          <p:nvPr/>
        </p:nvSpPr>
        <p:spPr>
          <a:xfrm>
            <a:off x="990162" y="441164"/>
            <a:ext cx="714644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第四節 學習重點</a:t>
            </a:r>
          </a:p>
        </p:txBody>
      </p:sp>
    </p:spTree>
    <p:extLst>
      <p:ext uri="{BB962C8B-B14F-4D97-AF65-F5344CB8AC3E}">
        <p14:creationId xmlns:p14="http://schemas.microsoft.com/office/powerpoint/2010/main" val="145900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D895229-5217-4161-A955-5F041552A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C3CEDF2-2C57-461A-BB92-54C402A54434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標題 4"/>
          <p:cNvSpPr>
            <a:spLocks noGrp="1"/>
          </p:cNvSpPr>
          <p:nvPr>
            <p:ph type="title"/>
          </p:nvPr>
        </p:nvSpPr>
        <p:spPr>
          <a:xfrm>
            <a:off x="934440" y="7290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第四節 精神健康金句</a:t>
            </a:r>
            <a:r>
              <a:rPr lang="en-US" altLang="zh-TW" sz="6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endParaRPr lang="zh-TW" altLang="en-US" sz="6000" b="1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05473" y="3234743"/>
            <a:ext cx="4852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建立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</a:t>
            </a:r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你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想好村</a:t>
            </a:r>
            <a:r>
              <a:rPr lang="zh-TW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莊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　</a:t>
            </a:r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精</a:t>
            </a:r>
            <a:r>
              <a:rPr lang="zh-TW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神</a:t>
            </a:r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便會更健</a:t>
            </a:r>
            <a:r>
              <a:rPr lang="zh-TW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康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6951" y="2695799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“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81568" y="3896463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”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18" y="1838480"/>
            <a:ext cx="4587032" cy="464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2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35289A-94C9-457D-9042-DD32AE48C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B8D677-1D2F-4A4F-B5CD-2F30F4C8CE6D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73" y="334706"/>
            <a:ext cx="10439400" cy="1325563"/>
          </a:xfrm>
        </p:spPr>
        <p:txBody>
          <a:bodyPr>
            <a:normAutofit/>
          </a:bodyPr>
          <a:lstStyle/>
          <a:p>
            <a:r>
              <a:rPr lang="zh-HK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本節學</a:t>
            </a:r>
            <a:r>
              <a:rPr lang="zh-TW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習</a:t>
            </a:r>
            <a:r>
              <a:rPr lang="zh-HK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重點</a:t>
            </a:r>
            <a:endParaRPr lang="en-US" b="1" dirty="0">
              <a:solidFill>
                <a:srgbClr val="7030A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04093" y="1660269"/>
            <a:ext cx="10130340" cy="4588823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學習以正面的態度及積極的行動來應對困難或挑戰</a:t>
            </a:r>
          </a:p>
        </p:txBody>
      </p:sp>
      <p:pic>
        <p:nvPicPr>
          <p:cNvPr id="9" name="圖片 3" descr="一張含有 美工圖案, 圖解, 動畫卡通, 卡通 的圖片&#10;&#10;自動產生的描述">
            <a:extLst>
              <a:ext uri="{FF2B5EF4-FFF2-40B4-BE49-F238E27FC236}">
                <a16:creationId xmlns:a16="http://schemas.microsoft.com/office/drawing/2014/main" id="{790D5C59-36FD-DF86-0A27-3C4DE53B9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874" y="3323193"/>
            <a:ext cx="5630778" cy="282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2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AF33E4-5144-4C17-B80C-B32ABC16E5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36990C-E645-44F5-8E61-D1164B9CCDB0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83" y="951535"/>
            <a:ext cx="10615711" cy="1625058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你有經歷過不順利或者困難的事嗎？</a:t>
            </a:r>
            <a:endParaRPr 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006676" y="3095859"/>
            <a:ext cx="84022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人人都會遇到困難和失敗，</a:t>
            </a:r>
            <a:endParaRPr lang="en-US" altLang="zh-HK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但不同人面</a:t>
            </a:r>
            <a:r>
              <a:rPr lang="zh-TW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r>
              <a:rPr lang="zh-HK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困</a:t>
            </a:r>
            <a:r>
              <a:rPr lang="zh-TW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HK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</a:t>
            </a:r>
            <a:r>
              <a:rPr lang="zh-HK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會有不同的</a:t>
            </a:r>
            <a:r>
              <a:rPr lang="zh-HK" altLang="zh-TW" sz="44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想法</a:t>
            </a:r>
            <a:r>
              <a:rPr lang="zh-HK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HK" altLang="zh-TW" sz="44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態度</a:t>
            </a:r>
            <a:endParaRPr lang="zh-TW" altLang="en-US" sz="4400" b="1" u="sng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78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CB8CC7-8B03-4BF1-8825-036347D0D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6148AA-267F-42BF-90EF-C0BB3C289158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9456" y="1237447"/>
            <a:ext cx="111330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endParaRPr lang="en-US" altLang="zh-HK" sz="32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如果你認為句子內</a:t>
            </a:r>
            <a:r>
              <a:rPr lang="zh-TW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容</a:t>
            </a:r>
            <a:r>
              <a:rPr lang="zh-HK" altLang="zh-TW" sz="32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符</a:t>
            </a:r>
            <a:r>
              <a:rPr lang="zh-TW" altLang="zh-TW" sz="32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合</a:t>
            </a: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你的想法</a:t>
            </a:r>
            <a:r>
              <a:rPr lang="zh-TW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zh-HK" altLang="en-US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以手指作</a:t>
            </a:r>
            <a:r>
              <a:rPr lang="zh-HK" altLang="en-US" sz="3200" b="1" u="sng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剔</a:t>
            </a: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手勢</a:t>
            </a:r>
            <a:endParaRPr lang="en-US" altLang="zh-HK" sz="32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若</a:t>
            </a:r>
            <a:r>
              <a:rPr lang="zh-HK" altLang="zh-TW" sz="32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不符</a:t>
            </a:r>
            <a:r>
              <a:rPr lang="zh-TW" altLang="zh-TW" sz="32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合</a:t>
            </a: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你的想法</a:t>
            </a:r>
            <a:r>
              <a:rPr lang="zh-TW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zh-HK" altLang="en-US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以手指作</a:t>
            </a:r>
            <a:r>
              <a:rPr lang="zh-HK" altLang="zh-TW" sz="3200" b="1" u="sng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交叉</a:t>
            </a: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手勢</a:t>
            </a:r>
            <a:endParaRPr lang="en-US" altLang="zh-HK" sz="32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zh-TW" altLang="en-US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這沒有對錯之分，只是想了解大家不同的想法</a:t>
            </a:r>
            <a:endParaRPr lang="zh-TW" altLang="zh-TW" sz="3200" kern="100" dirty="0"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38200" y="766019"/>
            <a:ext cx="9882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0"/>
              </a:spcAft>
            </a:pPr>
            <a:r>
              <a:rPr lang="zh-HK" altLang="zh-TW" sz="40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以下一些句子是描</a:t>
            </a:r>
            <a:r>
              <a:rPr lang="zh-TW" altLang="zh-TW" sz="40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述</a:t>
            </a:r>
            <a:r>
              <a:rPr lang="zh-HK" altLang="zh-TW" sz="4000" b="1" kern="100" dirty="0">
                <a:solidFill>
                  <a:srgbClr val="7030A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個人的想法</a:t>
            </a:r>
            <a:endParaRPr lang="en-US" altLang="zh-HK" sz="4000" b="1" kern="100" dirty="0">
              <a:solidFill>
                <a:srgbClr val="7030A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4" name="圖片 14" descr="一張含有 符號, 美工圖案, 圖形, 卡通 的圖片&#10;&#10;自動產生的描述">
            <a:extLst>
              <a:ext uri="{FF2B5EF4-FFF2-40B4-BE49-F238E27FC236}">
                <a16:creationId xmlns:a16="http://schemas.microsoft.com/office/drawing/2014/main" id="{BD8FFA62-4B82-FE92-4925-35486ECB7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716" y="3585569"/>
            <a:ext cx="2743200" cy="2734862"/>
          </a:xfrm>
          <a:prstGeom prst="rect">
            <a:avLst/>
          </a:prstGeom>
        </p:spPr>
      </p:pic>
      <p:pic>
        <p:nvPicPr>
          <p:cNvPr id="15" name="圖片 15" descr="一張含有 美工圖案, 圖形, 設計, 卡通 的圖片&#10;&#10;自動產生的描述">
            <a:extLst>
              <a:ext uri="{FF2B5EF4-FFF2-40B4-BE49-F238E27FC236}">
                <a16:creationId xmlns:a16="http://schemas.microsoft.com/office/drawing/2014/main" id="{13B47015-D1A7-65D9-90D9-ED21DA4A0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348" y="3581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38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C4CC910-B473-4BD7-8696-442E854098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36358" y="147061"/>
            <a:ext cx="12224084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F1018D2-7EF0-4916-9F9D-D2A883CF05D5}"/>
              </a:ext>
            </a:extLst>
          </p:cNvPr>
          <p:cNvSpPr/>
          <p:nvPr/>
        </p:nvSpPr>
        <p:spPr>
          <a:xfrm>
            <a:off x="538118" y="5291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D4DA75-CE36-47E9-A1F8-CB49B749F2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36358" y="147061"/>
            <a:ext cx="12224084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C9B017F-AD23-4FC2-8DA8-6962C0237997}"/>
              </a:ext>
            </a:extLst>
          </p:cNvPr>
          <p:cNvSpPr/>
          <p:nvPr/>
        </p:nvSpPr>
        <p:spPr>
          <a:xfrm>
            <a:off x="538118" y="5291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3699F7-FC90-4AB9-97CE-48CF77F025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BD3339-6356-4806-844E-A83A2103F568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58" y="1760850"/>
            <a:ext cx="9895309" cy="2387600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1.	</a:t>
            </a: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我喜歡嘗試困難的事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79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EAD2638-8031-4709-85FF-A18B3D9BC6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6C45D7-6963-4B5D-B977-BC180F27037F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159" y="1760850"/>
            <a:ext cx="11266342" cy="2387600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2.	</a:t>
            </a: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人的能力是天生的，無法改變 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96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D19142-B133-4789-86B3-686301CE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B1A16A4-C14E-43F3-9EF8-8A5F30594E4C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58" y="1760850"/>
            <a:ext cx="9895309" cy="2387600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3.	</a:t>
            </a: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我不介意犯錯，</a:t>
            </a:r>
            <a:b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錯誤可以幫助我學習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F6EEC42-6C80-410C-AEE7-BFC73D8BCE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274909-3959-459E-BED1-9232835FE339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58" y="1760850"/>
            <a:ext cx="9895309" cy="2387600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4.	</a:t>
            </a: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我害怕嘗試新事物，</a:t>
            </a:r>
            <a:b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寧願避開它們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321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166D895-A2B5-4D3C-A2CB-C2E9AC136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7EEE2C-03AB-48BD-8B36-9053F614D0F2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8558" y="1760850"/>
            <a:ext cx="9895309" cy="2387600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5.	</a:t>
            </a: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我在某件事上越努力，</a:t>
            </a:r>
            <a:br>
              <a:rPr lang="en-US" altLang="zh-TW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zh-TW" altLang="en-US" b="1" dirty="0">
                <a:solidFill>
                  <a:srgbClr val="7030A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就會變得越熟練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84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C5D1900-00EC-4BA7-A644-CF06AF6C80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92EF08D-D132-4484-8814-10A695543186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451123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有些人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5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6946" y="2535555"/>
            <a:ext cx="6056302" cy="4048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167659">
            <a:off x="7986953" y="1785096"/>
            <a:ext cx="2306874" cy="2306874"/>
          </a:xfrm>
          <a:prstGeom prst="rect">
            <a:avLst/>
          </a:prstGeom>
        </p:spPr>
      </p:pic>
      <p:sp>
        <p:nvSpPr>
          <p:cNvPr id="19" name="文字方塊 5"/>
          <p:cNvSpPr txBox="1"/>
          <p:nvPr/>
        </p:nvSpPr>
        <p:spPr>
          <a:xfrm>
            <a:off x="9267495" y="2186307"/>
            <a:ext cx="8067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困難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5"/>
          <p:cNvSpPr txBox="1"/>
          <p:nvPr/>
        </p:nvSpPr>
        <p:spPr>
          <a:xfrm>
            <a:off x="8460739" y="2475667"/>
            <a:ext cx="8067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挫折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7684264" y="3861310"/>
            <a:ext cx="2" cy="61065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728298" y="3897585"/>
            <a:ext cx="2875" cy="32463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517180" y="3938669"/>
            <a:ext cx="8626" cy="50608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651098" y="3741587"/>
            <a:ext cx="2875" cy="45012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799479" y="3816709"/>
            <a:ext cx="2876" cy="35083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615697" y="3768338"/>
            <a:ext cx="2876" cy="46553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755847" y="3663192"/>
            <a:ext cx="8626" cy="65557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7841673" y="3838853"/>
            <a:ext cx="8626" cy="65557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71" b="97549" l="0" r="96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6920" y="4116214"/>
            <a:ext cx="1260519" cy="205716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3" b="100000" l="0" r="100000">
                        <a14:foregroundMark x1="53333" y1="87437" x2="53333" y2="87437"/>
                        <a14:foregroundMark x1="53333" y1="68342" x2="53333" y2="68342"/>
                        <a14:foregroundMark x1="54722" y1="72864" x2="54722" y2="72864"/>
                        <a14:foregroundMark x1="75000" y1="38693" x2="75000" y2="38693"/>
                        <a14:foregroundMark x1="77500" y1="39196" x2="77500" y2="391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27013" y="4466719"/>
            <a:ext cx="3694477" cy="2042224"/>
          </a:xfrm>
          <a:prstGeom prst="rect">
            <a:avLst/>
          </a:prstGeom>
        </p:spPr>
      </p:pic>
      <p:sp>
        <p:nvSpPr>
          <p:cNvPr id="34" name="文字方塊 5"/>
          <p:cNvSpPr txBox="1"/>
          <p:nvPr/>
        </p:nvSpPr>
        <p:spPr>
          <a:xfrm>
            <a:off x="838200" y="1868233"/>
            <a:ext cx="6586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認為能力是天生的，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固定不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當遇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到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困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論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做甚麼都不能改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況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擇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棄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7451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0C752CB-269B-47B8-AF1D-835236DDC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3987468-54C5-4952-AFC9-72BEE81C46A4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11508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有些人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5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3435" y="2535555"/>
            <a:ext cx="6056302" cy="40481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167659">
            <a:off x="8809303" y="1392902"/>
            <a:ext cx="2306874" cy="2306874"/>
          </a:xfrm>
          <a:prstGeom prst="rect">
            <a:avLst/>
          </a:prstGeom>
        </p:spPr>
      </p:pic>
      <p:sp>
        <p:nvSpPr>
          <p:cNvPr id="36" name="文字方塊 5"/>
          <p:cNvSpPr txBox="1"/>
          <p:nvPr/>
        </p:nvSpPr>
        <p:spPr>
          <a:xfrm>
            <a:off x="10034613" y="1613584"/>
            <a:ext cx="8067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困難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5"/>
          <p:cNvSpPr txBox="1"/>
          <p:nvPr/>
        </p:nvSpPr>
        <p:spPr>
          <a:xfrm>
            <a:off x="9283574" y="1935380"/>
            <a:ext cx="8067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挫折</a:t>
            </a:r>
            <a:endParaRPr lang="en-US" altLang="zh-TW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9107" y="3480305"/>
            <a:ext cx="1966166" cy="3283546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267" b="95095" l="5660" r="929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98797">
            <a:off x="7674665" y="1971126"/>
            <a:ext cx="1590041" cy="275257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94653" y="1727136"/>
            <a:ext cx="73166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相信能力可以透過努力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和嘗試新方法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去提升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把挑戰視為學習的機會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在困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中不斷嘗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和練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習，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慢慢進步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圖片 14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07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5325">
            <a:off x="9492859" y="4116988"/>
            <a:ext cx="2103429" cy="239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59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28E36E-35D0-4BBD-AB8F-E7802DD724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5AAD80-2971-4021-84D3-75D033B0FE38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66" y="527789"/>
            <a:ext cx="7428929" cy="5657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042" y="2227382"/>
            <a:ext cx="9895309" cy="2387600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大家有聽過</a:t>
            </a:r>
            <a:b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「失敗乃成功之母」</a:t>
            </a:r>
            <a:b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這句說話嗎？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8" descr="一張含有 美工圖案, 動物玩偶, 圖解, 豬 的圖片&#10;&#10;自動產生的描述">
            <a:extLst>
              <a:ext uri="{FF2B5EF4-FFF2-40B4-BE49-F238E27FC236}">
                <a16:creationId xmlns:a16="http://schemas.microsoft.com/office/drawing/2014/main" id="{57E16113-21CD-5518-D413-7FBC2ABBF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465" y="4368876"/>
            <a:ext cx="2743200" cy="199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20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09E3AC67-2DCF-44DF-BE8C-E341EAB37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787" y="0"/>
            <a:ext cx="12747573" cy="687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26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F359B95-8278-4562-97B4-13834F088A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AD660B-8B33-4607-9804-8DAE31A1FF56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zh-TW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齊來認識腦神經網絡</a:t>
            </a:r>
            <a:endParaRPr lang="en-US" sz="4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079407"/>
            <a:ext cx="10021421" cy="4351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失</a:t>
            </a:r>
            <a:r>
              <a:rPr lang="zh-HK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敗乃成</a:t>
            </a:r>
            <a:r>
              <a:rPr lang="zh-TW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功</a:t>
            </a:r>
            <a:r>
              <a:rPr lang="zh-HK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之母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HK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是有科</a:t>
            </a:r>
            <a:r>
              <a:rPr lang="zh-TW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r>
              <a:rPr lang="zh-HK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實證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當我們重複練習一件事時，大腦裏的</a:t>
            </a:r>
            <a:r>
              <a:rPr lang="zh-TW" altLang="en-US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神經連繫會變得更強，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做起</a:t>
            </a:r>
            <a:r>
              <a:rPr lang="zh-HK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來就會愈來愈順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zh-HK" sz="17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美工圖案, 圖解, 動畫卡通, 卡通 的圖片&#10;&#10;自動產生的描述">
            <a:extLst>
              <a:ext uri="{FF2B5EF4-FFF2-40B4-BE49-F238E27FC236}">
                <a16:creationId xmlns:a16="http://schemas.microsoft.com/office/drawing/2014/main" id="{34DFF387-9119-3027-CB7C-A60272204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612" y="-5339"/>
            <a:ext cx="3716500" cy="192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72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07C2D36A-B7BD-48AE-A093-BCC775376F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4C6BE8E5-EB76-4C47-A5CB-04C0FA22549A}"/>
              </a:ext>
            </a:extLst>
          </p:cNvPr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B51790F-0232-4E2E-BEAD-26699D415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77FEB6A0-B598-4229-970A-5A0C9DD92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4" y="1"/>
            <a:ext cx="12192000" cy="6858000"/>
          </a:xfr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0CE2406-E390-4F93-97E0-1A493D1D8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549" y="1164552"/>
            <a:ext cx="4173416" cy="23475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63DD3F-3DD1-4C3B-85E7-D745F368CE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99" y="1255598"/>
            <a:ext cx="5697415" cy="320479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01DD89-F95D-4FAA-9A9C-7AE23FDB9A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655" y="1920331"/>
            <a:ext cx="4173416" cy="234754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9489E2F-31B6-4331-B002-A150D6F28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25" y="1772694"/>
            <a:ext cx="4173416" cy="234754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17B8B07-9E4F-45B8-B3E5-E2A886F0EB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340" y="1350729"/>
            <a:ext cx="4173416" cy="23475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9A1C90A-4260-4D5E-8519-510366E1B2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781" y="1330981"/>
            <a:ext cx="4173416" cy="23475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676FB1C-044A-418C-BF42-27CA5DDE33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39" y="1255599"/>
            <a:ext cx="4173416" cy="234754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871B7BC-7BBA-41F9-BA75-5A9765502B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712" y="1638762"/>
            <a:ext cx="4173416" cy="23475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4E4EA5-1B41-4902-BDEA-781D11A7CF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547" y="1350728"/>
            <a:ext cx="4173416" cy="23475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B4D9433-1791-4D77-B633-EBE0F5CF09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293" y="941565"/>
            <a:ext cx="4173416" cy="234754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AC26181-F9C1-48ED-B1BB-4AF746FC3D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20" y="906330"/>
            <a:ext cx="4173416" cy="234754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B27380-7C0C-49D1-9E14-8309D0793D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619" y="1001047"/>
            <a:ext cx="4173416" cy="234754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9972F95-AE2F-4CFA-8F49-4363435CF0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769" y="703462"/>
            <a:ext cx="4173416" cy="234754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9A3E7B2-2BD5-48A9-AF5D-8911A71581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293" y="658311"/>
            <a:ext cx="4173416" cy="234754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94D0089-B098-48F5-BAB8-56F694009A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7129">
            <a:off x="5121248" y="3552313"/>
            <a:ext cx="2294601" cy="12907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E29C6A-5C8D-4827-B896-6EF9C3C48344}"/>
              </a:ext>
            </a:extLst>
          </p:cNvPr>
          <p:cNvSpPr txBox="1"/>
          <p:nvPr/>
        </p:nvSpPr>
        <p:spPr>
          <a:xfrm>
            <a:off x="642654" y="5818391"/>
            <a:ext cx="7845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第一次學習新事物時</a:t>
            </a:r>
            <a:r>
              <a:rPr lang="en-US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‧ ‧ ‧ ‧ ‧ ‧</a:t>
            </a:r>
            <a:endParaRPr lang="en-US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EB97B11-5838-46A0-861A-4D5A3EB765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7129">
            <a:off x="5633498" y="2791597"/>
            <a:ext cx="2294601" cy="12907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730CF9B-B406-49FB-8CDB-9930D55CB5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7129">
            <a:off x="6201787" y="1948765"/>
            <a:ext cx="2294601" cy="12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3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4BC2D78-3D4F-4405-8BD2-0FCD0BF28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EFC719-C773-4470-9091-2CCB22268809}"/>
              </a:ext>
            </a:extLst>
          </p:cNvPr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B51790F-0232-4E2E-BEAD-26699D415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77FEB6A0-B598-4229-970A-5A0C9DD92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4" y="186638"/>
            <a:ext cx="12192000" cy="6858000"/>
          </a:xfr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0CE2406-E390-4F93-97E0-1A493D1D8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067" y="967837"/>
            <a:ext cx="4173416" cy="234754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01DD89-F95D-4FAA-9A9C-7AE23FDB9A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56" y="1679319"/>
            <a:ext cx="4173416" cy="234754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9489E2F-31B6-4331-B002-A150D6F28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51" y="1347520"/>
            <a:ext cx="4173416" cy="234754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17B8B07-9E4F-45B8-B3E5-E2A886F0EB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211" y="1562866"/>
            <a:ext cx="4173416" cy="23475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9A1C90A-4260-4D5E-8519-510366E1B2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903" y="1383187"/>
            <a:ext cx="4173416" cy="23475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676FB1C-044A-418C-BF42-27CA5DDE33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615" y="492042"/>
            <a:ext cx="4173416" cy="23475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04E4EA5-1B41-4902-BDEA-781D11A7CF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568" y="371355"/>
            <a:ext cx="4173416" cy="23475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B4D9433-1791-4D77-B633-EBE0F5CF09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474" y="1669697"/>
            <a:ext cx="3126463" cy="175863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AC26181-F9C1-48ED-B1BB-4AF746FC3D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20" y="906330"/>
            <a:ext cx="4173416" cy="234754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EB27380-7C0C-49D1-9E14-8309D0793D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61" y="828193"/>
            <a:ext cx="4173416" cy="234754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9972F95-AE2F-4CFA-8F49-4363435CF0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236" y="1818597"/>
            <a:ext cx="4173416" cy="234754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9A3E7B2-2BD5-48A9-AF5D-8911A71581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11" y="1490576"/>
            <a:ext cx="4173416" cy="23475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63DD3F-3DD1-4C3B-85E7-D745F368CE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397" y="2492880"/>
            <a:ext cx="3384220" cy="19036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F9CF25-F69C-46D9-907F-6A80DC45EB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361" y="2788154"/>
            <a:ext cx="2942166" cy="165496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ABE6C12-C130-491E-91C3-B7A0154C4E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8572">
            <a:off x="5434434" y="3642060"/>
            <a:ext cx="1626526" cy="91492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1FA98BE-575E-4229-95FE-668CF5EA8B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652" y="2475142"/>
            <a:ext cx="2054079" cy="11554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5C040AC-989D-4864-BA97-504887F9B76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965" y="2150032"/>
            <a:ext cx="1957438" cy="110105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83644E0-2C16-4ED8-8CDB-9FBA8C22F5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73" y="1841169"/>
            <a:ext cx="1957438" cy="1101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A382E9-2951-4C7E-91B7-AE2164EC20A9}"/>
              </a:ext>
            </a:extLst>
          </p:cNvPr>
          <p:cNvSpPr txBox="1"/>
          <p:nvPr/>
        </p:nvSpPr>
        <p:spPr>
          <a:xfrm>
            <a:off x="8073168" y="2731556"/>
            <a:ext cx="51065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sz="32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大腦裏變強了的</a:t>
            </a:r>
            <a:endParaRPr lang="en-US" altLang="zh-TW" sz="32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algn="ctr"/>
            <a:r>
              <a:rPr lang="zh-TW" sz="44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神經連結</a:t>
            </a:r>
            <a:endParaRPr 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994B7A-F0CE-449B-9588-998628651BB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9" t="26861" r="29879" b="23195"/>
          <a:stretch/>
        </p:blipFill>
        <p:spPr>
          <a:xfrm rot="1804402">
            <a:off x="6536325" y="2866323"/>
            <a:ext cx="4297599" cy="291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9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1E51C88-A467-40EB-BF4E-41EA3D6FBF05}"/>
              </a:ext>
            </a:extLst>
          </p:cNvPr>
          <p:cNvSpPr txBox="1">
            <a:spLocks/>
          </p:cNvSpPr>
          <p:nvPr/>
        </p:nvSpPr>
        <p:spPr>
          <a:xfrm>
            <a:off x="797086" y="1075010"/>
            <a:ext cx="10935053" cy="36177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zh-TW" altLang="en-US" sz="48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面對挑戰和挫敗是每個人學習過程中的必經的階段</a:t>
            </a:r>
            <a:endParaRPr lang="en-US" altLang="zh-TW" sz="48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algn="l"/>
            <a:endParaRPr lang="en-US" altLang="zh-TW" sz="48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zh-TW" sz="48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社會上很多能夠實現夢想的人，都曾經歷失敗</a:t>
            </a:r>
            <a:endParaRPr lang="en-US" altLang="zh-TW" sz="16600" b="1" dirty="0">
              <a:solidFill>
                <a:schemeClr val="accent4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22EBBF-ECDF-48C0-8FC4-2F841B2832EA}"/>
              </a:ext>
            </a:extLst>
          </p:cNvPr>
          <p:cNvSpPr/>
          <p:nvPr/>
        </p:nvSpPr>
        <p:spPr>
          <a:xfrm>
            <a:off x="6400800" y="3957638"/>
            <a:ext cx="1671474" cy="293728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EFA6BCFD-A1A0-4D57-96E6-47FF7A3809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96" b="99065" l="9426" r="98770"/>
                    </a14:imgEffect>
                  </a14:imgLayer>
                </a14:imgProps>
              </a:ext>
            </a:extLst>
          </a:blip>
          <a:srcRect b="12440"/>
          <a:stretch/>
        </p:blipFill>
        <p:spPr>
          <a:xfrm>
            <a:off x="6096000" y="4062701"/>
            <a:ext cx="2144044" cy="2469742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44F0267-D8AD-49CC-9820-76192C4E8E82}"/>
              </a:ext>
            </a:extLst>
          </p:cNvPr>
          <p:cNvSpPr/>
          <p:nvPr/>
        </p:nvSpPr>
        <p:spPr>
          <a:xfrm>
            <a:off x="8490174" y="3946198"/>
            <a:ext cx="1671474" cy="293728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615BB1-3B80-463A-AA15-D1A877BB5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14" y="4084922"/>
            <a:ext cx="1534394" cy="244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71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zh-TW" b="1" u="sng"/>
              <a:t>「</a:t>
            </a:r>
            <a:r>
              <a:rPr lang="zh-TW" altLang="zh-TW" b="1" u="sng"/>
              <a:t>正面自我對話」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100000" l="5556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6985" y="3331658"/>
            <a:ext cx="1003229" cy="1476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7059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4580" y="4252746"/>
            <a:ext cx="830780" cy="1111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31" b="100000" l="0" r="950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64642" y="2883907"/>
            <a:ext cx="688780" cy="824835"/>
          </a:xfrm>
          <a:prstGeom prst="rect">
            <a:avLst/>
          </a:prstGeom>
        </p:spPr>
      </p:pic>
      <p:pic>
        <p:nvPicPr>
          <p:cNvPr id="18" name="Picture 8"/>
          <p:cNvPicPr>
            <a:picLocks noChangeAspect="1"/>
          </p:cNvPicPr>
          <p:nvPr/>
        </p:nvPicPr>
        <p:blipFill rotWithShape="1"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1652" t="12551" r="8447" b="16100"/>
          <a:stretch/>
        </p:blipFill>
        <p:spPr>
          <a:xfrm>
            <a:off x="3352955" y="1630882"/>
            <a:ext cx="5278954" cy="4293256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296" b="99065" l="9426" r="98770"/>
                    </a14:imgEffect>
                  </a14:imgLayer>
                </a14:imgProps>
              </a:ext>
            </a:extLst>
          </a:blip>
          <a:srcRect b="12440"/>
          <a:stretch/>
        </p:blipFill>
        <p:spPr>
          <a:xfrm>
            <a:off x="5772666" y="2733072"/>
            <a:ext cx="2284428" cy="26314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2A7BF31-021C-40F9-8736-2D48B0CCB29E}"/>
              </a:ext>
            </a:extLst>
          </p:cNvPr>
          <p:cNvSpPr txBox="1">
            <a:spLocks/>
          </p:cNvSpPr>
          <p:nvPr/>
        </p:nvSpPr>
        <p:spPr>
          <a:xfrm>
            <a:off x="966985" y="5928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巴西少女 </a:t>
            </a:r>
            <a:endParaRPr lang="en-US" altLang="zh-TW" b="1" dirty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Vitória</a:t>
            </a:r>
            <a:r>
              <a:rPr lang="en-US" altLang="zh-TW" sz="6000" i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sz="6100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Bueno</a:t>
            </a:r>
            <a:r>
              <a:rPr lang="zh-TW" altLang="en-US" sz="6100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sz="6100" b="1" dirty="0" err="1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Boche</a:t>
            </a:r>
            <a:endParaRPr lang="en-US" altLang="zh-TW" sz="6100" b="1" dirty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7182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14054" y="5306023"/>
            <a:ext cx="5563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Vitória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一出生已沒有雙臂</a:t>
            </a:r>
            <a:endParaRPr 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21809" y="2514600"/>
            <a:ext cx="7878947" cy="1754326"/>
          </a:xfrm>
          <a:prstGeom prst="rect">
            <a:avLst/>
          </a:prstGeom>
          <a:ln w="69850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i="1" dirty="0"/>
              <a:t>建議老師在此頁</a:t>
            </a:r>
            <a:endParaRPr lang="en-US" altLang="zh-TW" sz="3600" i="1" dirty="0"/>
          </a:p>
          <a:p>
            <a:pPr algn="ctr"/>
            <a:r>
              <a:rPr lang="zh-TW" altLang="en-US" sz="3600" i="1" dirty="0"/>
              <a:t>自行加上</a:t>
            </a:r>
            <a:r>
              <a:rPr lang="en-US" altLang="zh-TW" sz="3600" i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Vitória Bueno</a:t>
            </a:r>
            <a:r>
              <a:rPr lang="zh-TW" altLang="en-US" sz="3600" i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sz="3600" i="1" dirty="0" err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Boache</a:t>
            </a:r>
            <a:r>
              <a:rPr lang="zh-TW" altLang="en-US" sz="3600" i="1" dirty="0"/>
              <a:t>的照片以作介紹。</a:t>
            </a:r>
            <a:endParaRPr lang="en-US" sz="3600" i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09650" y="7829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巴西少女 </a:t>
            </a:r>
            <a:endParaRPr lang="en-US" altLang="zh-TW" b="1" dirty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TW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Vitória</a:t>
            </a:r>
            <a:r>
              <a:rPr lang="en-US" altLang="zh-TW" sz="6000" i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sz="6100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Bueno</a:t>
            </a:r>
            <a:r>
              <a:rPr lang="zh-TW" altLang="en-US" sz="6100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sz="6100" b="1" dirty="0" err="1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Boche</a:t>
            </a:r>
            <a:endParaRPr lang="en-US" altLang="zh-TW" sz="6100" b="1" dirty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3256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78701" y="4382273"/>
            <a:ext cx="30059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生活自理</a:t>
            </a:r>
            <a:endParaRPr lang="en-US" altLang="zh-TW" sz="44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22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如刷牙、換衣服、吃飯</a:t>
            </a:r>
            <a:endParaRPr lang="en-US" sz="22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25" name="圖片 8">
            <a:extLst>
              <a:ext uri="{FF2B5EF4-FFF2-40B4-BE49-F238E27FC236}">
                <a16:creationId xmlns:a16="http://schemas.microsoft.com/office/drawing/2014/main" id="{8CF1FF4E-3293-4745-8B06-E6643C5F9731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2" t="8516" r="13159" b="10484"/>
          <a:stretch/>
        </p:blipFill>
        <p:spPr>
          <a:xfrm rot="5227724">
            <a:off x="7242706" y="3761213"/>
            <a:ext cx="840100" cy="103722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39" b="91062" l="7301" r="8981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9533" y="3510564"/>
            <a:ext cx="893564" cy="8996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64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27390">
            <a:off x="4209162" y="3673541"/>
            <a:ext cx="1104648" cy="603703"/>
          </a:xfrm>
          <a:prstGeom prst="rect">
            <a:avLst/>
          </a:prstGeom>
        </p:spPr>
      </p:pic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529" b="89691" l="6690" r="89789">
                        <a14:foregroundMark x1="41901" y1="67010" x2="41901" y2="67010"/>
                        <a14:foregroundMark x1="49296" y1="61856" x2="49296" y2="61856"/>
                        <a14:foregroundMark x1="70423" y1="53952" x2="70423" y2="53952"/>
                        <a14:foregroundMark x1="68310" y1="47079" x2="68310" y2="47079"/>
                        <a14:foregroundMark x1="60563" y1="51546" x2="60563" y2="51546"/>
                        <a14:foregroundMark x1="51408" y1="45704" x2="51408" y2="45704"/>
                        <a14:foregroundMark x1="51408" y1="75258" x2="51408" y2="75258"/>
                        <a14:foregroundMark x1="59859" y1="65636" x2="59859" y2="65636"/>
                        <a14:foregroundMark x1="57042" y1="72509" x2="57042" y2="72509"/>
                        <a14:foregroundMark x1="24648" y1="41237" x2="24648" y2="412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1397" y="1598974"/>
            <a:ext cx="3049669" cy="312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19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78701" y="4382273"/>
            <a:ext cx="300595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到超級市場</a:t>
            </a:r>
            <a:endParaRPr lang="en-US" altLang="zh-TW" sz="44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購物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229" y="2137720"/>
            <a:ext cx="2215594" cy="22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07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25906" y="4862513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做家務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5" b="98652" l="0" r="99121">
                        <a14:foregroundMark x1="26154" y1="38814" x2="26154" y2="38814"/>
                        <a14:foregroundMark x1="85275" y1="44474" x2="85275" y2="444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9660" y="1870523"/>
            <a:ext cx="3960075" cy="322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82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25909" y="4862513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用手機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330185">
            <a:off x="4633055" y="1999311"/>
            <a:ext cx="2676225" cy="295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62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48983" y="4835217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化妝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59" b="99550" l="3042" r="97719">
                        <a14:foregroundMark x1="87833" y1="47297" x2="87833" y2="47297"/>
                        <a14:foregroundMark x1="89354" y1="37387" x2="89354" y2="37387"/>
                        <a14:foregroundMark x1="91635" y1="27928" x2="91635" y2="27928"/>
                        <a14:foregroundMark x1="85551" y1="55856" x2="85551" y2="55856"/>
                        <a14:foregroundMark x1="83270" y1="52252" x2="83270" y2="52252"/>
                        <a14:foregroundMark x1="91255" y1="31982" x2="91255" y2="31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9105" y="2213086"/>
            <a:ext cx="3337944" cy="281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52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48986" y="4835217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駕車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746" r="99254">
                        <a14:foregroundMark x1="7463" y1="75316" x2="7463" y2="75316"/>
                        <a14:foregroundMark x1="91791" y1="78481" x2="91791" y2="784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8882" y="2461884"/>
            <a:ext cx="3358702" cy="198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17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48987" y="4835217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跳舞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821" l="9924" r="99491"/>
                    </a14:imgEffect>
                  </a14:imgLayer>
                </a14:imgProps>
              </a:ext>
            </a:extLst>
          </a:blip>
          <a:srcRect t="44565" b="-1"/>
          <a:stretch/>
        </p:blipFill>
        <p:spPr>
          <a:xfrm rot="617631">
            <a:off x="4742884" y="2396809"/>
            <a:ext cx="2801904" cy="245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27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84771" y="4363532"/>
            <a:ext cx="244169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成為專業</a:t>
            </a:r>
            <a:endParaRPr lang="en-US" altLang="zh-TW" sz="44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芭蕾舞者</a:t>
            </a: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821" l="9924" r="99491"/>
                    </a14:imgEffect>
                  </a14:imgLayer>
                </a14:imgProps>
              </a:ext>
            </a:extLst>
          </a:blip>
          <a:srcRect t="44565" b="-1"/>
          <a:stretch/>
        </p:blipFill>
        <p:spPr>
          <a:xfrm rot="617631">
            <a:off x="4680213" y="2178748"/>
            <a:ext cx="2801904" cy="245019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100000" l="5556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3766" y="2674551"/>
            <a:ext cx="610405" cy="8986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100000" l="5556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3411" y="3853210"/>
            <a:ext cx="415902" cy="61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50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9213" y="1485208"/>
            <a:ext cx="4975412" cy="45928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64625" y="1485208"/>
            <a:ext cx="4975412" cy="45928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13409" y="3938193"/>
            <a:ext cx="2430556" cy="1325563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780" y="1696150"/>
            <a:ext cx="4302390" cy="430171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4833" y="229176"/>
            <a:ext cx="1606379" cy="1641347"/>
          </a:xfrm>
          <a:prstGeom prst="ellipse">
            <a:avLst/>
          </a:prstGeom>
          <a:solidFill>
            <a:schemeClr val="bg1"/>
          </a:solidFill>
          <a:ln w="57150">
            <a:solidFill>
              <a:srgbClr val="F3C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213" y="0"/>
            <a:ext cx="1852253" cy="20545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950233">
            <a:off x="1352851" y="25635"/>
            <a:ext cx="117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>
                <a:solidFill>
                  <a:srgbClr val="5BD4FF"/>
                </a:solidFill>
                <a:latin typeface="Arial Black" panose="020B0A04020102020204" pitchFamily="34" charset="0"/>
              </a:rPr>
              <a:t>?</a:t>
            </a:r>
            <a:endParaRPr lang="en-US" sz="7200" dirty="0">
              <a:solidFill>
                <a:srgbClr val="5BD4FF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itle 9"/>
          <p:cNvSpPr txBox="1">
            <a:spLocks/>
          </p:cNvSpPr>
          <p:nvPr/>
        </p:nvSpPr>
        <p:spPr>
          <a:xfrm>
            <a:off x="1913023" y="3760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這些事情，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Vit</a:t>
            </a:r>
            <a:r>
              <a:rPr lang="en-US" altLang="zh-HK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ó</a:t>
            </a:r>
            <a:r>
              <a:rPr 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ria</a:t>
            </a:r>
            <a:r>
              <a:rPr lang="zh-HK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往後能夠做到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嗎？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Title 9"/>
          <p:cNvSpPr txBox="1">
            <a:spLocks/>
          </p:cNvSpPr>
          <p:nvPr/>
        </p:nvSpPr>
        <p:spPr>
          <a:xfrm>
            <a:off x="2308501" y="2461096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1" name="Title 9"/>
          <p:cNvSpPr txBox="1">
            <a:spLocks/>
          </p:cNvSpPr>
          <p:nvPr/>
        </p:nvSpPr>
        <p:spPr>
          <a:xfrm>
            <a:off x="8795583" y="2401701"/>
            <a:ext cx="13292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120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X</a:t>
            </a:r>
            <a:endParaRPr lang="en-US" sz="120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46182" y="4812850"/>
            <a:ext cx="24368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成為</a:t>
            </a:r>
            <a:r>
              <a:rPr lang="en-US" altLang="zh-TW" sz="44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KOL</a:t>
            </a:r>
            <a:endParaRPr lang="zh-TW" altLang="en-US" sz="44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Title 9"/>
          <p:cNvSpPr txBox="1">
            <a:spLocks/>
          </p:cNvSpPr>
          <p:nvPr/>
        </p:nvSpPr>
        <p:spPr>
          <a:xfrm>
            <a:off x="8222227" y="3921671"/>
            <a:ext cx="2430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88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不能</a:t>
            </a:r>
            <a:endParaRPr lang="en-US" sz="8800" b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7822" y="1454801"/>
            <a:ext cx="3594913" cy="39724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96" b="99065" l="9426" r="98770"/>
                    </a14:imgEffect>
                  </a14:imgLayer>
                </a14:imgProps>
              </a:ext>
            </a:extLst>
          </a:blip>
          <a:srcRect b="12440"/>
          <a:stretch/>
        </p:blipFill>
        <p:spPr>
          <a:xfrm>
            <a:off x="5045277" y="1978269"/>
            <a:ext cx="2100003" cy="2419011"/>
          </a:xfrm>
          <a:prstGeom prst="rect">
            <a:avLst/>
          </a:prstGeom>
        </p:spPr>
      </p:pic>
      <p:pic>
        <p:nvPicPr>
          <p:cNvPr id="26" name="圖片 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238" b="100000" l="0" r="100000">
                        <a14:foregroundMark x1="46982" y1="39604" x2="46982" y2="39604"/>
                        <a14:foregroundMark x1="58793" y1="27723" x2="58793" y2="27723"/>
                        <a14:foregroundMark x1="52493" y1="40347" x2="52493" y2="40347"/>
                        <a14:foregroundMark x1="58005" y1="47772" x2="58005" y2="47772"/>
                        <a14:foregroundMark x1="63517" y1="49257" x2="63517" y2="49257"/>
                        <a14:foregroundMark x1="61942" y1="43317" x2="61942" y2="43317"/>
                        <a14:foregroundMark x1="61942" y1="40347" x2="61942" y2="40347"/>
                        <a14:foregroundMark x1="63517" y1="31436" x2="63517" y2="31436"/>
                        <a14:foregroundMark x1="63517" y1="30693" x2="63517" y2="26980"/>
                        <a14:foregroundMark x1="64304" y1="22525" x2="64304" y2="22525"/>
                        <a14:foregroundMark x1="65879" y1="17822" x2="65879" y2="15594"/>
                        <a14:foregroundMark x1="65879" y1="13366" x2="65879" y2="13366"/>
                        <a14:foregroundMark x1="46982" y1="23267" x2="46982" y2="23267"/>
                        <a14:foregroundMark x1="41470" y1="27723" x2="39895" y2="30693"/>
                        <a14:foregroundMark x1="31234" y1="37376" x2="31234" y2="37376"/>
                        <a14:foregroundMark x1="31234" y1="45545" x2="31234" y2="45545"/>
                        <a14:foregroundMark x1="34383" y1="45545" x2="39895" y2="47030"/>
                        <a14:foregroundMark x1="41470" y1="47030" x2="41470" y2="47030"/>
                        <a14:foregroundMark x1="45407" y1="48515" x2="45407" y2="48515"/>
                        <a14:foregroundMark x1="56430" y1="50000" x2="56430" y2="50000"/>
                        <a14:foregroundMark x1="59580" y1="50743" x2="61942" y2="50743"/>
                        <a14:foregroundMark x1="63517" y1="51485" x2="63517" y2="51485"/>
                        <a14:foregroundMark x1="72178" y1="53713" x2="72178" y2="53713"/>
                        <a14:foregroundMark x1="76115" y1="56683" x2="76115" y2="56683"/>
                        <a14:foregroundMark x1="59580" y1="52228" x2="59580" y2="52228"/>
                        <a14:foregroundMark x1="51706" y1="52970" x2="51706" y2="52970"/>
                        <a14:foregroundMark x1="42257" y1="55198" x2="42257" y2="55198"/>
                        <a14:foregroundMark x1="35171" y1="56683" x2="35171" y2="56683"/>
                        <a14:foregroundMark x1="32808" y1="56683" x2="32808" y2="56683"/>
                        <a14:foregroundMark x1="27297" y1="50000" x2="27297" y2="50000"/>
                        <a14:foregroundMark x1="25722" y1="39604" x2="25722" y2="39604"/>
                        <a14:foregroundMark x1="19160" y1="29950" x2="19160" y2="29950"/>
                        <a14:foregroundMark x1="41470" y1="25495" x2="41470" y2="25495"/>
                        <a14:foregroundMark x1="58005" y1="21782" x2="58005" y2="21782"/>
                        <a14:foregroundMark x1="58793" y1="21040" x2="58793" y2="21040"/>
                        <a14:foregroundMark x1="58005" y1="17822" x2="58005" y2="17822"/>
                        <a14:foregroundMark x1="58005" y1="17079" x2="58005" y2="17079"/>
                        <a14:foregroundMark x1="60367" y1="11881" x2="60367" y2="11881"/>
                        <a14:foregroundMark x1="61155" y1="11139" x2="61155" y2="11139"/>
                        <a14:foregroundMark x1="46982" y1="29950" x2="46982" y2="29950"/>
                        <a14:foregroundMark x1="46982" y1="29950" x2="46982" y2="29950"/>
                        <a14:foregroundMark x1="3937" y1="47030" x2="3937" y2="47030"/>
                        <a14:foregroundMark x1="5249" y1="39851" x2="5249" y2="39851"/>
                        <a14:foregroundMark x1="4724" y1="39851" x2="4724" y2="39851"/>
                        <a14:foregroundMark x1="6824" y1="52475" x2="6824" y2="52475"/>
                        <a14:foregroundMark x1="7087" y1="58416" x2="7087" y2="58416"/>
                        <a14:foregroundMark x1="8399" y1="61386" x2="8399" y2="61386"/>
                        <a14:foregroundMark x1="9974" y1="62871" x2="9974" y2="62871"/>
                        <a14:foregroundMark x1="8399" y1="52475" x2="6824" y2="52723"/>
                        <a14:foregroundMark x1="5512" y1="52723" x2="5512" y2="50990"/>
                        <a14:foregroundMark x1="5512" y1="46535" x2="5512" y2="45050"/>
                        <a14:foregroundMark x1="5512" y1="41089" x2="5512" y2="41089"/>
                        <a14:foregroundMark x1="5512" y1="35149" x2="5512" y2="35149"/>
                        <a14:foregroundMark x1="5512" y1="32921" x2="5512" y2="32921"/>
                        <a14:foregroundMark x1="6299" y1="32921" x2="6299" y2="32921"/>
                        <a14:foregroundMark x1="6824" y1="39604" x2="6824" y2="39604"/>
                        <a14:foregroundMark x1="5512" y1="40594" x2="5512" y2="40594"/>
                        <a14:foregroundMark x1="4462" y1="40347" x2="4462" y2="40347"/>
                        <a14:foregroundMark x1="4462" y1="40347" x2="4462" y2="41337"/>
                        <a14:foregroundMark x1="7087" y1="52475" x2="7087" y2="52475"/>
                        <a14:foregroundMark x1="7874" y1="53960" x2="7874" y2="53960"/>
                        <a14:foregroundMark x1="9449" y1="59158" x2="9449" y2="59158"/>
                        <a14:foregroundMark x1="9974" y1="60644" x2="9974" y2="60644"/>
                        <a14:foregroundMark x1="9974" y1="61634" x2="9974" y2="61634"/>
                        <a14:foregroundMark x1="10761" y1="63119" x2="10761" y2="63119"/>
                        <a14:foregroundMark x1="29659" y1="50743" x2="29659" y2="50743"/>
                        <a14:foregroundMark x1="29659" y1="50743" x2="30184" y2="55446"/>
                        <a14:foregroundMark x1="34121" y1="55693" x2="34121" y2="55693"/>
                        <a14:foregroundMark x1="40682" y1="54950" x2="41995" y2="54950"/>
                        <a14:foregroundMark x1="50919" y1="55693" x2="50919" y2="55693"/>
                        <a14:foregroundMark x1="56693" y1="56188" x2="58005" y2="56188"/>
                        <a14:foregroundMark x1="65617" y1="56188" x2="65617" y2="56188"/>
                        <a14:foregroundMark x1="66404" y1="56188" x2="68504" y2="56931"/>
                        <a14:foregroundMark x1="69554" y1="57178" x2="69554" y2="57178"/>
                        <a14:foregroundMark x1="70341" y1="57921" x2="72441" y2="59406"/>
                        <a14:foregroundMark x1="75591" y1="62129" x2="75591" y2="62129"/>
                        <a14:foregroundMark x1="75591" y1="62376" x2="75591" y2="62376"/>
                        <a14:foregroundMark x1="77165" y1="63119" x2="77165" y2="63119"/>
                        <a14:foregroundMark x1="77953" y1="63119" x2="77953" y2="63119"/>
                        <a14:foregroundMark x1="80315" y1="66089" x2="80315" y2="66089"/>
                        <a14:foregroundMark x1="68766" y1="45792" x2="68766" y2="45792"/>
                        <a14:foregroundMark x1="66929" y1="41337" x2="66929" y2="41337"/>
                        <a14:foregroundMark x1="66142" y1="33663" x2="66142" y2="33663"/>
                        <a14:foregroundMark x1="66142" y1="27723" x2="66142" y2="27723"/>
                        <a14:foregroundMark x1="66929" y1="22525" x2="66929" y2="22525"/>
                        <a14:foregroundMark x1="67192" y1="17574" x2="67192" y2="17574"/>
                        <a14:foregroundMark x1="67717" y1="14851" x2="67717" y2="14851"/>
                        <a14:foregroundMark x1="68766" y1="12624" x2="68766" y2="12624"/>
                        <a14:foregroundMark x1="71129" y1="11139" x2="71129" y2="11139"/>
                        <a14:foregroundMark x1="71654" y1="9653" x2="71654" y2="9653"/>
                        <a14:foregroundMark x1="61417" y1="26980" x2="61417" y2="26980"/>
                        <a14:foregroundMark x1="60367" y1="26980" x2="50394" y2="30446"/>
                        <a14:foregroundMark x1="49606" y1="30446" x2="49606" y2="30446"/>
                        <a14:foregroundMark x1="49606" y1="30446" x2="47244" y2="29703"/>
                        <a14:foregroundMark x1="38845" y1="27723" x2="38845" y2="27723"/>
                        <a14:foregroundMark x1="32546" y1="31931" x2="32546" y2="31931"/>
                        <a14:foregroundMark x1="30446" y1="31931" x2="30446" y2="31931"/>
                        <a14:foregroundMark x1="25197" y1="31931" x2="25197" y2="31931"/>
                        <a14:foregroundMark x1="24672" y1="32673" x2="24672" y2="32673"/>
                        <a14:foregroundMark x1="23622" y1="38366" x2="23622" y2="38366"/>
                        <a14:foregroundMark x1="24672" y1="47772" x2="24672" y2="47772"/>
                        <a14:foregroundMark x1="25197" y1="52723" x2="25197" y2="52723"/>
                        <a14:foregroundMark x1="26772" y1="56188" x2="26772" y2="56188"/>
                        <a14:foregroundMark x1="28346" y1="56931" x2="28346" y2="56931"/>
                        <a14:foregroundMark x1="29396" y1="56931" x2="30971" y2="56931"/>
                        <a14:foregroundMark x1="33333" y1="56931" x2="33333" y2="56931"/>
                        <a14:foregroundMark x1="36483" y1="57673" x2="37533" y2="57673"/>
                        <a14:foregroundMark x1="41207" y1="58416" x2="41207" y2="58416"/>
                        <a14:foregroundMark x1="44357" y1="58416" x2="44357" y2="58416"/>
                        <a14:foregroundMark x1="48031" y1="58416" x2="49606" y2="58416"/>
                        <a14:foregroundMark x1="53281" y1="57921" x2="53281" y2="57921"/>
                        <a14:foregroundMark x1="56430" y1="57673" x2="57480" y2="57921"/>
                        <a14:foregroundMark x1="60630" y1="58663" x2="62205" y2="59158"/>
                        <a14:foregroundMark x1="63255" y1="59406" x2="63255" y2="59406"/>
                        <a14:foregroundMark x1="65354" y1="59406" x2="67979" y2="59901"/>
                        <a14:foregroundMark x1="69554" y1="60149" x2="69554" y2="60149"/>
                        <a14:foregroundMark x1="72441" y1="60891" x2="72441" y2="60891"/>
                        <a14:foregroundMark x1="73491" y1="60891" x2="73491" y2="60891"/>
                        <a14:foregroundMark x1="75591" y1="62129" x2="75591" y2="62129"/>
                        <a14:foregroundMark x1="65617" y1="50990" x2="65617" y2="50990"/>
                        <a14:foregroundMark x1="66142" y1="50248" x2="67192" y2="48762"/>
                        <a14:foregroundMark x1="68504" y1="47277" x2="68504" y2="47277"/>
                        <a14:foregroundMark x1="69554" y1="47277" x2="69554" y2="47277"/>
                        <a14:foregroundMark x1="69554" y1="47030" x2="69554" y2="47030"/>
                        <a14:foregroundMark x1="69291" y1="41337" x2="69291" y2="41337"/>
                        <a14:foregroundMark x1="68504" y1="38366" x2="68504" y2="38366"/>
                        <a14:foregroundMark x1="67717" y1="37624" x2="67717" y2="36139"/>
                        <a14:foregroundMark x1="67192" y1="32673" x2="67192" y2="32673"/>
                        <a14:foregroundMark x1="66929" y1="30693" x2="66929" y2="30693"/>
                        <a14:foregroundMark x1="67717" y1="23762" x2="67717" y2="23762"/>
                        <a14:foregroundMark x1="67717" y1="23020" x2="67979" y2="25990"/>
                        <a14:foregroundMark x1="70341" y1="48515" x2="70341" y2="48515"/>
                        <a14:foregroundMark x1="71654" y1="49257" x2="71654" y2="49257"/>
                        <a14:foregroundMark x1="70866" y1="49257" x2="70866" y2="49257"/>
                        <a14:foregroundMark x1="64829" y1="46287" x2="64829" y2="46287"/>
                        <a14:foregroundMark x1="61155" y1="44059" x2="61155" y2="44059"/>
                        <a14:foregroundMark x1="59580" y1="42822" x2="59580" y2="42822"/>
                        <a14:foregroundMark x1="58005" y1="41832" x2="58005" y2="41832"/>
                        <a14:foregroundMark x1="55643" y1="39851" x2="55643" y2="39851"/>
                        <a14:foregroundMark x1="55118" y1="39109" x2="55118" y2="39109"/>
                        <a14:foregroundMark x1="54856" y1="36634" x2="54856" y2="36634"/>
                        <a14:foregroundMark x1="55118" y1="34406" x2="55118" y2="34406"/>
                        <a14:foregroundMark x1="55643" y1="34406" x2="56693" y2="34406"/>
                        <a14:foregroundMark x1="58005" y1="34158" x2="58005" y2="34158"/>
                        <a14:foregroundMark x1="58793" y1="34158" x2="58793" y2="34158"/>
                        <a14:foregroundMark x1="59055" y1="34406" x2="59055" y2="34406"/>
                        <a14:foregroundMark x1="58793" y1="40347" x2="57480" y2="40594"/>
                        <a14:foregroundMark x1="50131" y1="41089" x2="50131" y2="41089"/>
                        <a14:foregroundMark x1="46982" y1="37624" x2="46982" y2="37624"/>
                        <a14:foregroundMark x1="45932" y1="36634" x2="45932" y2="36634"/>
                        <a14:foregroundMark x1="43832" y1="42079" x2="43832" y2="42079"/>
                        <a14:foregroundMark x1="45144" y1="43317" x2="45144" y2="43317"/>
                        <a14:foregroundMark x1="46982" y1="43564" x2="46982" y2="43564"/>
                        <a14:foregroundMark x1="50919" y1="42822" x2="50919" y2="42822"/>
                        <a14:foregroundMark x1="51706" y1="44059" x2="51706" y2="44059"/>
                        <a14:foregroundMark x1="51706" y1="47030" x2="51706" y2="47030"/>
                        <a14:foregroundMark x1="51969" y1="47772" x2="53281" y2="50000"/>
                        <a14:foregroundMark x1="55643" y1="53218" x2="55643" y2="53218"/>
                        <a14:foregroundMark x1="55906" y1="55446" x2="55906" y2="55446"/>
                        <a14:foregroundMark x1="55118" y1="56188" x2="55118" y2="56188"/>
                        <a14:foregroundMark x1="52756" y1="56436" x2="52756" y2="56436"/>
                        <a14:foregroundMark x1="51181" y1="56436" x2="50394" y2="56436"/>
                        <a14:foregroundMark x1="50394" y1="56188" x2="50394" y2="56188"/>
                        <a14:foregroundMark x1="47769" y1="54703" x2="47769" y2="54703"/>
                        <a14:foregroundMark x1="46982" y1="53465" x2="46982" y2="53465"/>
                        <a14:foregroundMark x1="45144" y1="51733" x2="45144" y2="51733"/>
                        <a14:foregroundMark x1="43832" y1="50743" x2="43832" y2="50743"/>
                        <a14:foregroundMark x1="43832" y1="50743" x2="43832" y2="50743"/>
                        <a14:foregroundMark x1="43570" y1="50248" x2="43570" y2="50248"/>
                        <a14:foregroundMark x1="39895" y1="49505" x2="39895" y2="49505"/>
                        <a14:foregroundMark x1="28609" y1="44059" x2="28609" y2="44059"/>
                        <a14:foregroundMark x1="28609" y1="42822" x2="28609" y2="41337"/>
                        <a14:foregroundMark x1="28346" y1="38366" x2="28346" y2="38366"/>
                        <a14:foregroundMark x1="27559" y1="39604" x2="27559" y2="39604"/>
                        <a14:foregroundMark x1="24672" y1="40594" x2="24672" y2="40594"/>
                        <a14:foregroundMark x1="23885" y1="33663" x2="23885" y2="33663"/>
                        <a14:foregroundMark x1="32546" y1="36139" x2="32546" y2="36139"/>
                        <a14:foregroundMark x1="28871" y1="41337" x2="28871" y2="41337"/>
                        <a14:foregroundMark x1="29396" y1="39851" x2="29396" y2="39851"/>
                        <a14:foregroundMark x1="37270" y1="29703" x2="37270" y2="29703"/>
                        <a14:foregroundMark x1="40420" y1="28218" x2="40420" y2="28218"/>
                        <a14:foregroundMark x1="40420" y1="28218" x2="40420" y2="28218"/>
                        <a14:foregroundMark x1="35958" y1="35644" x2="35958" y2="35644"/>
                        <a14:foregroundMark x1="37270" y1="35149" x2="37270" y2="35149"/>
                        <a14:foregroundMark x1="41995" y1="31931" x2="41995" y2="31931"/>
                        <a14:foregroundMark x1="41995" y1="31931" x2="41995" y2="31931"/>
                        <a14:foregroundMark x1="48031" y1="25248" x2="48031" y2="25248"/>
                        <a14:foregroundMark x1="49606" y1="24010" x2="49606" y2="24010"/>
                        <a14:foregroundMark x1="51181" y1="22277" x2="51181" y2="22277"/>
                        <a14:foregroundMark x1="54856" y1="20297" x2="54856" y2="20297"/>
                        <a14:foregroundMark x1="56430" y1="19059" x2="56430" y2="19059"/>
                        <a14:foregroundMark x1="58005" y1="18564" x2="58005" y2="18564"/>
                        <a14:foregroundMark x1="59580" y1="17822" x2="59580" y2="17822"/>
                        <a14:foregroundMark x1="39633" y1="36139" x2="39633" y2="36139"/>
                        <a14:foregroundMark x1="38320" y1="39109" x2="38320" y2="39109"/>
                      </a14:backgroundRemoval>
                    </a14:imgEffect>
                  </a14:imgLayer>
                </a14:imgProps>
              </a:ext>
            </a:extLst>
          </a:blip>
          <a:srcRect t="516"/>
          <a:stretch/>
        </p:blipFill>
        <p:spPr>
          <a:xfrm>
            <a:off x="6429249" y="2667400"/>
            <a:ext cx="1034109" cy="1090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7975" y1="32000" x2="37975" y2="32000"/>
                        <a14:foregroundMark x1="27848" y1="34000" x2="27848" y2="34000"/>
                        <a14:foregroundMark x1="27848" y1="34000" x2="27848" y2="3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6150" y="2855888"/>
            <a:ext cx="752475" cy="5261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22644" y="2879997"/>
            <a:ext cx="746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chemeClr val="bg1"/>
                </a:solidFill>
              </a:rPr>
              <a:t>1000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51546" y1="50000" x2="51546" y2="50000"/>
                        <a14:foregroundMark x1="30928" y1="50877" x2="30928" y2="50877"/>
                        <a14:foregroundMark x1="25773" y1="37719" x2="25773" y2="37719"/>
                        <a14:foregroundMark x1="51546" y1="35965" x2="51546" y2="35965"/>
                        <a14:foregroundMark x1="64948" y1="42105" x2="64948" y2="42105"/>
                        <a14:foregroundMark x1="65979" y1="35965" x2="65979" y2="35965"/>
                        <a14:foregroundMark x1="63918" y1="54386" x2="63918" y2="54386"/>
                        <a14:foregroundMark x1="52577" y1="49123" x2="52577" y2="49123"/>
                        <a14:foregroundMark x1="47423" y1="24561" x2="47423" y2="24561"/>
                        <a14:foregroundMark x1="51546" y1="17544" x2="51546" y2="17544"/>
                        <a14:foregroundMark x1="51546" y1="17544" x2="46392" y2="35965"/>
                        <a14:foregroundMark x1="46392" y1="36842" x2="46392" y2="36842"/>
                        <a14:foregroundMark x1="20619" y1="47368" x2="20619" y2="473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76870" y="3704384"/>
            <a:ext cx="562432" cy="66100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24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537" y="3493792"/>
            <a:ext cx="444673" cy="46084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24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9773" y="3867032"/>
            <a:ext cx="446130" cy="46084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246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3970" y="4034231"/>
            <a:ext cx="444673" cy="46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06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3CAA8A-F49D-4B95-AA9F-E6884BADE1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B1DA2B-700D-45F8-998C-63D273D9B59F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791314" y="1903763"/>
            <a:ext cx="382833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75437" y="221760"/>
            <a:ext cx="336452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網上影片</a:t>
            </a:r>
            <a:endParaRPr lang="zh-HK" altLang="en-US" sz="5400" dirty="0">
              <a:solidFill>
                <a:schemeClr val="accent2"/>
              </a:solidFill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71" y="297467"/>
            <a:ext cx="2101766" cy="1532255"/>
          </a:xfrm>
          <a:prstGeom prst="rect">
            <a:avLst/>
          </a:prstGeom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id="{1C711034-A112-48E0-95C8-873C8DCB908F}"/>
              </a:ext>
            </a:extLst>
          </p:cNvPr>
          <p:cNvSpPr/>
          <p:nvPr/>
        </p:nvSpPr>
        <p:spPr>
          <a:xfrm>
            <a:off x="7877232" y="5485635"/>
            <a:ext cx="4314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影片來源：</a:t>
            </a:r>
            <a:r>
              <a:rPr lang="en-US" sz="2400" b="0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5"/>
              </a:rPr>
              <a:t>CGTN America</a:t>
            </a:r>
            <a:endParaRPr lang="zh-HK" altLang="en-US" sz="2400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79A866-BE93-40EA-B0C0-C5E230F77416}"/>
              </a:ext>
            </a:extLst>
          </p:cNvPr>
          <p:cNvSpPr txBox="1"/>
          <p:nvPr/>
        </p:nvSpPr>
        <p:spPr>
          <a:xfrm>
            <a:off x="7826959" y="2784861"/>
            <a:ext cx="36657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0" i="0" dirty="0">
                <a:solidFill>
                  <a:srgbClr val="FF9981"/>
                </a:solidFill>
                <a:effectLst/>
                <a:latin typeface="Berlin Sans FB Demi" panose="020E0802020502020306" pitchFamily="34" charset="0"/>
              </a:rPr>
              <a:t>Ballerina becomes role model</a:t>
            </a:r>
            <a:endParaRPr lang="en-US" sz="4400" dirty="0">
              <a:solidFill>
                <a:srgbClr val="FF9981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22" name="圖片 12">
            <a:extLst>
              <a:ext uri="{FF2B5EF4-FFF2-40B4-BE49-F238E27FC236}">
                <a16:creationId xmlns:a16="http://schemas.microsoft.com/office/drawing/2014/main" id="{B5BE6202-9646-424A-B5C4-FFD96205B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234557" y="454947"/>
            <a:ext cx="5222847" cy="7613693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A3473B78-42B0-4F7C-94FC-DA587BBBFE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296" b="99065" l="9426" r="98770"/>
                    </a14:imgEffect>
                  </a14:imgLayer>
                </a14:imgProps>
              </a:ext>
            </a:extLst>
          </a:blip>
          <a:srcRect b="12440"/>
          <a:stretch/>
        </p:blipFill>
        <p:spPr>
          <a:xfrm>
            <a:off x="3969909" y="2001871"/>
            <a:ext cx="2848290" cy="328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78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82A4CB-6DF5-4BCC-A974-D8F3C0B95F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B23824-B6E9-450B-A3FE-941AC2B6C35E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683" y="439577"/>
            <a:ext cx="35990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Vit</a:t>
            </a:r>
            <a:r>
              <a:rPr lang="en-US" altLang="zh-HK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ó</a:t>
            </a:r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ria </a:t>
            </a:r>
          </a:p>
          <a:p>
            <a:r>
              <a:rPr lang="zh-HK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能夠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做到甚麼？</a:t>
            </a:r>
            <a:endParaRPr lang="en-US" sz="4000" b="1" dirty="0">
              <a:solidFill>
                <a:srgbClr val="F1995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462B39-DE47-4843-BBFC-B755B28C5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1" y="4160018"/>
            <a:ext cx="3601980" cy="1915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2CD7E0-22FE-4769-8525-C443C8E22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110" y="0"/>
            <a:ext cx="7664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588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198A87-557F-4277-9B2E-DF775E0635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5289C2-7423-4C53-8D9E-A2DC6A334C19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683" y="439577"/>
            <a:ext cx="35990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Vit</a:t>
            </a:r>
            <a:r>
              <a:rPr lang="en-US" altLang="zh-HK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ó</a:t>
            </a:r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ria </a:t>
            </a:r>
          </a:p>
          <a:p>
            <a:r>
              <a:rPr lang="zh-HK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能夠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做到甚麼？</a:t>
            </a:r>
            <a:endParaRPr lang="en-US" sz="4000" b="1" dirty="0">
              <a:solidFill>
                <a:srgbClr val="F1995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F9FE44-0379-446A-859D-4385D8D36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164" y="-29009"/>
            <a:ext cx="7842374" cy="68870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660A58-2849-4422-B739-6635F3ECA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1" y="4160018"/>
            <a:ext cx="3601980" cy="19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56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D3EFD0-C5B7-43D2-8B80-FF0C495DB2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B51FA8-CA20-44BF-948A-36E8383944B6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1251AA-4A08-4813-9CDC-704B2FB12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957" y="0"/>
            <a:ext cx="7851359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BBB36CA-FDD6-4604-B6CA-E457FC1F283C}"/>
              </a:ext>
            </a:extLst>
          </p:cNvPr>
          <p:cNvSpPr/>
          <p:nvPr/>
        </p:nvSpPr>
        <p:spPr>
          <a:xfrm>
            <a:off x="281683" y="439577"/>
            <a:ext cx="35990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Vit</a:t>
            </a:r>
            <a:r>
              <a:rPr lang="en-US" altLang="zh-HK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ó</a:t>
            </a:r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ria </a:t>
            </a:r>
          </a:p>
          <a:p>
            <a:r>
              <a:rPr lang="zh-HK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能夠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做到甚麼？</a:t>
            </a:r>
            <a:endParaRPr lang="en-US" sz="4000" b="1" dirty="0">
              <a:solidFill>
                <a:srgbClr val="F1995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BF6E5B-3AC2-4FE8-8315-438877CEC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1" y="4160018"/>
            <a:ext cx="3601980" cy="19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20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4BFEEC-4102-49D6-8802-AA3DF63D52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8E06BC-470E-4DD2-94CC-9C8A39B0DB8E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A05AD-B31F-4382-B363-A3D3864F7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52" y="0"/>
            <a:ext cx="79147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C0CD84-62CB-4006-A8E3-68E2D07FB74C}"/>
              </a:ext>
            </a:extLst>
          </p:cNvPr>
          <p:cNvSpPr/>
          <p:nvPr/>
        </p:nvSpPr>
        <p:spPr>
          <a:xfrm>
            <a:off x="281683" y="439577"/>
            <a:ext cx="35990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Vit</a:t>
            </a:r>
            <a:r>
              <a:rPr lang="en-US" altLang="zh-HK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ó</a:t>
            </a:r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ria </a:t>
            </a:r>
          </a:p>
          <a:p>
            <a:r>
              <a:rPr lang="zh-HK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能夠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做到甚麼？</a:t>
            </a:r>
            <a:endParaRPr lang="en-US" sz="4000" b="1" dirty="0">
              <a:solidFill>
                <a:srgbClr val="F1995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75A40D-4812-4F95-82CA-7F778CD74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1" y="4160018"/>
            <a:ext cx="3601980" cy="19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374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8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167659">
            <a:off x="821701" y="4220731"/>
            <a:ext cx="2324815" cy="23248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02045" y="5058643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身體的缺陷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826117" y="3659979"/>
            <a:ext cx="1512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X</a:t>
            </a:r>
            <a:r>
              <a:rPr lang="zh-HK" altLang="zh-TW" sz="28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換衣服</a:t>
            </a:r>
            <a:endParaRPr lang="zh-TW" altLang="en-US" sz="28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591812" y="3992174"/>
            <a:ext cx="1604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X</a:t>
            </a:r>
            <a:r>
              <a:rPr lang="zh-HK" altLang="zh-TW" sz="28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刷</a:t>
            </a:r>
            <a:r>
              <a:rPr lang="zh-TW" altLang="zh-TW" sz="2800" b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牙</a:t>
            </a:r>
            <a:endParaRPr lang="zh-TW" altLang="en-US" sz="2800" b="1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1459">
            <a:off x="2714731" y="4330980"/>
            <a:ext cx="2667742" cy="1500605"/>
          </a:xfrm>
          <a:prstGeom prst="rect">
            <a:avLst/>
          </a:prstGeom>
        </p:spPr>
      </p:pic>
      <p:pic>
        <p:nvPicPr>
          <p:cNvPr id="13" name="Picture 4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67" b="95095" l="5660" r="929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43027">
            <a:off x="4550106" y="2702844"/>
            <a:ext cx="1105791" cy="1914270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8922" y="3814276"/>
            <a:ext cx="1208748" cy="201863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167659">
            <a:off x="5253142" y="3049368"/>
            <a:ext cx="1661423" cy="1661423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5583997" y="3366118"/>
            <a:ext cx="13735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嘗試</a:t>
            </a:r>
            <a:endParaRPr lang="en-US" altLang="zh-HK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練習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1459">
            <a:off x="6651897" y="2496560"/>
            <a:ext cx="2859002" cy="1608189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 rot="19826399">
            <a:off x="7153924" y="2490345"/>
            <a:ext cx="144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未能</a:t>
            </a: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006" y="443993"/>
            <a:ext cx="5935838" cy="3338908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9299018" y="1961777"/>
            <a:ext cx="1851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能夠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775112" y="812673"/>
            <a:ext cx="10673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大腦神經元的連繫</a:t>
            </a:r>
            <a:endParaRPr lang="en-US" altLang="zh-HK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因不斷嘗試和練習而慢慢</a:t>
            </a:r>
            <a:r>
              <a:rPr lang="zh-HK" altLang="zh-TW" sz="40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變強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152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74804" y="573876"/>
            <a:ext cx="86324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是甚麼令</a:t>
            </a:r>
            <a:r>
              <a:rPr lang="en-US" sz="4000" b="1" dirty="0" err="1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Vit</a:t>
            </a:r>
            <a:r>
              <a:rPr lang="en-US" altLang="zh-HK" sz="4000" b="1" dirty="0" err="1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ó</a:t>
            </a:r>
            <a:r>
              <a:rPr lang="en-US" sz="4000" b="1" dirty="0" err="1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ria</a:t>
            </a:r>
            <a:r>
              <a:rPr 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zh-HK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最後能夠達到目標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？</a:t>
            </a:r>
            <a:endParaRPr lang="en-US" sz="4000" b="1" dirty="0">
              <a:solidFill>
                <a:srgbClr val="F1995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93604" y="520626"/>
            <a:ext cx="1981200" cy="1927376"/>
          </a:xfrm>
          <a:prstGeom prst="ellipse">
            <a:avLst/>
          </a:prstGeom>
          <a:solidFill>
            <a:srgbClr val="9AC7CA"/>
          </a:solidFill>
          <a:ln w="76200">
            <a:solidFill>
              <a:srgbClr val="CBE2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30" b="98378" l="10000" r="9588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81462" y="599897"/>
            <a:ext cx="1662311" cy="18762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5880" y1="70742" x2="15880" y2="70742"/>
                        <a14:foregroundMark x1="9442" y1="58079" x2="9442" y2="58079"/>
                        <a14:foregroundMark x1="3433" y1="38428" x2="3433" y2="38428"/>
                        <a14:foregroundMark x1="12446" y1="15721" x2="12446" y2="15721"/>
                        <a14:foregroundMark x1="33476" y1="3930" x2="33476" y2="3930"/>
                        <a14:foregroundMark x1="58798" y1="4367" x2="58798" y2="4367"/>
                        <a14:foregroundMark x1="81974" y1="8734" x2="81974" y2="8734"/>
                        <a14:foregroundMark x1="94421" y1="26201" x2="94421" y2="26201"/>
                        <a14:foregroundMark x1="96137" y1="46288" x2="96137" y2="46288"/>
                        <a14:foregroundMark x1="92275" y1="62445" x2="92275" y2="62445"/>
                        <a14:foregroundMark x1="83262" y1="79476" x2="83262" y2="79476"/>
                        <a14:foregroundMark x1="72532" y1="36681" x2="72532" y2="36681"/>
                        <a14:foregroundMark x1="68240" y1="59389" x2="68240" y2="59389"/>
                        <a14:foregroundMark x1="72103" y1="41921" x2="72103" y2="41921"/>
                        <a14:foregroundMark x1="69099" y1="33624" x2="69099" y2="33624"/>
                        <a14:foregroundMark x1="65665" y1="26638" x2="65665" y2="26638"/>
                        <a14:foregroundMark x1="62232" y1="26201" x2="62232" y2="26201"/>
                        <a14:foregroundMark x1="64807" y1="28384" x2="64807" y2="28384"/>
                        <a14:foregroundMark x1="66524" y1="33624" x2="66524" y2="33624"/>
                        <a14:foregroundMark x1="66953" y1="39738" x2="66953" y2="39738"/>
                        <a14:foregroundMark x1="66953" y1="44541" x2="66953" y2="44541"/>
                        <a14:foregroundMark x1="67811" y1="57642" x2="67811" y2="576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604" y="543159"/>
            <a:ext cx="728081" cy="71558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031443" y="4634407"/>
            <a:ext cx="68531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用</a:t>
            </a:r>
            <a:r>
              <a:rPr lang="zh-TW" altLang="en-US" sz="4000" b="1" dirty="0">
                <a:solidFill>
                  <a:schemeClr val="accent4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「正面自我對話」</a:t>
            </a:r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幫助自己</a:t>
            </a:r>
            <a:endParaRPr lang="en-US" altLang="zh-TW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  <a:p>
            <a:pPr algn="ctr"/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以正面態度面對挑戰</a:t>
            </a:r>
            <a:endParaRPr lang="en-US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23" name="Cloud Callout 22"/>
          <p:cNvSpPr/>
          <p:nvPr/>
        </p:nvSpPr>
        <p:spPr>
          <a:xfrm rot="1791307">
            <a:off x="6775871" y="1455198"/>
            <a:ext cx="3022600" cy="2082800"/>
          </a:xfrm>
          <a:prstGeom prst="cloudCallout">
            <a:avLst>
              <a:gd name="adj1" fmla="val -22514"/>
              <a:gd name="adj2" fmla="val 5396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圖片 15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07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9489">
            <a:off x="4651182" y="2188657"/>
            <a:ext cx="2101226" cy="225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2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n 2"/>
          <p:cNvSpPr/>
          <p:nvPr/>
        </p:nvSpPr>
        <p:spPr>
          <a:xfrm>
            <a:off x="6825083" y="1883840"/>
            <a:ext cx="4610113" cy="4220745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33092" y="3428997"/>
            <a:ext cx="433965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HK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緃使面對困難，</a:t>
            </a:r>
            <a:endParaRPr lang="en-US" altLang="zh-HK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HK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人仍然可以實現夢想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Sun 10"/>
          <p:cNvSpPr/>
          <p:nvPr/>
        </p:nvSpPr>
        <p:spPr>
          <a:xfrm>
            <a:off x="1596572" y="1668655"/>
            <a:ext cx="4366345" cy="4538962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79535" y="3428998"/>
            <a:ext cx="5262979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我雖然沒有雙臂，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但可以用腳來做任何事情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061" y="661998"/>
            <a:ext cx="64524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err="1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Vitória</a:t>
            </a:r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的「正面自我對話」</a:t>
            </a:r>
            <a:endParaRPr lang="en-US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2670D2-7773-4FE5-B369-90CBD1F44318}"/>
              </a:ext>
            </a:extLst>
          </p:cNvPr>
          <p:cNvSpPr/>
          <p:nvPr/>
        </p:nvSpPr>
        <p:spPr>
          <a:xfrm>
            <a:off x="658760" y="5280891"/>
            <a:ext cx="11062035" cy="1200329"/>
          </a:xfrm>
          <a:prstGeom prst="rect">
            <a:avLst/>
          </a:prstGeom>
          <a:solidFill>
            <a:srgbClr val="F1995D"/>
          </a:solidFill>
        </p:spPr>
        <p:txBody>
          <a:bodyPr wrap="square">
            <a:spAutoFit/>
          </a:bodyPr>
          <a:lstStyle/>
          <a:p>
            <a:pPr marL="571500" marR="0" lvl="0" indent="-5715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有些看似做不到的事其實可以透過</a:t>
            </a:r>
            <a:r>
              <a:rPr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練習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和</a:t>
            </a:r>
            <a:r>
              <a:rPr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方法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做到</a:t>
            </a:r>
            <a:endParaRPr lang="en-US" altLang="zh-TW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71500" marR="0" lvl="0" indent="-5715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我們的</a:t>
            </a:r>
            <a:r>
              <a:rPr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想法會影響我們會不會去嘗試 </a:t>
            </a:r>
          </a:p>
        </p:txBody>
      </p:sp>
    </p:spTree>
    <p:extLst>
      <p:ext uri="{BB962C8B-B14F-4D97-AF65-F5344CB8AC3E}">
        <p14:creationId xmlns:p14="http://schemas.microsoft.com/office/powerpoint/2010/main" val="151982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494" y="376777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n 10"/>
          <p:cNvSpPr/>
          <p:nvPr/>
        </p:nvSpPr>
        <p:spPr>
          <a:xfrm>
            <a:off x="6625375" y="1602639"/>
            <a:ext cx="3759200" cy="3441700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00302" y="2938764"/>
            <a:ext cx="3261289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4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「暫時未能</a:t>
            </a:r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endParaRPr lang="en-US" altLang="zh-TW" sz="4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061" y="661998"/>
            <a:ext cx="531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「正面自我對話」練習</a:t>
            </a:r>
            <a:endParaRPr lang="en-US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1097479" y="3000322"/>
            <a:ext cx="3570208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「一定不能」</a:t>
            </a:r>
            <a:endParaRPr lang="en-US" altLang="zh-TW" sz="4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5600">
            <a:off x="4207172" y="2573183"/>
            <a:ext cx="2667742" cy="150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7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604" y="456253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n 10"/>
          <p:cNvSpPr/>
          <p:nvPr/>
        </p:nvSpPr>
        <p:spPr>
          <a:xfrm>
            <a:off x="7244235" y="2392975"/>
            <a:ext cx="3209624" cy="2755712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26871" y="3375264"/>
            <a:ext cx="390908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正面自我對話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1114597" y="3429000"/>
            <a:ext cx="390329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「一定不能」進步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5600">
            <a:off x="5142540" y="3194529"/>
            <a:ext cx="1851991" cy="104174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114597" y="575796"/>
            <a:ext cx="106129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6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今次中文默書成績不合格，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並認為以後自己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默書表現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一定不能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進步。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有甚麼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正面自我對話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可以幫助他正面面對困難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45523" y="5092505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大家有甚麼建議？</a:t>
            </a:r>
            <a:endParaRPr lang="zh-TW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73607" y="4335278"/>
            <a:ext cx="1771916" cy="196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334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604" y="456253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72" y="3401377"/>
            <a:ext cx="3185735" cy="3131608"/>
          </a:xfrm>
          <a:prstGeom prst="rect">
            <a:avLst/>
          </a:prstGeom>
        </p:spPr>
      </p:pic>
      <p:sp>
        <p:nvSpPr>
          <p:cNvPr id="9" name="標題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zh-TW" sz="54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思想加油站</a:t>
            </a:r>
            <a:endParaRPr lang="en-US" sz="5400" dirty="0">
              <a:solidFill>
                <a:srgbClr val="F1995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Sun 10"/>
          <p:cNvSpPr/>
          <p:nvPr/>
        </p:nvSpPr>
        <p:spPr>
          <a:xfrm>
            <a:off x="1606062" y="1410860"/>
            <a:ext cx="2438400" cy="1472162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Google Shape;154;p7"/>
          <p:cNvSpPr/>
          <p:nvPr/>
        </p:nvSpPr>
        <p:spPr>
          <a:xfrm>
            <a:off x="1042187" y="1890706"/>
            <a:ext cx="10682145" cy="4647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正面自我對話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例子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可以的！」</a:t>
            </a:r>
            <a:endParaRPr lang="zh-TW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做得很好了！」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「希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望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在明天！ 」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辦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法總比困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多！ 」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「失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敗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不可怕，放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棄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才最可怕！」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zh-TW" sz="6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0294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1793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604" y="438323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5061" y="661998"/>
            <a:ext cx="82381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zh-TW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製作「面對挑戰不倒翁」</a:t>
            </a:r>
            <a:r>
              <a:rPr lang="en-US" altLang="zh-TW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第一部分</a:t>
            </a:r>
            <a:r>
              <a:rPr lang="en-US" altLang="zh-TW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sz="7200" b="1" dirty="0">
              <a:solidFill>
                <a:srgbClr val="FF998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32261" y="1703407"/>
            <a:ext cx="104306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當遇到挑戰時，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我們可以運用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正面自我對話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」幫助自己積極面對困難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好像一個「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不倒翁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」，在困難中仍能「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反彈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請在自己的「不倒翁」寫上：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最近經歷的困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／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挑戰 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一句正面自我對話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0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4724">
            <a:off x="8430812" y="3149932"/>
            <a:ext cx="2974636" cy="339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85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199" y1="5687" x2="29199" y2="5687"/>
                        <a14:foregroundMark x1="35401" y1="3318" x2="35401" y2="3318"/>
                        <a14:foregroundMark x1="44186" y1="1422" x2="44186" y2="1422"/>
                        <a14:foregroundMark x1="61240" y1="3555" x2="61240" y2="3555"/>
                        <a14:foregroundMark x1="69251" y1="6398" x2="69251" y2="6398"/>
                        <a14:foregroundMark x1="73643" y1="93839" x2="73643" y2="93839"/>
                        <a14:foregroundMark x1="83979" y1="87204" x2="83979" y2="87204"/>
                        <a14:foregroundMark x1="92765" y1="77488" x2="92765" y2="77488"/>
                        <a14:foregroundMark x1="96641" y1="68483" x2="96641" y2="68483"/>
                        <a14:foregroundMark x1="98708" y1="56872" x2="98708" y2="56872"/>
                        <a14:foregroundMark x1="98708" y1="45972" x2="98708" y2="45972"/>
                        <a14:foregroundMark x1="94832" y1="36256" x2="94832" y2="36256"/>
                        <a14:foregroundMark x1="88630" y1="25118" x2="88630" y2="25118"/>
                        <a14:foregroundMark x1="84755" y1="19668" x2="84755" y2="19668"/>
                        <a14:foregroundMark x1="13695" y1="15877" x2="13695" y2="15877"/>
                        <a14:foregroundMark x1="19638" y1="11374" x2="19638" y2="11374"/>
                        <a14:foregroundMark x1="7752" y1="24882" x2="7752" y2="24882"/>
                        <a14:foregroundMark x1="2584" y1="36493" x2="2584" y2="36493"/>
                        <a14:foregroundMark x1="1550" y1="45024" x2="1550" y2="45024"/>
                        <a14:foregroundMark x1="1034" y1="55213" x2="1034" y2="55213"/>
                        <a14:foregroundMark x1="3101" y1="66825" x2="3101" y2="66825"/>
                        <a14:foregroundMark x1="7235" y1="75592" x2="7235" y2="75592"/>
                        <a14:foregroundMark x1="13695" y1="85545" x2="13695" y2="85545"/>
                        <a14:foregroundMark x1="11628" y1="81043" x2="11628" y2="81043"/>
                        <a14:foregroundMark x1="19897" y1="89336" x2="19897" y2="89336"/>
                        <a14:foregroundMark x1="27132" y1="93839" x2="27132" y2="93839"/>
                        <a14:foregroundMark x1="38243" y1="97867" x2="38243" y2="97867"/>
                        <a14:foregroundMark x1="47287" y1="98578" x2="47287" y2="98578"/>
                        <a14:foregroundMark x1="58656" y1="97867" x2="58656" y2="97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23" y="1037689"/>
            <a:ext cx="4521927" cy="4930887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 rot="18874429">
            <a:off x="8678871" y="795642"/>
            <a:ext cx="1250577" cy="4840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8874429">
            <a:off x="9495693" y="1142882"/>
            <a:ext cx="1250577" cy="4840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0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64" y="1037689"/>
            <a:ext cx="4397096" cy="50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018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111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分享故事</a:t>
            </a:r>
            <a:endParaRPr lang="en-US" altLang="zh-TW" b="1" u="sng" dirty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E59F34-8DDD-40D1-9F0C-E6C6EC4FE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870" y="11655"/>
            <a:ext cx="12616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94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3604" y="2624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756878" y="498955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zh-TW" sz="4000" b="1" u="sng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何詩蓓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的故事</a:t>
            </a:r>
            <a:endParaRPr lang="en-US" sz="4000" b="1" dirty="0">
              <a:solidFill>
                <a:srgbClr val="F1995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grpSp>
        <p:nvGrpSpPr>
          <p:cNvPr id="5" name="群組 4"/>
          <p:cNvGrpSpPr/>
          <p:nvPr/>
        </p:nvGrpSpPr>
        <p:grpSpPr>
          <a:xfrm flipH="1">
            <a:off x="9999688" y="501045"/>
            <a:ext cx="1473057" cy="1422575"/>
            <a:chOff x="593604" y="520626"/>
            <a:chExt cx="1981200" cy="1955517"/>
          </a:xfrm>
        </p:grpSpPr>
        <p:sp>
          <p:nvSpPr>
            <p:cNvPr id="13" name="Oval 12"/>
            <p:cNvSpPr/>
            <p:nvPr/>
          </p:nvSpPr>
          <p:spPr>
            <a:xfrm>
              <a:off x="593604" y="520626"/>
              <a:ext cx="1981200" cy="1927376"/>
            </a:xfrm>
            <a:prstGeom prst="ellipse">
              <a:avLst/>
            </a:prstGeom>
            <a:solidFill>
              <a:srgbClr val="9AC7CA"/>
            </a:solidFill>
            <a:ln w="76200">
              <a:solidFill>
                <a:srgbClr val="CBE2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81462" y="599897"/>
              <a:ext cx="1662311" cy="187624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604" y="543159"/>
              <a:ext cx="728081" cy="715582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900982" y="1421684"/>
            <a:ext cx="108057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1.</a:t>
            </a:r>
            <a:r>
              <a:rPr lang="zh-TW" altLang="en-US" sz="3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何詩蓓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自小接觸游泳，她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過甚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麼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困難和挫折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曾採取了甚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麼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實際行動以致最後能夠達成目標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376979" y="1940379"/>
            <a:ext cx="102171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要兼顧讀書與游泳，</a:t>
            </a:r>
            <a:r>
              <a:rPr lang="zh-TW" altLang="en-US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</a:t>
            </a:r>
            <a:r>
              <a:rPr lang="zh-HK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不想因運動員身分在學業上獲優待</a:t>
            </a:r>
            <a:r>
              <a:rPr lang="zh-TW" altLang="en-US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zh-HK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曾因腳傷而退賽</a:t>
            </a:r>
            <a:endParaRPr lang="en-US" altLang="zh-TW" sz="3200" b="1" dirty="0">
              <a:solidFill>
                <a:srgbClr val="F1995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313966" y="4022665"/>
            <a:ext cx="102078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積極規劃及分配好學業、游泳訓練及休閒活動的時間</a:t>
            </a:r>
            <a:endParaRPr lang="en-US" altLang="zh-HK" sz="3200" b="1" dirty="0">
              <a:solidFill>
                <a:srgbClr val="F1995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為自己定下明確的目標，並反覆地集中訓練</a:t>
            </a:r>
            <a:endParaRPr lang="en-US" altLang="zh-TW" sz="3200" b="1" dirty="0">
              <a:solidFill>
                <a:srgbClr val="F1995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定期進行紓緩壓力的活</a:t>
            </a:r>
            <a:r>
              <a:rPr lang="zh-TW" altLang="zh-TW" sz="32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動</a:t>
            </a:r>
            <a:endParaRPr lang="zh-TW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274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3604" y="244896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-92274" y="3474587"/>
            <a:ext cx="74382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訂下了</a:t>
            </a:r>
            <a:r>
              <a:rPr lang="zh-HK" altLang="zh-TW" sz="4000" b="1" dirty="0">
                <a:solidFill>
                  <a:srgbClr val="F199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明確目標</a:t>
            </a:r>
            <a:r>
              <a:rPr lang="zh-HK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HK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HK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在面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困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和挑戰時，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採取</a:t>
            </a:r>
            <a:r>
              <a:rPr lang="zh-HK" altLang="zh-TW" sz="4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實際行動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，不斷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練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習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7033063" y="2656521"/>
            <a:ext cx="77018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反覆練習、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從失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敗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中累積經驗，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他腦內的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神經元連繫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也是不斷</a:t>
            </a:r>
            <a:r>
              <a:rPr lang="zh-HK" altLang="zh-TW" sz="36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變強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呢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18808">
            <a:off x="5307027" y="3263893"/>
            <a:ext cx="1882839" cy="10590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640" y="301310"/>
            <a:ext cx="2045449" cy="326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0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1" y="28534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5061" y="661998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rPr>
              <a:t>「好」目標的準則</a:t>
            </a:r>
            <a:endParaRPr lang="en-US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63838" y="3917806"/>
            <a:ext cx="3877986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可行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合理、可以在能力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範圍內做到的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87905" y="4061860"/>
            <a:ext cx="433965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具體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有清晰的內容和細節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2" descr="一張含有 卡通, 美工圖案, 圖形, 圖解 的圖片&#10;&#10;自動產生的描述">
            <a:extLst>
              <a:ext uri="{FF2B5EF4-FFF2-40B4-BE49-F238E27FC236}">
                <a16:creationId xmlns:a16="http://schemas.microsoft.com/office/drawing/2014/main" id="{0DFB36C3-ADE5-0504-F488-7D86FF3A9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453" y="1583470"/>
            <a:ext cx="3744204" cy="2264804"/>
          </a:xfrm>
          <a:prstGeom prst="rect">
            <a:avLst/>
          </a:prstGeom>
        </p:spPr>
      </p:pic>
      <p:pic>
        <p:nvPicPr>
          <p:cNvPr id="4" name="圖片 13" descr="一張含有 圓形, 鮮豔 的圖片&#10;&#10;自動產生的描述">
            <a:extLst>
              <a:ext uri="{FF2B5EF4-FFF2-40B4-BE49-F238E27FC236}">
                <a16:creationId xmlns:a16="http://schemas.microsoft.com/office/drawing/2014/main" id="{03C007DF-CEB1-A1D6-BAA2-E2E169A0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4912" y="3952743"/>
            <a:ext cx="1054325" cy="980725"/>
          </a:xfrm>
          <a:prstGeom prst="rect">
            <a:avLst/>
          </a:prstGeom>
        </p:spPr>
      </p:pic>
      <p:pic>
        <p:nvPicPr>
          <p:cNvPr id="5" name="圖片 13" descr="一張含有 圓形, 鮮豔 的圖片&#10;&#10;自動產生的描述">
            <a:extLst>
              <a:ext uri="{FF2B5EF4-FFF2-40B4-BE49-F238E27FC236}">
                <a16:creationId xmlns:a16="http://schemas.microsoft.com/office/drawing/2014/main" id="{5EBA4709-ACA0-3505-3F0D-F37F05194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7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1693" y="3794372"/>
            <a:ext cx="1054325" cy="98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604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287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47706" y="843665"/>
            <a:ext cx="2124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例子</a:t>
            </a:r>
            <a:r>
              <a:rPr lang="en-US" altLang="zh-TW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r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：</a:t>
            </a:r>
            <a:endParaRPr lang="en-US" sz="4000" b="1" dirty="0">
              <a:solidFill>
                <a:srgbClr val="F1995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3604" y="2864183"/>
            <a:ext cx="108057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他應該為自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一個怎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樣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HK" altLang="zh-TW" sz="44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</a:t>
            </a:r>
            <a:r>
              <a:rPr lang="zh-TW" altLang="zh-TW" sz="44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zh-TW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886226" y="1937858"/>
            <a:ext cx="4870514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HK" altLang="en-US" sz="3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今次中文默書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成績不合格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6919">
            <a:off x="5505075" y="1872668"/>
            <a:ext cx="1596998" cy="89831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248446" y="1783214"/>
            <a:ext cx="4870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正面自我對話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增強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繼續努力的決心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87876">
            <a:off x="7387607" y="2947479"/>
            <a:ext cx="1596998" cy="89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13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圖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7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8653" y="2287304"/>
            <a:ext cx="2270851" cy="210367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78495" y="4678089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具體？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319136" y="1011056"/>
            <a:ext cx="578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32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HK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今次中文默書成績不合格</a:t>
            </a:r>
            <a:endParaRPr lang="zh-TW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89963" y="2738976"/>
            <a:ext cx="3812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目標：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默書成績</a:t>
            </a:r>
            <a:r>
              <a:rPr lang="zh-HK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好些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969504" y="2475631"/>
            <a:ext cx="52545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目標：</a:t>
            </a:r>
          </a:p>
          <a:p>
            <a:pPr algn="ctr"/>
            <a:r>
              <a:rPr lang="zh-HK" altLang="zh-TW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以後不用溫習</a:t>
            </a:r>
            <a:endParaRPr lang="en-US" altLang="zh-HK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但默書</a:t>
            </a:r>
            <a:r>
              <a:rPr lang="zh-HK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次次成績</a:t>
            </a:r>
            <a:r>
              <a:rPr lang="en-US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HK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ectangle 17"/>
          <p:cNvSpPr/>
          <p:nvPr/>
        </p:nvSpPr>
        <p:spPr>
          <a:xfrm>
            <a:off x="8925059" y="4693834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可行？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811028" y="3872806"/>
            <a:ext cx="590224" cy="8052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9875800" y="4093238"/>
            <a:ext cx="274040" cy="6481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ultiply 1"/>
          <p:cNvSpPr/>
          <p:nvPr/>
        </p:nvSpPr>
        <p:spPr>
          <a:xfrm>
            <a:off x="3137949" y="3094857"/>
            <a:ext cx="1152653" cy="99838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Multiply 12"/>
          <p:cNvSpPr/>
          <p:nvPr/>
        </p:nvSpPr>
        <p:spPr>
          <a:xfrm>
            <a:off x="8064120" y="3405658"/>
            <a:ext cx="4067637" cy="99838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4" name="圖片 7" descr="一張含有 卡通 的圖片&#10;&#10;自動產生的描述">
            <a:extLst>
              <a:ext uri="{FF2B5EF4-FFF2-40B4-BE49-F238E27FC236}">
                <a16:creationId xmlns:a16="http://schemas.microsoft.com/office/drawing/2014/main" id="{CE7DC03D-F63C-54DE-C7D6-9F12BDB15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084" y="646478"/>
            <a:ext cx="2074779" cy="168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3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/>
      <p:bldP spid="12" grpId="0"/>
      <p:bldP spid="2" grpId="0" animBg="1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0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9769" y="321916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圖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7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7516" y="3974529"/>
            <a:ext cx="2270851" cy="210367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096857" y="4413031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具體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140826" y="1548520"/>
            <a:ext cx="5784233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HK" altLang="en-US" sz="3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小明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今次中文默書成績不合格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757970" y="2241400"/>
            <a:ext cx="8653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目標：</a:t>
            </a:r>
          </a:p>
          <a:p>
            <a:pPr algn="ctr"/>
            <a:r>
              <a:rPr lang="zh-HK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下星</a:t>
            </a:r>
            <a:r>
              <a:rPr lang="zh-TW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</a:t>
            </a:r>
            <a:r>
              <a:rPr lang="zh-HK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默書比上次</a:t>
            </a:r>
            <a:r>
              <a:rPr lang="zh-HK" altLang="zh-TW" sz="36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默對多兩個詞語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ectangle 17"/>
          <p:cNvSpPr/>
          <p:nvPr/>
        </p:nvSpPr>
        <p:spPr>
          <a:xfrm>
            <a:off x="8459594" y="4313119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685061" y="661998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u="sng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小明</a:t>
            </a:r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的「好」目標</a:t>
            </a:r>
            <a:endParaRPr lang="en-US" altLang="zh-TW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614440" y="3449345"/>
            <a:ext cx="4258064" cy="10102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37502" y="5236449"/>
            <a:ext cx="4376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有清晰的內容和細節</a:t>
            </a:r>
            <a:endParaRPr lang="en-US" altLang="zh-TW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6824031" y="5147444"/>
            <a:ext cx="5093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合理、可以在能力</a:t>
            </a:r>
          </a:p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範圍內做到的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8525814" y="3429000"/>
            <a:ext cx="459252" cy="7664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圖片 7" descr="一張含有 卡通 的圖片&#10;&#10;自動產生的描述">
            <a:extLst>
              <a:ext uri="{FF2B5EF4-FFF2-40B4-BE49-F238E27FC236}">
                <a16:creationId xmlns:a16="http://schemas.microsoft.com/office/drawing/2014/main" id="{51525E69-5888-FECE-1B24-4B7392EC8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084" y="646478"/>
            <a:ext cx="2074779" cy="168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5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4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8719" y="288557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3597" y="465004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u="sng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小明</a:t>
            </a:r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的</a:t>
            </a:r>
            <a:r>
              <a:rPr lang="zh-TW" altLang="en-US" sz="4000" b="1" dirty="0">
                <a:solidFill>
                  <a:srgbClr val="81B9B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實際行動</a:t>
            </a:r>
            <a:endParaRPr lang="en-US" altLang="zh-TW" sz="4000" b="1" dirty="0">
              <a:solidFill>
                <a:srgbClr val="81B9B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050823" y="1431155"/>
            <a:ext cx="8933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目標：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下星</a:t>
            </a:r>
            <a:r>
              <a:rPr lang="zh-TW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默書比上次默對多兩個詞語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93" y="2142927"/>
            <a:ext cx="2340950" cy="1316784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067526" y="3181040"/>
            <a:ext cx="5449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每天安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</a:t>
            </a:r>
            <a:r>
              <a:rPr lang="en-US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鐘</a:t>
            </a:r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溫習詞語</a:t>
            </a:r>
            <a:endParaRPr lang="zh-TW" altLang="en-US" sz="3600" b="1" dirty="0">
              <a:solidFill>
                <a:srgbClr val="6383E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25358" y="3193620"/>
            <a:ext cx="4706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請媽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媽</a:t>
            </a:r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助</a:t>
            </a:r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預默詞語</a:t>
            </a:r>
            <a:endParaRPr lang="zh-TW" altLang="en-US" sz="3600" b="1" dirty="0">
              <a:solidFill>
                <a:srgbClr val="6383E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491654" y="4960923"/>
            <a:ext cx="645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重點溫習在預默時默錯的詞語</a:t>
            </a:r>
            <a:endParaRPr lang="zh-TW" altLang="en-US" sz="3600" b="1" dirty="0">
              <a:solidFill>
                <a:srgbClr val="6383E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242" y="2101664"/>
            <a:ext cx="2148142" cy="120833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487" y="4166076"/>
            <a:ext cx="1972985" cy="110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3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287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47706" y="843665"/>
            <a:ext cx="2124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例子</a:t>
            </a:r>
            <a:r>
              <a:rPr lang="en-US" altLang="zh-TW" sz="4000" b="1" dirty="0">
                <a:solidFill>
                  <a:srgbClr val="F1995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2﹕</a:t>
            </a:r>
            <a:endParaRPr lang="en-US" sz="4000" b="1" dirty="0">
              <a:solidFill>
                <a:srgbClr val="F1995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24025" y="2877551"/>
            <a:ext cx="1080574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應該為自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一個怎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樣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HK" altLang="zh-TW" sz="44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</a:t>
            </a:r>
            <a:r>
              <a:rPr lang="zh-TW" altLang="zh-TW" sz="44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標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886226" y="1937858"/>
            <a:ext cx="4870514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小美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在今年陸運會的田徑項目中沒有得到任何獎牌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6919">
            <a:off x="5506785" y="1872667"/>
            <a:ext cx="1596998" cy="89831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305226" y="1783214"/>
            <a:ext cx="4870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正面自我對話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增強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繼續努力的決心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87876">
            <a:off x="7387607" y="2947479"/>
            <a:ext cx="1596998" cy="898311"/>
          </a:xfrm>
          <a:prstGeom prst="rect">
            <a:avLst/>
          </a:prstGeom>
        </p:spPr>
      </p:pic>
      <p:pic>
        <p:nvPicPr>
          <p:cNvPr id="2" name="圖片 2" descr="一張含有 卡通, 美工圖案 的圖片&#10;&#10;自動產生的描述">
            <a:extLst>
              <a:ext uri="{FF2B5EF4-FFF2-40B4-BE49-F238E27FC236}">
                <a16:creationId xmlns:a16="http://schemas.microsoft.com/office/drawing/2014/main" id="{1A1C71C9-CAE8-91A5-976B-54B2F29CA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558" y="3236072"/>
            <a:ext cx="2743200" cy="324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727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0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9769" y="312772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圖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7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7516" y="3974529"/>
            <a:ext cx="2270851" cy="210367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148951" y="456470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具體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19925" y="1336731"/>
            <a:ext cx="5784233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小美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在今年陸運會田徑項目中沒有得到任何獎牌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971789" y="2597960"/>
            <a:ext cx="8653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目標：</a:t>
            </a:r>
          </a:p>
          <a:p>
            <a:pPr algn="ctr"/>
            <a:r>
              <a:rPr lang="zh-HK" altLang="zh-TW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zh-TW" altLang="en-US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年要</a:t>
            </a:r>
            <a:r>
              <a:rPr lang="zh-TW" altLang="en-US" sz="36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入到</a:t>
            </a:r>
            <a:r>
              <a:rPr lang="zh-TW" altLang="en-US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陸運會田徑項目的</a:t>
            </a:r>
            <a:r>
              <a:rPr lang="zh-TW" altLang="en-US" sz="36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決賽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ectangle 17"/>
          <p:cNvSpPr/>
          <p:nvPr/>
        </p:nvSpPr>
        <p:spPr>
          <a:xfrm>
            <a:off x="8525814" y="456470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可行</a:t>
            </a:r>
            <a:endParaRPr lang="en-US" altLang="zh-TW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685061" y="661998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u="sng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小美</a:t>
            </a:r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的「好」目標</a:t>
            </a:r>
            <a:endParaRPr lang="en-US" altLang="zh-TW" sz="4000" b="1" dirty="0">
              <a:solidFill>
                <a:srgbClr val="FF998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947160" y="3828773"/>
            <a:ext cx="5056998" cy="10486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9420802" y="3828774"/>
            <a:ext cx="308490" cy="7289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 descr="一張含有 卡通, 美工圖案 的圖片&#10;&#10;自動產生的描述">
            <a:extLst>
              <a:ext uri="{FF2B5EF4-FFF2-40B4-BE49-F238E27FC236}">
                <a16:creationId xmlns:a16="http://schemas.microsoft.com/office/drawing/2014/main" id="{2E1F060C-5D45-E030-CA35-F6576988F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48" y="1658597"/>
            <a:ext cx="2408990" cy="289912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67348" y="5423184"/>
            <a:ext cx="4376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有清晰的內容和細節</a:t>
            </a:r>
            <a:endParaRPr lang="en-US" altLang="zh-TW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6853877" y="5334179"/>
            <a:ext cx="5093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合理、可以在能力</a:t>
            </a:r>
          </a:p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範圍內做到的</a:t>
            </a:r>
          </a:p>
        </p:txBody>
      </p:sp>
    </p:spTree>
    <p:extLst>
      <p:ext uri="{BB962C8B-B14F-4D97-AF65-F5344CB8AC3E}">
        <p14:creationId xmlns:p14="http://schemas.microsoft.com/office/powerpoint/2010/main" val="426258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19" grpId="0"/>
      <p:bldP spid="2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1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3597" y="465004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u="sng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小美</a:t>
            </a:r>
            <a:r>
              <a:rPr lang="zh-TW" altLang="en-US" sz="4000" b="1" dirty="0">
                <a:solidFill>
                  <a:srgbClr val="FF998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的</a:t>
            </a:r>
            <a:r>
              <a:rPr lang="zh-TW" altLang="en-US" sz="4000" b="1" dirty="0">
                <a:solidFill>
                  <a:srgbClr val="81B9BD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實際行動</a:t>
            </a:r>
            <a:endParaRPr lang="en-US" altLang="zh-TW" sz="4000" b="1" dirty="0">
              <a:solidFill>
                <a:srgbClr val="81B9BD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050823" y="1431155"/>
            <a:ext cx="8933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目標：下年要入到陸運會田徑項目的決賽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49" y="2174045"/>
            <a:ext cx="2340950" cy="1316784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920838" y="2376570"/>
            <a:ext cx="4311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每天安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</a:t>
            </a:r>
            <a:r>
              <a:rPr lang="en-US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鐘</a:t>
            </a:r>
            <a:endParaRPr lang="en-US" altLang="zh-TW" sz="3600" b="1" dirty="0">
              <a:solidFill>
                <a:srgbClr val="6383E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在公園練跑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7456734" y="2376569"/>
            <a:ext cx="3114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請媽</a:t>
            </a:r>
            <a:r>
              <a:rPr lang="zh-TW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媽</a:t>
            </a:r>
            <a:r>
              <a:rPr lang="zh-TW" altLang="en-US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幫忙</a:t>
            </a:r>
            <a:endParaRPr lang="en-US" altLang="zh-TW" sz="3600" b="1" dirty="0">
              <a:solidFill>
                <a:srgbClr val="6383E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計時速度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491654" y="4654390"/>
            <a:ext cx="4856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每星期安排兩天</a:t>
            </a:r>
            <a:endParaRPr lang="en-US" altLang="zh-TW" sz="3600" b="1" dirty="0">
              <a:solidFill>
                <a:srgbClr val="6383E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lang="en-US" altLang="zh-TW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3600" b="1" dirty="0">
                <a:solidFill>
                  <a:srgbClr val="6383E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分鐘體適能訓練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84" y="2218886"/>
            <a:ext cx="2328218" cy="130962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785" y="4160653"/>
            <a:ext cx="2383738" cy="134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5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603" y="444391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5061" y="661998"/>
            <a:ext cx="82381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HK" altLang="zh-TW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製作「面對挑戰不倒翁」</a:t>
            </a:r>
            <a:r>
              <a:rPr lang="en-US" altLang="zh-TW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第二部分</a:t>
            </a:r>
            <a:r>
              <a:rPr lang="en-US" altLang="zh-TW" sz="4000" b="1" dirty="0">
                <a:solidFill>
                  <a:srgbClr val="FF99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HK" sz="7200" b="1" dirty="0">
              <a:solidFill>
                <a:srgbClr val="FF998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24103" y="1808207"/>
            <a:ext cx="1043068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要幫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助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克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這困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，你可以為自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訂下一個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甚麼目標是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可行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</a:t>
            </a:r>
            <a:r>
              <a:rPr lang="zh-TW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可以採取甚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麼</a:t>
            </a:r>
            <a:r>
              <a:rPr lang="zh-HK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實際行動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幫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助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己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逐步達成目標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0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5493">
            <a:off x="9447554" y="3708192"/>
            <a:ext cx="2352773" cy="268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14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1" y="0"/>
            <a:ext cx="12224084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1" y="401604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0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64" y="1037689"/>
            <a:ext cx="4397096" cy="5013620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199" y1="5687" x2="29199" y2="5687"/>
                        <a14:foregroundMark x1="35401" y1="3318" x2="35401" y2="3318"/>
                        <a14:foregroundMark x1="44186" y1="1422" x2="44186" y2="1422"/>
                        <a14:foregroundMark x1="61240" y1="3555" x2="61240" y2="3555"/>
                        <a14:foregroundMark x1="69251" y1="6398" x2="69251" y2="6398"/>
                        <a14:foregroundMark x1="73643" y1="93839" x2="73643" y2="93839"/>
                        <a14:foregroundMark x1="83979" y1="87204" x2="83979" y2="87204"/>
                        <a14:foregroundMark x1="92765" y1="77488" x2="92765" y2="77488"/>
                        <a14:foregroundMark x1="96641" y1="68483" x2="96641" y2="68483"/>
                        <a14:foregroundMark x1="98708" y1="56872" x2="98708" y2="56872"/>
                        <a14:foregroundMark x1="98708" y1="45972" x2="98708" y2="45972"/>
                        <a14:foregroundMark x1="94832" y1="36256" x2="94832" y2="36256"/>
                        <a14:foregroundMark x1="88630" y1="25118" x2="88630" y2="25118"/>
                        <a14:foregroundMark x1="84755" y1="19668" x2="84755" y2="19668"/>
                        <a14:foregroundMark x1="13695" y1="15877" x2="13695" y2="15877"/>
                        <a14:foregroundMark x1="19638" y1="11374" x2="19638" y2="11374"/>
                        <a14:foregroundMark x1="7752" y1="24882" x2="7752" y2="24882"/>
                        <a14:foregroundMark x1="2584" y1="36493" x2="2584" y2="36493"/>
                        <a14:foregroundMark x1="1550" y1="45024" x2="1550" y2="45024"/>
                        <a14:foregroundMark x1="1034" y1="55213" x2="1034" y2="55213"/>
                        <a14:foregroundMark x1="3101" y1="66825" x2="3101" y2="66825"/>
                        <a14:foregroundMark x1="7235" y1="75592" x2="7235" y2="75592"/>
                        <a14:foregroundMark x1="13695" y1="85545" x2="13695" y2="85545"/>
                        <a14:foregroundMark x1="11628" y1="81043" x2="11628" y2="81043"/>
                        <a14:foregroundMark x1="19897" y1="89336" x2="19897" y2="89336"/>
                        <a14:foregroundMark x1="27132" y1="93839" x2="27132" y2="93839"/>
                        <a14:foregroundMark x1="38243" y1="97867" x2="38243" y2="97867"/>
                        <a14:foregroundMark x1="47287" y1="98578" x2="47287" y2="98578"/>
                        <a14:foregroundMark x1="58656" y1="97867" x2="58656" y2="97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23" y="1037689"/>
            <a:ext cx="4521927" cy="4930887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 rot="18874429">
            <a:off x="7138531" y="795641"/>
            <a:ext cx="1250577" cy="4840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8874429">
            <a:off x="7886958" y="750030"/>
            <a:ext cx="1250577" cy="4840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219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8AF12F-2FBF-47B9-BB0F-257F7983A1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527231-4E34-46E5-AFDC-15C6AE758B84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6613" y="1954252"/>
            <a:ext cx="11132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我們可以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透過學習，增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腦內的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神經元連繫</a:t>
            </a:r>
            <a:endParaRPr lang="en-US" altLang="zh-TW" sz="3200" dirty="0">
              <a:solidFill>
                <a:srgbClr val="9269E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「正面自我對話」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來面對挑戰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50000"/>
              </a:lnSpc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（例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：告訴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自己不是「一定不能」做到，而是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暫時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未能」做到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HK" sz="3200" dirty="0">
              <a:solidFill>
                <a:srgbClr val="9269E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</a:t>
            </a:r>
            <a:r>
              <a:rPr lang="zh-TW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際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可行目標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和採取</a:t>
            </a:r>
            <a:r>
              <a:rPr lang="zh-HK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實際行動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來令自己進步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2" descr="一張含有 美工圖案, 圖解, 卡通 的圖片&#10;&#10;自動產生的描述">
            <a:extLst>
              <a:ext uri="{FF2B5EF4-FFF2-40B4-BE49-F238E27FC236}">
                <a16:creationId xmlns:a16="http://schemas.microsoft.com/office/drawing/2014/main" id="{CB04E386-61F2-79A0-3B3D-FD6B87EE6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16065" y="808076"/>
            <a:ext cx="2319588" cy="2292351"/>
          </a:xfrm>
          <a:prstGeom prst="rect">
            <a:avLst/>
          </a:prstGeom>
        </p:spPr>
      </p:pic>
      <p:sp>
        <p:nvSpPr>
          <p:cNvPr id="8" name="Google Shape;381;p31"/>
          <p:cNvSpPr txBox="1">
            <a:spLocks/>
          </p:cNvSpPr>
          <p:nvPr/>
        </p:nvSpPr>
        <p:spPr>
          <a:xfrm>
            <a:off x="676613" y="581462"/>
            <a:ext cx="714644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第五節 學習重點</a:t>
            </a:r>
          </a:p>
        </p:txBody>
      </p:sp>
    </p:spTree>
    <p:extLst>
      <p:ext uri="{BB962C8B-B14F-4D97-AF65-F5344CB8AC3E}">
        <p14:creationId xmlns:p14="http://schemas.microsoft.com/office/powerpoint/2010/main" val="7694408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C8BEC8-5994-484F-8F11-D07F65AB7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72"/>
          <a:stretch/>
        </p:blipFill>
        <p:spPr>
          <a:xfrm>
            <a:off x="-16042" y="-5339"/>
            <a:ext cx="12224084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8E76274-723A-4577-B87E-DBEB4A9A66FF}"/>
              </a:ext>
            </a:extLst>
          </p:cNvPr>
          <p:cNvSpPr/>
          <p:nvPr/>
        </p:nvSpPr>
        <p:spPr>
          <a:xfrm>
            <a:off x="385718" y="376780"/>
            <a:ext cx="11309684" cy="6104439"/>
          </a:xfrm>
          <a:prstGeom prst="rect">
            <a:avLst/>
          </a:prstGeom>
          <a:solidFill>
            <a:srgbClr val="E5F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9600" dirty="0">
              <a:solidFill>
                <a:schemeClr val="accent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41375" y="2973992"/>
            <a:ext cx="95263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遇到困難不要怕，</a:t>
            </a:r>
          </a:p>
          <a:p>
            <a:r>
              <a:rPr lang="zh-TW" altLang="en-US" sz="6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努力嘗試面對它！</a:t>
            </a:r>
          </a:p>
          <a:p>
            <a:endParaRPr lang="zh-TW" altLang="en-US" sz="6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89450" y="3234743"/>
            <a:ext cx="4596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遇到困難不要怕，</a:t>
            </a:r>
          </a:p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努力嘗試面對它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6951" y="2695799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“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54997" y="3896463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”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4" y="1819468"/>
            <a:ext cx="4252844" cy="4734299"/>
          </a:xfrm>
          <a:prstGeom prst="rect">
            <a:avLst/>
          </a:prstGeom>
        </p:spPr>
      </p:pic>
      <p:sp>
        <p:nvSpPr>
          <p:cNvPr id="18" name="標題 4"/>
          <p:cNvSpPr>
            <a:spLocks noGrp="1"/>
          </p:cNvSpPr>
          <p:nvPr>
            <p:ph type="title"/>
          </p:nvPr>
        </p:nvSpPr>
        <p:spPr>
          <a:xfrm>
            <a:off x="934440" y="7290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B68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第五節 精神健康金句：</a:t>
            </a:r>
            <a:endParaRPr lang="zh-TW" altLang="en-US" sz="6000" b="1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2332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AFDF655427C749814513AC4B5E3611" ma:contentTypeVersion="13" ma:contentTypeDescription="Create a new document." ma:contentTypeScope="" ma:versionID="089a53de29977f32f09049d1330cbc9b">
  <xsd:schema xmlns:xsd="http://www.w3.org/2001/XMLSchema" xmlns:xs="http://www.w3.org/2001/XMLSchema" xmlns:p="http://schemas.microsoft.com/office/2006/metadata/properties" xmlns:ns2="5d0f8b0b-9019-4e2a-86f1-ea88882442dc" xmlns:ns3="a726c2be-f3b9-49c8-b37e-a53ca544b707" targetNamespace="http://schemas.microsoft.com/office/2006/metadata/properties" ma:root="true" ma:fieldsID="934377bd3e987c33c98f17e36d82b1df" ns2:_="" ns3:_="">
    <xsd:import namespace="5d0f8b0b-9019-4e2a-86f1-ea88882442dc"/>
    <xsd:import namespace="a726c2be-f3b9-49c8-b37e-a53ca544b7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f8b0b-9019-4e2a-86f1-ea8888244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ca0ba2c-31e5-4c89-bdb4-0b3d60f879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6c2be-f3b9-49c8-b37e-a53ca544b70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72a2281-092f-46a0-839e-d6d312583df0}" ma:internalName="TaxCatchAll" ma:showField="CatchAllData" ma:web="a726c2be-f3b9-49c8-b37e-a53ca544b7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0f8b0b-9019-4e2a-86f1-ea88882442dc">
      <Terms xmlns="http://schemas.microsoft.com/office/infopath/2007/PartnerControls"/>
    </lcf76f155ced4ddcb4097134ff3c332f>
    <TaxCatchAll xmlns="a726c2be-f3b9-49c8-b37e-a53ca544b707" xsi:nil="true"/>
  </documentManagement>
</p:properties>
</file>

<file path=customXml/itemProps1.xml><?xml version="1.0" encoding="utf-8"?>
<ds:datastoreItem xmlns:ds="http://schemas.openxmlformats.org/officeDocument/2006/customXml" ds:itemID="{50CBEAED-C684-4C2B-A8B4-2FF245EE51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0699E5-B87F-44AC-896E-375A6D80E9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0f8b0b-9019-4e2a-86f1-ea88882442dc"/>
    <ds:schemaRef ds:uri="a726c2be-f3b9-49c8-b37e-a53ca544b7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132C66-33FB-48B4-9849-76A165E1265B}">
  <ds:schemaRefs>
    <ds:schemaRef ds:uri="http://purl.org/dc/elements/1.1/"/>
    <ds:schemaRef ds:uri="http://schemas.microsoft.com/office/2006/metadata/properties"/>
    <ds:schemaRef ds:uri="a726c2be-f3b9-49c8-b37e-a53ca544b707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d0f8b0b-9019-4e2a-86f1-ea88882442d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5838</TotalTime>
  <Words>1796</Words>
  <Application>Microsoft Office PowerPoint</Application>
  <PresentationFormat>寬螢幕</PresentationFormat>
  <Paragraphs>308</Paragraphs>
  <Slides>59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77" baseType="lpstr">
      <vt:lpstr>DFKai-SB</vt:lpstr>
      <vt:lpstr>微軟正黑體</vt:lpstr>
      <vt:lpstr>微軟正黑體</vt:lpstr>
      <vt:lpstr>Microsoft JhengHei UI</vt:lpstr>
      <vt:lpstr>Microsoft YaHei</vt:lpstr>
      <vt:lpstr>新細明體</vt:lpstr>
      <vt:lpstr>Arial</vt:lpstr>
      <vt:lpstr>Arial Black</vt:lpstr>
      <vt:lpstr>Berlin Sans FB Demi</vt:lpstr>
      <vt:lpstr>Calibri</vt:lpstr>
      <vt:lpstr>Calibri Light</vt:lpstr>
      <vt:lpstr>Roboto</vt:lpstr>
      <vt:lpstr>Rockwell Extra Bold</vt:lpstr>
      <vt:lpstr>Segoe UI Black</vt:lpstr>
      <vt:lpstr>Symbol</vt:lpstr>
      <vt:lpstr>Times New Roman</vt:lpstr>
      <vt:lpstr>Wingdings</vt:lpstr>
      <vt:lpstr>Office Theme</vt:lpstr>
      <vt:lpstr>第五節： 正面迎挑戰</vt:lpstr>
      <vt:lpstr>PowerPoint 簡報</vt:lpstr>
      <vt:lpstr>PowerPoint 簡報</vt:lpstr>
      <vt:lpstr>第四節 精神健康金句:</vt:lpstr>
      <vt:lpstr>本節學習重點</vt:lpstr>
      <vt:lpstr>你有經歷過不順利或者困難的事嗎？</vt:lpstr>
      <vt:lpstr>PowerPoint 簡報</vt:lpstr>
      <vt:lpstr>1. 我喜歡嘗試困難的事</vt:lpstr>
      <vt:lpstr>2. 人的能力是天生的，無法改變 </vt:lpstr>
      <vt:lpstr>3. 我不介意犯錯， 錯誤可以幫助我學習</vt:lpstr>
      <vt:lpstr>4. 我害怕嘗試新事物， 寧願避開它們</vt:lpstr>
      <vt:lpstr>5. 我在某件事上越努力， 就會變得越熟練</vt:lpstr>
      <vt:lpstr>有些人……</vt:lpstr>
      <vt:lpstr>有些人……</vt:lpstr>
      <vt:lpstr>大家有聽過 「失敗乃成功之母」 這句說話嗎？ </vt:lpstr>
      <vt:lpstr>PowerPoint 簡報</vt:lpstr>
      <vt:lpstr>齊來認識腦神經網絡</vt:lpstr>
      <vt:lpstr>PowerPoint 簡報</vt:lpstr>
      <vt:lpstr>PowerPoint 簡報</vt:lpstr>
      <vt:lpstr>PowerPoint 簡報</vt:lpstr>
      <vt:lpstr>PowerPoint 簡報</vt:lpstr>
      <vt:lpstr>PowerPoint 簡報</vt:lpstr>
      <vt:lpstr>能</vt:lpstr>
      <vt:lpstr>能</vt:lpstr>
      <vt:lpstr>能</vt:lpstr>
      <vt:lpstr>能</vt:lpstr>
      <vt:lpstr>能</vt:lpstr>
      <vt:lpstr>能</vt:lpstr>
      <vt:lpstr>能</vt:lpstr>
      <vt:lpstr>能</vt:lpstr>
      <vt:lpstr>能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思想加油站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第五節 精神健康金句：</vt:lpstr>
    </vt:vector>
  </TitlesOfParts>
  <Company>EDB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思維測驗</dc:title>
  <dc:creator>CHAN, Hiu-chung Amy</dc:creator>
  <cp:lastModifiedBy>WU, Hoi-hei, Gloria</cp:lastModifiedBy>
  <cp:revision>295</cp:revision>
  <cp:lastPrinted>2026-09-09T02:59:07Z</cp:lastPrinted>
  <dcterms:created xsi:type="dcterms:W3CDTF">2023-01-10T03:01:03Z</dcterms:created>
  <dcterms:modified xsi:type="dcterms:W3CDTF">2026-09-24T02:24:07Z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0x0101007CAFDF655427C749814513AC4B5E3611</vt:lpwstr>
  </property>
  <property fmtid="{D5CDD505-2E9C-101B-9397-08002B2CF9AE}" pid="3" name="MediaServiceImageTags">
    <vt:lpwstr/>
  </property>
</Properties>
</file>