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4"/>
  </p:notesMasterIdLst>
  <p:sldIdLst>
    <p:sldId id="275" r:id="rId5"/>
    <p:sldId id="294" r:id="rId6"/>
    <p:sldId id="285" r:id="rId7"/>
    <p:sldId id="281" r:id="rId8"/>
    <p:sldId id="256" r:id="rId9"/>
    <p:sldId id="257" r:id="rId10"/>
    <p:sldId id="296" r:id="rId11"/>
    <p:sldId id="295" r:id="rId12"/>
    <p:sldId id="279" r:id="rId13"/>
    <p:sldId id="269" r:id="rId14"/>
    <p:sldId id="270" r:id="rId15"/>
    <p:sldId id="271" r:id="rId16"/>
    <p:sldId id="272" r:id="rId17"/>
    <p:sldId id="301" r:id="rId18"/>
    <p:sldId id="273" r:id="rId19"/>
    <p:sldId id="303" r:id="rId20"/>
    <p:sldId id="274" r:id="rId21"/>
    <p:sldId id="276" r:id="rId22"/>
    <p:sldId id="286" r:id="rId23"/>
    <p:sldId id="283" r:id="rId24"/>
    <p:sldId id="277" r:id="rId25"/>
    <p:sldId id="280" r:id="rId26"/>
    <p:sldId id="288" r:id="rId27"/>
    <p:sldId id="290" r:id="rId28"/>
    <p:sldId id="293" r:id="rId29"/>
    <p:sldId id="282" r:id="rId30"/>
    <p:sldId id="292" r:id="rId31"/>
    <p:sldId id="278" r:id="rId32"/>
    <p:sldId id="291" r:id="rId33"/>
    <p:sldId id="260" r:id="rId34"/>
    <p:sldId id="262" r:id="rId35"/>
    <p:sldId id="302" r:id="rId36"/>
    <p:sldId id="298" r:id="rId37"/>
    <p:sldId id="299" r:id="rId38"/>
    <p:sldId id="300" r:id="rId39"/>
    <p:sldId id="287" r:id="rId40"/>
    <p:sldId id="267" r:id="rId41"/>
    <p:sldId id="259" r:id="rId42"/>
    <p:sldId id="26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99"/>
    <a:srgbClr val="FF00FF"/>
    <a:srgbClr val="FF7C80"/>
    <a:srgbClr val="FF6699"/>
    <a:srgbClr val="E0D9FF"/>
    <a:srgbClr val="D7CDFF"/>
    <a:srgbClr val="CCCCFF"/>
    <a:srgbClr val="D5E0BE"/>
    <a:srgbClr val="FFE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6" autoAdjust="0"/>
    <p:restoredTop sz="70865" autoAdjust="0"/>
  </p:normalViewPr>
  <p:slideViewPr>
    <p:cSldViewPr snapToGrid="0">
      <p:cViewPr varScale="1">
        <p:scale>
          <a:sx n="64" d="100"/>
          <a:sy n="64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6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C1824-FE88-4E96-8178-4FEA8E4DCBA6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96844-D433-4E72-B630-A2F31FA224E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631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kss.org.hk/content/press/306/&#20013;&#23416;&#29983;&#25233;&#39729;&#28966;&#24942;&#35519;&#26597;&#26032;&#32862;&#31295;2022.pdf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mind.org.hk/zh-hant/news-zh-hant/mind-hk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.co/kgs/4sCUKi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WXLPu8Ky9k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漸進式肌肉鬆弛練習</a:t>
            </a:r>
            <a:r>
              <a:rPr lang="en-US" altLang="zh-TW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: </a:t>
            </a:r>
            <a:r>
              <a:rPr lang="en-US" altLang="zh-HK" sz="1200" b="0" i="0" u="none" strike="noStrike" dirty="0">
                <a:solidFill>
                  <a:srgbClr val="065FD4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https://youtu.be/pnKxKz7ILZ4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89186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K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「精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神健康</a:t>
            </a:r>
            <a:r>
              <a:rPr lang="zh-HK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概</a:t>
            </a: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念</a:t>
            </a:r>
            <a:r>
              <a:rPr lang="zh-HK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知多啲」影片</a:t>
            </a: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https://youtu.be/qYQEpXjJU5w</a:t>
            </a:r>
            <a:endParaRPr 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740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60742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TW" altLang="zh-HK" sz="20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資料來源</a:t>
            </a:r>
            <a:r>
              <a:rPr lang="en-US" altLang="zh-HK" sz="2000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浸信會愛群社會服務處（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2022 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25 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日）。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〈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中學生抑鬱焦慮狀況調查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2022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〉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。取自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ww.bokss.org.hk/content/press/306/%e4%b8%ad%e5%ad%b8%e7%94%9f%e6%8a%91%e9%ac%b1%e7%84%a6%e6%85%ae%e8%aa%bf%e6%9f%a5%e6%96%b0%e8%81%9e%e7%a8%bf2022.pdf"/>
              </a:rPr>
              <a:t>https://www.bokss.org.hk/content/press/306/</a:t>
            </a:r>
            <a:r>
              <a:rPr lang="zh-TW" alt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ww.bokss.org.hk/content/press/306/%e4%b8%ad%e5%ad%b8%e7%94%9f%e6%8a%91%e9%ac%b1%e7%84%a6%e6%85%ae%e8%aa%bf%e6%9f%a5%e6%96%b0%e8%81%9e%e7%a8%bf2022.pdf"/>
              </a:rPr>
              <a:t>中學生抑鬱焦慮調查新聞稿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ww.bokss.org.hk/content/press/306/%e4%b8%ad%e5%ad%b8%e7%94%9f%e6%8a%91%e9%ac%b1%e7%84%a6%e6%85%ae%e8%aa%bf%e6%9f%a5%e6%96%b0%e8%81%9e%e7%a8%bf2022.pdf"/>
              </a:rPr>
              <a:t>2022.pdf</a:t>
            </a:r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 HK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2022 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日）。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〈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 HK 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調查顯示第五波疫情下港人精神健康每況愈下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〉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。取自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https://www.mind.org.hk/zh-hant/news-zh-hant/mind-hk"/>
              </a:rPr>
              <a:t>https://www.mind.org.hk/zh-hant/news-zh-hant/mind-hk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調查顯示第五波疫情下港人精神健康每況愈下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481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98566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建議老師可在網絡上以個別人士的姓名作關</a:t>
            </a:r>
            <a:r>
              <a:rPr lang="zh-TW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鍵字搜尋相關照片，例如：「</a:t>
            </a:r>
            <a:r>
              <a:rPr lang="zh-TW" altLang="en-US" sz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鄭秀文」</a:t>
            </a:r>
            <a:r>
              <a:rPr lang="zh-TW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並向學生作展示及介紹，以增加真實感。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94782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備註</a:t>
            </a:r>
            <a:r>
              <a:rPr lang="en-US" altLang="zh-HK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︰</a:t>
            </a:r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抽</a:t>
            </a:r>
            <a:r>
              <a:rPr lang="zh-TW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籤</a:t>
            </a:r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可參考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</a:t>
            </a:r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隨機數產生器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https://g.co/kgs/4sCUKi</a:t>
            </a:r>
            <a:r>
              <a:rPr lang="zh-TW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］</a:t>
            </a:r>
            <a:endParaRPr lang="zh-HK" alt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4629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人形圖展示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5854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28727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K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「戰鬥或逃跑」影片</a:t>
            </a: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https://youtu.be/Tx0sjzKBEBc</a:t>
            </a:r>
            <a:endParaRPr 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7912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58454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3004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8056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備註</a:t>
            </a:r>
            <a:r>
              <a:rPr lang="zh-TW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HK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警鐘聲響可參</a:t>
            </a:r>
            <a:r>
              <a:rPr lang="zh-TW" alt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考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Alarm sound effects - modern alarm 1 - </a:t>
            </a:r>
            <a:r>
              <a:rPr lang="en-US" sz="120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https://www.youtube.com/watch?v=GWXLPu8Ky9k</a:t>
            </a:r>
            <a:endParaRPr lang="zh-HK" alt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39514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5575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參考資料：「陪我講」（計劃）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46159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參考資料：「陪我講」（計劃）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3874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參考資料：「陪我講」（計劃）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62945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參考資料：「陪我講」（計劃）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58229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參考資料：「陪我講」（計劃）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750413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36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511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4221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6284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8415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4709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2121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115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5278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80944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81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4890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23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83233-E967-4209-990D-1D789F84C9BC}" type="datetimeFigureOut">
              <a:rPr lang="zh-HK" altLang="en-US" smtClean="0"/>
              <a:t>9/9/2026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4717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nKxKz7ILZ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YQEpXjJU5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x0sjzKBEB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29.png"/><Relationship Id="rId4" Type="http://schemas.microsoft.com/office/2007/relationships/hdphoto" Target="../media/hdphoto3.wdp"/><Relationship Id="rId9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2.png"/><Relationship Id="rId4" Type="http://schemas.microsoft.com/office/2007/relationships/hdphoto" Target="../media/hdphoto6.wdp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Group 102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7965" y="355532"/>
            <a:ext cx="6478596" cy="2323499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第一節</a:t>
            </a:r>
            <a:br>
              <a:rPr lang="en-US" altLang="zh-TW" sz="5300" b="1" dirty="0">
                <a:solidFill>
                  <a:srgbClr val="EDA1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600" b="1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</a:t>
            </a:r>
            <a:endParaRPr lang="zh-HK" altLang="en-US" sz="6600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27"/>
          <a:stretch/>
        </p:blipFill>
        <p:spPr>
          <a:xfrm>
            <a:off x="3089885" y="2848931"/>
            <a:ext cx="6751502" cy="36014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894979" y="592713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　　教育局</a:t>
            </a:r>
            <a:endParaRPr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262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005840"/>
            <a:ext cx="10515600" cy="684848"/>
          </a:xfrm>
        </p:spPr>
        <p:txBody>
          <a:bodyPr>
            <a:noAutofit/>
          </a:bodyPr>
          <a:lstStyle/>
          <a:p>
            <a:r>
              <a:rPr lang="zh-HK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</a:t>
            </a:r>
            <a:r>
              <a:rPr lang="zh-TW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</a:t>
            </a:r>
            <a:endParaRPr lang="zh-TW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01182"/>
            <a:ext cx="10515600" cy="4351338"/>
          </a:xfrm>
        </p:spPr>
        <p:txBody>
          <a:bodyPr>
            <a:normAutofit/>
          </a:bodyPr>
          <a:lstStyle/>
          <a:p>
            <a:pPr lvl="0"/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本課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共有六節課堂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有關精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的概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念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習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一些促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</a:t>
            </a:r>
          </a:p>
          <a:p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565" y="1946720"/>
            <a:ext cx="4041549" cy="278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3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課堂期望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積極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參與課程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在課堂上或有機會分享個人經歷和感受，但屬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</a:t>
            </a:r>
            <a:b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願性質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需要彼此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尊重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，以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正面的態度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交流，不能把別人 </a:t>
            </a: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分享的內容或私隱公開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217" y="561628"/>
            <a:ext cx="3393746" cy="2052505"/>
          </a:xfrm>
          <a:prstGeom prst="rect">
            <a:avLst/>
          </a:prstGeom>
        </p:spPr>
      </p:pic>
      <p:sp>
        <p:nvSpPr>
          <p:cNvPr id="31" name="4-Point Star 30"/>
          <p:cNvSpPr/>
          <p:nvPr/>
        </p:nvSpPr>
        <p:spPr>
          <a:xfrm>
            <a:off x="4407630" y="2103120"/>
            <a:ext cx="438690" cy="47548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4-Point Star 31"/>
          <p:cNvSpPr/>
          <p:nvPr/>
        </p:nvSpPr>
        <p:spPr>
          <a:xfrm>
            <a:off x="6318504" y="664435"/>
            <a:ext cx="384048" cy="36347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0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5" name="圖片 3">
            <a:hlinkClick r:id="rId3"/>
            <a:extLst>
              <a:ext uri="{FF2B5EF4-FFF2-40B4-BE49-F238E27FC236}">
                <a16:creationId xmlns:a16="http://schemas.microsoft.com/office/drawing/2014/main" id="{2565FAEC-7F32-480C-8BFB-88551CDA5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9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1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369" y="1728531"/>
            <a:ext cx="9144000" cy="2387600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甚麼是「精神健康」？</a:t>
            </a:r>
            <a:br>
              <a:rPr lang="en-US" altLang="zh-TW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與我何干？</a:t>
            </a:r>
            <a:endParaRPr lang="zh-HK" altLang="en-US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966" y="3676507"/>
            <a:ext cx="3020691" cy="276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3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精神健康與你有關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804071" cy="4675759"/>
          </a:xfrm>
        </p:spPr>
        <p:txBody>
          <a:bodyPr>
            <a:no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請大家在座位上以舉手指的形式展示自己的答覆 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隻手指：從未發生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隻手指：很少發生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3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隻手指：間中發生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4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隻手指：經常發生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10" y="4106257"/>
            <a:ext cx="1448130" cy="13973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478" y="2552815"/>
            <a:ext cx="1448130" cy="139731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73" y="4113601"/>
            <a:ext cx="1448130" cy="139731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503" y="2549143"/>
            <a:ext cx="1448130" cy="139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93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8327572" y="302508"/>
            <a:ext cx="3575957" cy="20752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2508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精神健康與你有關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9854"/>
            <a:ext cx="10515600" cy="467575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過去一個月，你有多少時間感到緊張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過去一個月，你有多少時間覺得無論做甚麼都「無心機」，連玩樂也不願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過去一個月，你有多少時間感到身體不適，例如頭痛、胃痛、肚痛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過去一個月，你有多少時間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因擔心將會發生的事以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致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不能集中精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31629" y="493723"/>
            <a:ext cx="361133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1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</a:t>
            </a:r>
            <a:r>
              <a:rPr lang="zh-TW" altLang="en-US" sz="2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從未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</a:t>
            </a:r>
          </a:p>
          <a:p>
            <a:pPr lvl="1"/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2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</a:t>
            </a:r>
            <a:r>
              <a:rPr lang="zh-TW" altLang="en-US" sz="2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很少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</a:t>
            </a:r>
          </a:p>
          <a:p>
            <a:pPr lvl="1"/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3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</a:t>
            </a:r>
            <a:r>
              <a:rPr lang="zh-TW" altLang="en-US" sz="2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間中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</a:t>
            </a:r>
          </a:p>
          <a:p>
            <a:pPr lvl="1"/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4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隻手指：</a:t>
            </a:r>
            <a:r>
              <a:rPr lang="zh-TW" altLang="en-US" sz="2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經常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發生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561887" y="364140"/>
            <a:ext cx="1478940" cy="1310407"/>
            <a:chOff x="6017004" y="409447"/>
            <a:chExt cx="3106262" cy="2961776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5136" y="1966561"/>
              <a:ext cx="1448130" cy="139731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004" y="413119"/>
              <a:ext cx="1448130" cy="139731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99" y="1973905"/>
              <a:ext cx="1448130" cy="1397318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1029" y="409447"/>
              <a:ext cx="1448130" cy="1397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103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精神健康與你有關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40007" y="2265805"/>
            <a:ext cx="10206210" cy="4351338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精神健康＝情緒？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精神健康包括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身體反應、行為、思想、情緒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10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影響我們生活各方面，包括學習、與人相處等</a:t>
            </a:r>
            <a:endParaRPr lang="en-US" altLang="zh-HK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630" y="689639"/>
            <a:ext cx="3074953" cy="222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0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2" name="圖片 3">
            <a:hlinkClick r:id="rId3"/>
            <a:extLst>
              <a:ext uri="{FF2B5EF4-FFF2-40B4-BE49-F238E27FC236}">
                <a16:creationId xmlns:a16="http://schemas.microsoft.com/office/drawing/2014/main" id="{09CA0B50-BD83-4F7F-BB87-B1DDBB5B4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89"/>
            <a:ext cx="12192000" cy="685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0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3272" y="693670"/>
            <a:ext cx="9144000" cy="2387600"/>
          </a:xfrm>
        </p:spPr>
        <p:txBody>
          <a:bodyPr/>
          <a:lstStyle/>
          <a:p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br>
              <a:rPr lang="en-US" altLang="zh-TW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HK" altLang="en-US" sz="4800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87" y="2597474"/>
            <a:ext cx="4261944" cy="29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2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一個人沒有精神疾病，即是有良好的精神健康。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6754" y="3008503"/>
            <a:ext cx="8963009" cy="30469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精神健康不只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單指沒有精神疾病，而是在情緒、生活和社交等方面，處於良好的狀態。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：我們能保持情緒穩定，能在家庭、學校或社區與人保持良好的關係，能應付日常生活上的壓力，以致能夠各展所長，貢獻社群。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5" descr="Falso Erro Desaparecido · Gráfico vetorial grátis no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79" y="2151407"/>
            <a:ext cx="2218944" cy="221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0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身體健康比精神健康更重要。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4420" y="3310128"/>
            <a:ext cx="9724644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一個「健康」的人不只擁有體魄上的健康，還有精神層面上的健康。身體及精神的健康同樣重要。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3" name="Picture 5" descr="Falso Erro Desaparecido · Gráfico vetorial grátis no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823" y="853440"/>
            <a:ext cx="2218944" cy="221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5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295663" cy="935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只有身體出現毛病的人（例如：感冒）</a:t>
            </a:r>
            <a:b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才有需要看醫生，精神狀況出現不適</a:t>
            </a:r>
            <a:b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則沒有需要。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3678" y="3719193"/>
            <a:ext cx="9724644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身體健康與精神健康同樣重要。不少的精神疾病也涉及腦部神經傳導的異常。正如身體其他部分不適時，我們會看醫生尋求協助。所以當精神狀況出現不適時，我們同樣也需要尋求專業人士的協助。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3" name="Picture 5" descr="Falso Erro Desaparecido · Gráfico vetorial grátis no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137" y="1140525"/>
            <a:ext cx="2218944" cy="221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任何人都有機會患上精神疾病。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6171" y="2450242"/>
            <a:ext cx="9724644" cy="36317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精神疾病其實非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普遍，每一個人都有機會患上精神疾病。有機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曾在</a:t>
            </a: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年訪問</a:t>
            </a: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1000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多名香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港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中學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，結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果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發現有約一半的受訪學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都出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不同程度的精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題徵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而另一個機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也在</a:t>
            </a: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年訪問</a:t>
            </a:r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1000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名香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港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成年人，結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果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也發現有約一半的受訪人士出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不同程度的精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題徵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</a:t>
            </a:r>
            <a:r>
              <a:rPr lang="zh-TW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：浸信會愛羣社會服務處、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Mind HK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826" b="87976" l="28298" r="68771">
                        <a14:foregroundMark x1="54115" y1="49699" x2="54115" y2="49699"/>
                        <a14:foregroundMark x1="58399" y1="43287" x2="58399" y2="43287"/>
                        <a14:foregroundMark x1="59977" y1="39679" x2="59977" y2="39679"/>
                        <a14:foregroundMark x1="54115" y1="46092" x2="54115" y2="46092"/>
                        <a14:foregroundMark x1="49605" y1="55912" x2="49605" y2="55912"/>
                        <a14:foregroundMark x1="45321" y1="57715" x2="45321" y2="57715"/>
                        <a14:foregroundMark x1="44983" y1="58317" x2="44983" y2="58317"/>
                        <a14:foregroundMark x1="43405" y1="58918" x2="43405" y2="58918"/>
                        <a14:foregroundMark x1="39459" y1="55912" x2="39459" y2="55912"/>
                        <a14:foregroundMark x1="39121" y1="55311" x2="39121" y2="55311"/>
                        <a14:foregroundMark x1="37204" y1="50701" x2="37204" y2="50701"/>
                        <a14:foregroundMark x1="36866" y1="56513" x2="36866" y2="56513"/>
                        <a14:foregroundMark x1="42728" y1="66333" x2="42728" y2="66333"/>
                        <a14:foregroundMark x1="42728" y1="66333" x2="42728" y2="66333"/>
                        <a14:foregroundMark x1="45321" y1="66333" x2="45321" y2="66333"/>
                        <a14:foregroundMark x1="45321" y1="62926" x2="45321" y2="62926"/>
                        <a14:foregroundMark x1="46674" y1="61723" x2="46674" y2="61723"/>
                        <a14:foregroundMark x1="48591" y1="59519" x2="48591" y2="59519"/>
                        <a14:foregroundMark x1="50169" y1="55912" x2="50169" y2="55912"/>
                        <a14:foregroundMark x1="50507" y1="53707" x2="50507" y2="53707"/>
                        <a14:foregroundMark x1="50846" y1="52505" x2="50846" y2="52505"/>
                        <a14:foregroundMark x1="52198" y1="49098" x2="52198" y2="49098"/>
                        <a14:foregroundMark x1="52875" y1="47295" x2="52875" y2="47295"/>
                        <a14:foregroundMark x1="53100" y1="47295" x2="54115" y2="44890"/>
                        <a14:foregroundMark x1="57723" y1="43287" x2="57723" y2="43287"/>
                        <a14:foregroundMark x1="59076" y1="40281" x2="59076" y2="40281"/>
                        <a14:foregroundMark x1="59977" y1="38076" x2="59977" y2="38076"/>
                        <a14:foregroundMark x1="59977" y1="36273" x2="59977" y2="36273"/>
                        <a14:foregroundMark x1="60992" y1="34469" x2="60992" y2="34469"/>
                        <a14:foregroundMark x1="62232" y1="34469" x2="62232" y2="34469"/>
                        <a14:foregroundMark x1="62232" y1="34469" x2="62232" y2="34469"/>
                        <a14:foregroundMark x1="62007" y1="40281" x2="62007" y2="40281"/>
                        <a14:foregroundMark x1="59977" y1="39078" x2="59977" y2="39078"/>
                        <a14:foregroundMark x1="57723" y1="38677" x2="57723" y2="38677"/>
                        <a14:foregroundMark x1="56370" y1="40882" x2="56370" y2="40882"/>
                        <a14:foregroundMark x1="56370" y1="42685" x2="56370" y2="42685"/>
                        <a14:foregroundMark x1="56370" y1="45491" x2="56370" y2="45491"/>
                        <a14:foregroundMark x1="55130" y1="49699" x2="54115" y2="51303"/>
                        <a14:foregroundMark x1="51860" y1="52505" x2="51860" y2="52505"/>
                        <a14:foregroundMark x1="49267" y1="54910" x2="49267" y2="54910"/>
                        <a14:foregroundMark x1="46674" y1="58918" x2="46674" y2="58918"/>
                        <a14:foregroundMark x1="45660" y1="59519" x2="45660" y2="59519"/>
                        <a14:foregroundMark x1="43405" y1="63527" x2="43405" y2="63527"/>
                        <a14:foregroundMark x1="42390" y1="64128" x2="42390" y2="64128"/>
                        <a14:foregroundMark x1="39797" y1="62325" x2="39797" y2="62325"/>
                        <a14:foregroundMark x1="37768" y1="57715" x2="37768" y2="57715"/>
                        <a14:foregroundMark x1="39797" y1="57715" x2="39797" y2="57715"/>
                        <a14:foregroundMark x1="39797" y1="57715" x2="43405" y2="61723"/>
                        <a14:foregroundMark x1="44645" y1="66934" x2="44645" y2="66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16" t="13774" r="30579" b="13315"/>
          <a:stretch/>
        </p:blipFill>
        <p:spPr>
          <a:xfrm>
            <a:off x="9050873" y="632409"/>
            <a:ext cx="1504536" cy="15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0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任何人都有機會患上精神疾病。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0598" y="3181448"/>
            <a:ext cx="10031143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上，各地不同界別的人士都曾公開表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示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患上精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疾病。</a:t>
            </a:r>
            <a:r>
              <a:rPr lang="zh-TW" altLang="en-US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例如：香港歌手鄭秀文、藍奕邦、 藝人森美；韓國歌手</a:t>
            </a: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BTS </a:t>
            </a:r>
            <a:r>
              <a:rPr lang="en-US" altLang="zh-TW" sz="32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Suga</a:t>
            </a:r>
            <a:r>
              <a:rPr lang="zh-TW" altLang="en-US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；奧運金牌選手菲比斯、體操天后拜爾絲等。</a:t>
            </a:r>
            <a:endParaRPr lang="en-US" altLang="zh-TW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826" b="87976" l="28298" r="68771">
                        <a14:foregroundMark x1="54115" y1="49699" x2="54115" y2="49699"/>
                        <a14:foregroundMark x1="58399" y1="43287" x2="58399" y2="43287"/>
                        <a14:foregroundMark x1="59977" y1="39679" x2="59977" y2="39679"/>
                        <a14:foregroundMark x1="54115" y1="46092" x2="54115" y2="46092"/>
                        <a14:foregroundMark x1="49605" y1="55912" x2="49605" y2="55912"/>
                        <a14:foregroundMark x1="45321" y1="57715" x2="45321" y2="57715"/>
                        <a14:foregroundMark x1="44983" y1="58317" x2="44983" y2="58317"/>
                        <a14:foregroundMark x1="43405" y1="58918" x2="43405" y2="58918"/>
                        <a14:foregroundMark x1="39459" y1="55912" x2="39459" y2="55912"/>
                        <a14:foregroundMark x1="39121" y1="55311" x2="39121" y2="55311"/>
                        <a14:foregroundMark x1="37204" y1="50701" x2="37204" y2="50701"/>
                        <a14:foregroundMark x1="36866" y1="56513" x2="36866" y2="56513"/>
                        <a14:foregroundMark x1="42728" y1="66333" x2="42728" y2="66333"/>
                        <a14:foregroundMark x1="42728" y1="66333" x2="42728" y2="66333"/>
                        <a14:foregroundMark x1="45321" y1="66333" x2="45321" y2="66333"/>
                        <a14:foregroundMark x1="45321" y1="62926" x2="45321" y2="62926"/>
                        <a14:foregroundMark x1="46674" y1="61723" x2="46674" y2="61723"/>
                        <a14:foregroundMark x1="48591" y1="59519" x2="48591" y2="59519"/>
                        <a14:foregroundMark x1="50169" y1="55912" x2="50169" y2="55912"/>
                        <a14:foregroundMark x1="50507" y1="53707" x2="50507" y2="53707"/>
                        <a14:foregroundMark x1="50846" y1="52505" x2="50846" y2="52505"/>
                        <a14:foregroundMark x1="52198" y1="49098" x2="52198" y2="49098"/>
                        <a14:foregroundMark x1="52875" y1="47295" x2="52875" y2="47295"/>
                        <a14:foregroundMark x1="53100" y1="47295" x2="54115" y2="44890"/>
                        <a14:foregroundMark x1="57723" y1="43287" x2="57723" y2="43287"/>
                        <a14:foregroundMark x1="59076" y1="40281" x2="59076" y2="40281"/>
                        <a14:foregroundMark x1="59977" y1="38076" x2="59977" y2="38076"/>
                        <a14:foregroundMark x1="59977" y1="36273" x2="59977" y2="36273"/>
                        <a14:foregroundMark x1="60992" y1="34469" x2="60992" y2="34469"/>
                        <a14:foregroundMark x1="62232" y1="34469" x2="62232" y2="34469"/>
                        <a14:foregroundMark x1="62232" y1="34469" x2="62232" y2="34469"/>
                        <a14:foregroundMark x1="62007" y1="40281" x2="62007" y2="40281"/>
                        <a14:foregroundMark x1="59977" y1="39078" x2="59977" y2="39078"/>
                        <a14:foregroundMark x1="57723" y1="38677" x2="57723" y2="38677"/>
                        <a14:foregroundMark x1="56370" y1="40882" x2="56370" y2="40882"/>
                        <a14:foregroundMark x1="56370" y1="42685" x2="56370" y2="42685"/>
                        <a14:foregroundMark x1="56370" y1="45491" x2="56370" y2="45491"/>
                        <a14:foregroundMark x1="55130" y1="49699" x2="54115" y2="51303"/>
                        <a14:foregroundMark x1="51860" y1="52505" x2="51860" y2="52505"/>
                        <a14:foregroundMark x1="49267" y1="54910" x2="49267" y2="54910"/>
                        <a14:foregroundMark x1="46674" y1="58918" x2="46674" y2="58918"/>
                        <a14:foregroundMark x1="45660" y1="59519" x2="45660" y2="59519"/>
                        <a14:foregroundMark x1="43405" y1="63527" x2="43405" y2="63527"/>
                        <a14:foregroundMark x1="42390" y1="64128" x2="42390" y2="64128"/>
                        <a14:foregroundMark x1="39797" y1="62325" x2="39797" y2="62325"/>
                        <a14:foregroundMark x1="37768" y1="57715" x2="37768" y2="57715"/>
                        <a14:foregroundMark x1="39797" y1="57715" x2="39797" y2="57715"/>
                        <a14:foregroundMark x1="39797" y1="57715" x2="43405" y2="61723"/>
                        <a14:foregroundMark x1="44645" y1="66934" x2="44645" y2="66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16" t="13774" r="30579" b="13315"/>
          <a:stretch/>
        </p:blipFill>
        <p:spPr>
          <a:xfrm>
            <a:off x="9128147" y="1289232"/>
            <a:ext cx="1504536" cy="15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5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任何人都有機會患上精神疾病。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6">
            <a:extLst>
              <a:ext uri="{FF2B5EF4-FFF2-40B4-BE49-F238E27FC236}">
                <a16:creationId xmlns:a16="http://schemas.microsoft.com/office/drawing/2014/main" id="{75C9F584-B20A-4A2B-AD93-099B77B086D2}"/>
              </a:ext>
            </a:extLst>
          </p:cNvPr>
          <p:cNvSpPr/>
          <p:nvPr/>
        </p:nvSpPr>
        <p:spPr>
          <a:xfrm>
            <a:off x="1799173" y="3017520"/>
            <a:ext cx="8567260" cy="1200329"/>
          </a:xfrm>
          <a:prstGeom prst="rect">
            <a:avLst/>
          </a:prstGeom>
          <a:ln w="69850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i="1" dirty="0"/>
              <a:t>建議老師在此頁</a:t>
            </a:r>
            <a:endParaRPr lang="en-US" altLang="zh-TW" sz="3600" i="1" dirty="0"/>
          </a:p>
          <a:p>
            <a:pPr algn="ctr"/>
            <a:r>
              <a:rPr lang="zh-TW" altLang="en-US" sz="3600" i="1" dirty="0"/>
              <a:t>自行加上</a:t>
            </a:r>
            <a:r>
              <a:rPr lang="zh-TW" altLang="en-US" sz="3600" i="1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不同界別的人士</a:t>
            </a:r>
            <a:r>
              <a:rPr lang="zh-TW" altLang="en-US" sz="3600" i="1" dirty="0"/>
              <a:t>的照片以作介紹。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98157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精神健康與我何干？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5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 </a:t>
            </a:r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HK" altLang="zh-HK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旦患上精神疾病，即永遠無法痊癒。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4420" y="3310128"/>
            <a:ext cx="9724644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精神疾病並非絕症，只要鼓起勇氣尋求協助，就有康復的機會。儘早尋求專業人士的診斷及介入，就能夠越早康復。如果一直採用否定及逃避的態度，只會令病情惡化下去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3" name="Picture 5" descr="Falso Erro Desaparecido · Gráfico vetorial grátis no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037" y="943592"/>
            <a:ext cx="2218944" cy="221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9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816" y="1640162"/>
            <a:ext cx="6932567" cy="2387600"/>
          </a:xfrm>
        </p:spPr>
        <p:txBody>
          <a:bodyPr/>
          <a:lstStyle/>
          <a:p>
            <a:r>
              <a:rPr lang="zh-HK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</a:t>
            </a:r>
            <a:r>
              <a:rPr lang="zh-TW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席</a:t>
            </a:r>
            <a:r>
              <a:rPr lang="zh-HK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演</a:t>
            </a:r>
            <a:r>
              <a:rPr lang="zh-TW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</a:t>
            </a:r>
            <a:r>
              <a:rPr lang="zh-HK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zh-TW" altLang="zh-HK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抽籤</a:t>
            </a:r>
            <a:endParaRPr lang="zh-HK" altLang="en-US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099" y="2420849"/>
            <a:ext cx="4403500" cy="253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79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" name="Group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06" y="686041"/>
            <a:ext cx="2621495" cy="550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93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2" name="Group 11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20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面對壓力事件的反應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8460"/>
            <a:ext cx="10515600" cy="4351338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壓力事件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：突如其來或未知的事情 </a:t>
            </a:r>
            <a:endParaRPr lang="en-US" altLang="zh-TW" sz="3600" strike="sngStrike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" panose="05000000000000000000" pitchFamily="2" charset="2"/>
            </a:endParaRPr>
          </a:p>
          <a:p>
            <a:endParaRPr lang="en-US" altLang="zh-HK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身體會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即時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有一些自然反應，例如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︰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心跳加速、手心冒汗、呼吸加快等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52" y="4053591"/>
            <a:ext cx="1744098" cy="1935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68" y="4124129"/>
            <a:ext cx="1226170" cy="1864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840" y="4019823"/>
            <a:ext cx="1561387" cy="2010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523" y="4148457"/>
            <a:ext cx="1457831" cy="1881536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8805132" y="4019823"/>
            <a:ext cx="2933477" cy="1460901"/>
          </a:xfrm>
          <a:prstGeom prst="cloud">
            <a:avLst/>
          </a:prstGeom>
          <a:solidFill>
            <a:srgbClr val="FF8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正常反應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sz="28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453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2" name="圖片 3">
            <a:hlinkClick r:id="rId3"/>
            <a:extLst>
              <a:ext uri="{FF2B5EF4-FFF2-40B4-BE49-F238E27FC236}">
                <a16:creationId xmlns:a16="http://schemas.microsoft.com/office/drawing/2014/main" id="{BB158956-3C13-4184-BBC3-2C8336570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9" y="0"/>
            <a:ext cx="12153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58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91" y="523229"/>
            <a:ext cx="10515600" cy="1325563"/>
          </a:xfrm>
        </p:spPr>
        <p:txBody>
          <a:bodyPr/>
          <a:lstStyle/>
          <a:p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面對壓力時，身體出現反應是否一定是壞事呢？</a:t>
            </a:r>
            <a:endParaRPr lang="zh-HK" altLang="en-US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145" y="2042709"/>
            <a:ext cx="11369760" cy="468013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「戰鬥或逃跑」的反應機制會令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身體警鐘響起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，身體會即時出現一些自然反應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提醒我們要做好應對的準備，甚至推動我們把眼前的事情做得更好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 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這個反應機制是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幫助我們、保護我們</a:t>
            </a:r>
            <a:endParaRPr lang="en-US" altLang="zh-TW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endParaRPr lang="en-US" altLang="zh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871" y="3222414"/>
            <a:ext cx="955378" cy="145297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934" y="3171932"/>
            <a:ext cx="1180707" cy="1520073"/>
          </a:xfrm>
          <a:prstGeom prst="rect">
            <a:avLst/>
          </a:prstGeom>
        </p:spPr>
      </p:pic>
      <p:pic>
        <p:nvPicPr>
          <p:cNvPr id="1028" name="Picture 4" descr="Edited Red Arrow Clip Art At Clker Com Vector Clip - Red Arrow Clipart  Transparent PNG - 600x455 - Free Download on Nice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30" b="9607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280" y="3572207"/>
            <a:ext cx="1583441" cy="103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770" y="3276322"/>
            <a:ext cx="1710387" cy="16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2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139" y="1200970"/>
            <a:ext cx="10515600" cy="5256980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壓力事件消失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，大腦評估現況沒有威脅後，身體就會開始放鬆，我們不安的反應就會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慢慢減退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這個反應機制旨在幫助我們</a:t>
            </a:r>
            <a:r>
              <a:rPr lang="zh-HK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應對</a:t>
            </a:r>
            <a:r>
              <a:rPr lang="zh-HK" altLang="en-US" sz="48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眼前</a:t>
            </a:r>
            <a:r>
              <a:rPr lang="zh-HK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的威脅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76" y="2346065"/>
            <a:ext cx="2005875" cy="27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14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743578"/>
            <a:ext cx="10515600" cy="5433385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如果我們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不斷經歷各種令我們感到壓力的事情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，例如測驗考試、與朋友相處出現問題時，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警鐘就會不斷響起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，令我們長時間沒有放鬆的機會，這便可能會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影響我們的精神健康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779" y="4199174"/>
            <a:ext cx="1504908" cy="2288713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393" y="4070542"/>
            <a:ext cx="1909579" cy="245844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55" y="4418080"/>
            <a:ext cx="1710387" cy="162486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01" y="2514306"/>
            <a:ext cx="1710387" cy="162486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761" y="2476495"/>
            <a:ext cx="1710387" cy="162486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548" y="4333216"/>
            <a:ext cx="1710387" cy="16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2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3" name="Group 12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– </a:t>
            </a:r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正常運作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4" name="Picture 10" descr="8,359 Burning House Illustrations &amp;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18" y="2239198"/>
            <a:ext cx="2767011" cy="276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reen Tick Clip Art - Green Tick - Free Transparent PNG Clipart Images 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70" b="97730" l="4405" r="94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732" y="2468945"/>
            <a:ext cx="1179739" cy="99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Green Tick Clip Art - Green Tick - Free Transparent PNG Clipart Images  Downloa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70" b="97730" l="4405" r="94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14" y="2468945"/>
            <a:ext cx="1239410" cy="104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398078" y="5303897"/>
            <a:ext cx="9395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啟動「戰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鬥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與逃跑」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，幫助我們應對即時危機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44" y="1976894"/>
            <a:ext cx="1106514" cy="105118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70" y="1673462"/>
            <a:ext cx="1011837" cy="96124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288" y="1690688"/>
            <a:ext cx="715182" cy="1501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864" y="2560320"/>
            <a:ext cx="3174374" cy="2555885"/>
          </a:xfrm>
          <a:prstGeom prst="rect">
            <a:avLst/>
          </a:prstGeom>
        </p:spPr>
      </p:pic>
      <p:sp>
        <p:nvSpPr>
          <p:cNvPr id="8" name="Explosion 1 7"/>
          <p:cNvSpPr/>
          <p:nvPr/>
        </p:nvSpPr>
        <p:spPr>
          <a:xfrm>
            <a:off x="8564506" y="3622704"/>
            <a:ext cx="586008" cy="523784"/>
          </a:xfrm>
          <a:prstGeom prst="irregularSeal1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xplosion 1 42"/>
          <p:cNvSpPr/>
          <p:nvPr/>
        </p:nvSpPr>
        <p:spPr>
          <a:xfrm>
            <a:off x="7932623" y="3963614"/>
            <a:ext cx="731178" cy="794293"/>
          </a:xfrm>
          <a:prstGeom prst="irregularSeal1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03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 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誤鳴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42" name="Picture 18" descr="Red Wrong Cross Clip Art At Clker Com Vector Clip Art - Red X PNG Image |  Transparent PNG Free Download on See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5982" l="10000" r="974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612" y="2440139"/>
            <a:ext cx="1568798" cy="128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0" y="5003294"/>
            <a:ext cx="11937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沒有真實危險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，但警鐘誤響，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不必要地讓身體進入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「戰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鬥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與逃跑」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狀態</a:t>
            </a:r>
          </a:p>
        </p:txBody>
      </p:sp>
      <p:pic>
        <p:nvPicPr>
          <p:cNvPr id="16" name="Picture 18" descr="Red Wrong Cross Clip Art At Clker Com Vector Clip Art - Red X PNG Image |  Transparent PNG Free Download on See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5982" l="10000" r="974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802" y="2169331"/>
            <a:ext cx="1568798" cy="128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44" y="1976894"/>
            <a:ext cx="1106514" cy="105118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70" y="1673462"/>
            <a:ext cx="1011837" cy="96124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288" y="1690688"/>
            <a:ext cx="715182" cy="1501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974" y="2541693"/>
            <a:ext cx="2241377" cy="20449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813" y="2541693"/>
            <a:ext cx="3212252" cy="21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43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 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誤鳴</a:t>
            </a:r>
            <a:r>
              <a:rPr lang="en-US" altLang="zh-TW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Picture 18" descr="Red Wrong Cross Clip Art At Clker Com Vector Clip Art - Red X PNG Image |  Transparent PNG Free Download on See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5982" l="10000" r="974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125" y="2134735"/>
            <a:ext cx="1568798" cy="128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838200" y="4968339"/>
            <a:ext cx="1087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危險已過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，但警鐘繼續鳴響，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身體不必要地維持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「戰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鬥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與逃跑」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狀態</a:t>
            </a:r>
          </a:p>
        </p:txBody>
      </p:sp>
      <p:pic>
        <p:nvPicPr>
          <p:cNvPr id="13" name="Picture 18" descr="Red Wrong Cross Clip Art At Clker Com Vector Clip Art - Red X PNG Image |  Transparent PNG Free Download on See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5982" l="10000" r="974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690" y="2120666"/>
            <a:ext cx="1568798" cy="128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32" y="2749889"/>
            <a:ext cx="2241377" cy="204496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44" y="1976894"/>
            <a:ext cx="1106514" cy="105118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70" y="1673462"/>
            <a:ext cx="1011837" cy="9612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288" y="1690688"/>
            <a:ext cx="715182" cy="15016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60" y="1424213"/>
            <a:ext cx="2137417" cy="1748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615" y="2466535"/>
            <a:ext cx="2029754" cy="264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29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5892" y="256032"/>
            <a:ext cx="9144000" cy="23876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完成課堂工作紙</a:t>
            </a:r>
            <a:endParaRPr lang="zh-HK" altLang="en-US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576" y="2512509"/>
            <a:ext cx="4839803" cy="33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47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29919" y="1010236"/>
            <a:ext cx="10712479" cy="54549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警鐘正常運作</a:t>
            </a:r>
            <a:endParaRPr lang="en-US" altLang="zh-TW" sz="3600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</a:t>
            </a:r>
            <a:r>
              <a:rPr lang="zh-TW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醒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我們要避開危險，幫助我們應對眼前情況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例如︰鬧鐘聲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提醒我們剩餘的時間，要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儘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快完成眼前的工作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警鐘</a:t>
            </a:r>
            <a:r>
              <a:rPr lang="zh-TW" altLang="zh-TW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誤鳴</a:t>
            </a:r>
            <a:endParaRPr lang="en-US" altLang="zh-TW" sz="3600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例如︰鬧鐘失靈</a:t>
            </a:r>
            <a:r>
              <a:rPr lang="zh-HK" altLang="zh-TW" sz="32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早響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HK" altLang="zh-TW" sz="32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沒有停下來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，它沒</a:t>
            </a:r>
            <a:endParaRPr lang="en-US" altLang="zh-HK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indent="0">
              <a:buNone/>
            </a:pP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有幫助我們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反而令我們覺得</a:t>
            </a:r>
            <a:r>
              <a:rPr lang="zh-HK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困</a:t>
            </a:r>
            <a:r>
              <a:rPr lang="zh-TW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擾</a:t>
            </a:r>
            <a:r>
              <a:rPr lang="zh-HK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，令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大家</a:t>
            </a:r>
            <a:r>
              <a:rPr lang="zh-HK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endParaRPr lang="en-US" altLang="zh-HK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69875" indent="0">
              <a:buNone/>
            </a:pPr>
            <a:r>
              <a:rPr lang="zh-HK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能集中精</a:t>
            </a:r>
            <a:r>
              <a:rPr lang="zh-TW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endParaRPr lang="en-US" altLang="zh-HK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警鐘誤鳴會為我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們</a:t>
            </a:r>
            <a:r>
              <a:rPr lang="zh-HK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帶來負面的影</a:t>
            </a:r>
            <a:r>
              <a:rPr lang="zh-TW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響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</a:t>
            </a:r>
            <a:br>
              <a:rPr lang="en-US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我們的精神健康</a:t>
            </a:r>
            <a:endParaRPr lang="en-US" altLang="zh-TW" sz="3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141" y="581332"/>
            <a:ext cx="1412800" cy="147665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641" y="4229470"/>
            <a:ext cx="2248251" cy="176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49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5465" y="2597091"/>
            <a:ext cx="9144000" cy="2387600"/>
          </a:xfrm>
        </p:spPr>
        <p:txBody>
          <a:bodyPr/>
          <a:lstStyle/>
          <a:p>
            <a:r>
              <a:rPr lang="zh-TW" altLang="en-US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精神健康警號</a:t>
            </a:r>
            <a:endParaRPr lang="zh-HK" altLang="en-US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430" y="1607630"/>
            <a:ext cx="2394422" cy="227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08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ounded Rectangle 42"/>
          <p:cNvSpPr/>
          <p:nvPr/>
        </p:nvSpPr>
        <p:spPr>
          <a:xfrm>
            <a:off x="7459540" y="921023"/>
            <a:ext cx="3400408" cy="2279461"/>
          </a:xfrm>
          <a:prstGeom prst="roundRect">
            <a:avLst/>
          </a:prstGeom>
          <a:solidFill>
            <a:srgbClr val="FF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620530" y="916354"/>
            <a:ext cx="3252028" cy="2275937"/>
          </a:xfrm>
          <a:prstGeom prst="roundRect">
            <a:avLst/>
          </a:prstGeom>
          <a:solidFill>
            <a:srgbClr val="FF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2986" y="140937"/>
            <a:ext cx="4745610" cy="922175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生理方面 （例子）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01" y="1148491"/>
            <a:ext cx="2677370" cy="1861659"/>
          </a:xfrm>
          <a:prstGeom prst="rect">
            <a:avLst/>
          </a:prstGeom>
        </p:spPr>
      </p:pic>
      <p:sp>
        <p:nvSpPr>
          <p:cNvPr id="50" name="Rounded Rectangle 49"/>
          <p:cNvSpPr/>
          <p:nvPr/>
        </p:nvSpPr>
        <p:spPr>
          <a:xfrm>
            <a:off x="1629399" y="3975170"/>
            <a:ext cx="3267572" cy="2099419"/>
          </a:xfrm>
          <a:prstGeom prst="roundRect">
            <a:avLst/>
          </a:prstGeom>
          <a:solidFill>
            <a:srgbClr val="FF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92" y="4094479"/>
            <a:ext cx="2951975" cy="1901010"/>
          </a:xfrm>
          <a:prstGeom prst="rect">
            <a:avLst/>
          </a:prstGeom>
          <a:noFill/>
        </p:spPr>
      </p:pic>
      <p:sp>
        <p:nvSpPr>
          <p:cNvPr id="51" name="Rounded Rectangle 50"/>
          <p:cNvSpPr/>
          <p:nvPr/>
        </p:nvSpPr>
        <p:spPr>
          <a:xfrm>
            <a:off x="7465819" y="3896070"/>
            <a:ext cx="3267572" cy="2099419"/>
          </a:xfrm>
          <a:prstGeom prst="roundRect">
            <a:avLst/>
          </a:prstGeom>
          <a:solidFill>
            <a:srgbClr val="FFE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57" y="4111162"/>
            <a:ext cx="1635473" cy="179902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092" y="4571120"/>
            <a:ext cx="339243" cy="37403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6573">
            <a:off x="9885132" y="4981503"/>
            <a:ext cx="339243" cy="37403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41941" y="4627094"/>
            <a:ext cx="354302" cy="39064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6573" flipH="1">
            <a:off x="8302646" y="4985472"/>
            <a:ext cx="354302" cy="39064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343" y="839189"/>
            <a:ext cx="2193764" cy="2404047"/>
          </a:xfrm>
          <a:prstGeom prst="rect">
            <a:avLst/>
          </a:prstGeom>
        </p:spPr>
      </p:pic>
      <p:graphicFrame>
        <p:nvGraphicFramePr>
          <p:cNvPr id="49" name="表格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024106"/>
              </p:ext>
            </p:extLst>
          </p:nvPr>
        </p:nvGraphicFramePr>
        <p:xfrm>
          <a:off x="545868" y="783247"/>
          <a:ext cx="11230830" cy="59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5415">
                  <a:extLst>
                    <a:ext uri="{9D8B030D-6E8A-4147-A177-3AD203B41FA5}">
                      <a16:colId xmlns:a16="http://schemas.microsoft.com/office/drawing/2014/main" val="3527019721"/>
                    </a:ext>
                  </a:extLst>
                </a:gridCol>
                <a:gridCol w="5615415">
                  <a:extLst>
                    <a:ext uri="{9D8B030D-6E8A-4147-A177-3AD203B41FA5}">
                      <a16:colId xmlns:a16="http://schemas.microsoft.com/office/drawing/2014/main" val="4157802917"/>
                    </a:ext>
                  </a:extLst>
                </a:gridCol>
              </a:tblGrid>
              <a:tr h="2976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失眠 </a:t>
                      </a:r>
                      <a:r>
                        <a:rPr lang="en-US" altLang="zh-TW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 </a:t>
                      </a: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睡得比以往多或少</a:t>
                      </a: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食慾不振 </a:t>
                      </a:r>
                      <a:r>
                        <a:rPr lang="en-US" altLang="zh-TW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 </a:t>
                      </a: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食得比以往多或少</a:t>
                      </a: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858624"/>
                  </a:ext>
                </a:extLst>
              </a:tr>
              <a:tr h="2976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經常疲累，沒有動力做事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身體出現不明的痛症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447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724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476" y="151739"/>
            <a:ext cx="6120999" cy="922175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情緒及行為方面 （例子）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4" name="表格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999168"/>
              </p:ext>
            </p:extLst>
          </p:nvPr>
        </p:nvGraphicFramePr>
        <p:xfrm>
          <a:off x="545868" y="783247"/>
          <a:ext cx="11230830" cy="595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5415">
                  <a:extLst>
                    <a:ext uri="{9D8B030D-6E8A-4147-A177-3AD203B41FA5}">
                      <a16:colId xmlns:a16="http://schemas.microsoft.com/office/drawing/2014/main" val="3527019721"/>
                    </a:ext>
                  </a:extLst>
                </a:gridCol>
                <a:gridCol w="5615415">
                  <a:extLst>
                    <a:ext uri="{9D8B030D-6E8A-4147-A177-3AD203B41FA5}">
                      <a16:colId xmlns:a16="http://schemas.microsoft.com/office/drawing/2014/main" val="4157802917"/>
                    </a:ext>
                  </a:extLst>
                </a:gridCol>
              </a:tblGrid>
              <a:tr h="2976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情緒低落、被負面情緒困擾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對喜愛的事物</a:t>
                      </a:r>
                      <a:r>
                        <a:rPr lang="en-US" altLang="zh-TW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事情失去興趣和動力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858624"/>
                  </a:ext>
                </a:extLst>
              </a:tr>
              <a:tr h="2976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感到絕望、無助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32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endParaRPr lang="en-US" altLang="zh-TW" sz="6000" b="1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defRPr/>
                      </a:pPr>
                      <a:r>
                        <a:rPr lang="zh-TW" altLang="en-US" sz="3200" b="1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產生傷害自己的念頭或行為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447033"/>
                  </a:ext>
                </a:extLst>
              </a:tr>
            </a:tbl>
          </a:graphicData>
        </a:graphic>
      </p:graphicFrame>
      <p:sp>
        <p:nvSpPr>
          <p:cNvPr id="45" name="Rounded Rectangle 13"/>
          <p:cNvSpPr/>
          <p:nvPr/>
        </p:nvSpPr>
        <p:spPr>
          <a:xfrm>
            <a:off x="1559456" y="928248"/>
            <a:ext cx="3252028" cy="2275937"/>
          </a:xfrm>
          <a:prstGeom prst="roundRect">
            <a:avLst/>
          </a:prstGeom>
          <a:solidFill>
            <a:srgbClr val="F8DA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363" y="1024248"/>
            <a:ext cx="1561371" cy="2102723"/>
          </a:xfrm>
          <a:prstGeom prst="rect">
            <a:avLst/>
          </a:prstGeom>
        </p:spPr>
      </p:pic>
      <p:sp>
        <p:nvSpPr>
          <p:cNvPr id="47" name="Rounded Rectangle 42"/>
          <p:cNvSpPr/>
          <p:nvPr/>
        </p:nvSpPr>
        <p:spPr>
          <a:xfrm>
            <a:off x="7375560" y="876434"/>
            <a:ext cx="3126797" cy="1876640"/>
          </a:xfrm>
          <a:prstGeom prst="roundRect">
            <a:avLst/>
          </a:prstGeom>
          <a:solidFill>
            <a:srgbClr val="F8DA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891" y="1293418"/>
            <a:ext cx="2672750" cy="1399464"/>
          </a:xfrm>
          <a:prstGeom prst="rect">
            <a:avLst/>
          </a:prstGeom>
        </p:spPr>
      </p:pic>
      <p:sp>
        <p:nvSpPr>
          <p:cNvPr id="56" name="Rounded Rectangle 49"/>
          <p:cNvSpPr/>
          <p:nvPr/>
        </p:nvSpPr>
        <p:spPr>
          <a:xfrm>
            <a:off x="1659749" y="4025160"/>
            <a:ext cx="3267572" cy="2099419"/>
          </a:xfrm>
          <a:prstGeom prst="roundRect">
            <a:avLst/>
          </a:prstGeom>
          <a:solidFill>
            <a:srgbClr val="F8DA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8" y="4179103"/>
            <a:ext cx="1171062" cy="1819330"/>
          </a:xfrm>
          <a:prstGeom prst="rect">
            <a:avLst/>
          </a:prstGeom>
        </p:spPr>
      </p:pic>
      <p:sp>
        <p:nvSpPr>
          <p:cNvPr id="60" name="Rounded Rectangle 50"/>
          <p:cNvSpPr/>
          <p:nvPr/>
        </p:nvSpPr>
        <p:spPr>
          <a:xfrm>
            <a:off x="7350706" y="3988635"/>
            <a:ext cx="3267572" cy="1985279"/>
          </a:xfrm>
          <a:prstGeom prst="roundRect">
            <a:avLst/>
          </a:prstGeom>
          <a:solidFill>
            <a:srgbClr val="F8DA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364" y="4082276"/>
            <a:ext cx="2191190" cy="1936922"/>
          </a:xfrm>
          <a:prstGeom prst="rect">
            <a:avLst/>
          </a:prstGeom>
        </p:spPr>
      </p:pic>
      <p:pic>
        <p:nvPicPr>
          <p:cNvPr id="62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559" y="4287987"/>
            <a:ext cx="795997" cy="138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27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ounded Rectangle 42"/>
          <p:cNvSpPr/>
          <p:nvPr/>
        </p:nvSpPr>
        <p:spPr>
          <a:xfrm>
            <a:off x="6059161" y="1253523"/>
            <a:ext cx="3400408" cy="2279461"/>
          </a:xfrm>
          <a:prstGeom prst="roundRect">
            <a:avLst/>
          </a:prstGeom>
          <a:solidFill>
            <a:srgbClr val="D4E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392637" y="1257048"/>
            <a:ext cx="3252028" cy="2275937"/>
          </a:xfrm>
          <a:prstGeom prst="roundRect">
            <a:avLst/>
          </a:prstGeom>
          <a:solidFill>
            <a:srgbClr val="D4E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79" y="487272"/>
            <a:ext cx="10515600" cy="922175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認知能力方面 （例子）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071114" y="3564870"/>
            <a:ext cx="3889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專注力下降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135615" y="3533100"/>
            <a:ext cx="3334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變得善忘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256740" y="4143613"/>
            <a:ext cx="3267572" cy="2099419"/>
          </a:xfrm>
          <a:prstGeom prst="roundRect">
            <a:avLst/>
          </a:prstGeom>
          <a:solidFill>
            <a:srgbClr val="D4E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914080" y="6169169"/>
            <a:ext cx="1826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思緒混亂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696" y="4385069"/>
            <a:ext cx="2517659" cy="14932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827" y="1489426"/>
            <a:ext cx="1359502" cy="19583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9"/>
          <a:stretch/>
        </p:blipFill>
        <p:spPr>
          <a:xfrm>
            <a:off x="3255517" y="1394343"/>
            <a:ext cx="1662595" cy="20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68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ounded Rectangle 42"/>
          <p:cNvSpPr/>
          <p:nvPr/>
        </p:nvSpPr>
        <p:spPr>
          <a:xfrm>
            <a:off x="6240165" y="2021305"/>
            <a:ext cx="4391151" cy="2873899"/>
          </a:xfrm>
          <a:prstGeom prst="roundRect">
            <a:avLst/>
          </a:prstGeom>
          <a:solidFill>
            <a:srgbClr val="D5E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554919" y="2021305"/>
            <a:ext cx="4091041" cy="2870375"/>
          </a:xfrm>
          <a:prstGeom prst="roundRect">
            <a:avLst/>
          </a:prstGeom>
          <a:solidFill>
            <a:srgbClr val="D5E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79" y="487272"/>
            <a:ext cx="10515600" cy="922175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社交方面 （例子）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374682" y="5008909"/>
            <a:ext cx="45869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不願意與同學、朋友、家人接觸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25183" y="5015788"/>
            <a:ext cx="42061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逃避參與社交活動、不想返學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2" y="2079685"/>
            <a:ext cx="2970738" cy="28119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5"/>
          <a:stretch/>
        </p:blipFill>
        <p:spPr>
          <a:xfrm>
            <a:off x="6962140" y="2250906"/>
            <a:ext cx="2984308" cy="246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12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3740113" y="1664324"/>
            <a:ext cx="4377204" cy="3106842"/>
          </a:xfrm>
          <a:prstGeom prst="roundRect">
            <a:avLst/>
          </a:prstGeom>
          <a:solidFill>
            <a:srgbClr val="E0D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79" y="487272"/>
            <a:ext cx="10515600" cy="922175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日常生活方面 （例子）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395207" y="5123301"/>
            <a:ext cx="95649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應付日常學業、課外活動、興趣班等感到力不從心，無法順利進行或完成</a:t>
            </a:r>
            <a:endParaRPr lang="zh-HK" altLang="en-US" sz="3200" b="1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0"/>
          <a:stretch/>
        </p:blipFill>
        <p:spPr>
          <a:xfrm>
            <a:off x="3870518" y="1914144"/>
            <a:ext cx="4153691" cy="283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53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483" y="958219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未來五節課堂，我們將會了解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面對焦慮事件時我們的身體警鐘有甚麼反應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如何避免警鐘出現誤鳴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如何保持自己的精神健康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當自己或身邊人的警鐘長期誤鳴時我們應該怎 </a:t>
            </a: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樣應對</a:t>
            </a:r>
            <a:endParaRPr lang="zh-HK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56" y="4245656"/>
            <a:ext cx="2946874" cy="212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46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9473" y="2216882"/>
            <a:ext cx="9236959" cy="3921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                    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總結</a:t>
            </a:r>
            <a:endParaRPr lang="zh-HK" altLang="en-US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27" y="2017775"/>
            <a:ext cx="3193204" cy="327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14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FF47B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第一節 學習重點</a:t>
            </a:r>
            <a:endParaRPr lang="zh-HK" altLang="en-US" b="1" dirty="0">
              <a:solidFill>
                <a:srgbClr val="FF47B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75759"/>
          </a:xfrm>
        </p:spPr>
        <p:txBody>
          <a:bodyPr>
            <a:no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良好的</a:t>
            </a: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身體健康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同樣重要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戰鬥或逃跑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」是與生俱來的反應機制，身體警鐘響起能給予提醒，</a:t>
            </a: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幫助我們應對困境</a:t>
            </a:r>
            <a:endParaRPr lang="en-US" altLang="zh-TW" sz="3600" b="1" dirty="0">
              <a:solidFill>
                <a:srgbClr val="FF33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身體警鐘長期出現</a:t>
            </a:r>
            <a:r>
              <a:rPr lang="zh-TW" altLang="en-US" sz="3600" b="1" dirty="0">
                <a:solidFill>
                  <a:srgbClr val="FF33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誤鳴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，會影響我們的精神健康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651" y="789364"/>
            <a:ext cx="2616748" cy="18026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425" y="5013131"/>
            <a:ext cx="1424543" cy="135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15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solidFill>
                <a:srgbClr val="FFEF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標題 4"/>
          <p:cNvSpPr>
            <a:spLocks noGrp="1"/>
          </p:cNvSpPr>
          <p:nvPr>
            <p:ph type="title"/>
          </p:nvPr>
        </p:nvSpPr>
        <p:spPr>
          <a:xfrm>
            <a:off x="934440" y="7290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第一節 精神健康金句：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28087" y="3176577"/>
            <a:ext cx="4940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精神健康我知道，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壓力應對無難度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16951" y="2695799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“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54997" y="3896463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”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9" y="1942867"/>
            <a:ext cx="4538603" cy="390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64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1B010E513754C4FBF423E6115B9BD48" ma:contentTypeVersion="11" ma:contentTypeDescription="建立新的文件。" ma:contentTypeScope="" ma:versionID="b95f78fc337e804bf54ec19020a9ae7e">
  <xsd:schema xmlns:xsd="http://www.w3.org/2001/XMLSchema" xmlns:xs="http://www.w3.org/2001/XMLSchema" xmlns:p="http://schemas.microsoft.com/office/2006/metadata/properties" xmlns:ns2="4b640152-3d3c-465b-beb1-086ea6aeed0e" xmlns:ns3="41427138-8be5-4331-9876-fbac57ee4dc8" targetNamespace="http://schemas.microsoft.com/office/2006/metadata/properties" ma:root="true" ma:fieldsID="146e02d83dae825ae2f14ad6ee8b6f96" ns2:_="" ns3:_="">
    <xsd:import namespace="4b640152-3d3c-465b-beb1-086ea6aeed0e"/>
    <xsd:import namespace="41427138-8be5-4331-9876-fbac57ee4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40152-3d3c-465b-beb1-086ea6aeed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影像標籤" ma:readOnly="false" ma:fieldId="{5cf76f15-5ced-4ddc-b409-7134ff3c332f}" ma:taxonomyMulti="true" ma:sspId="bca0ba2c-31e5-4c89-bdb4-0b3d60f879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27138-8be5-4331-9876-fbac57ee4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24d27d4-b118-4058-99ce-07324ded7239}" ma:internalName="TaxCatchAll" ma:showField="CatchAllData" ma:web="41427138-8be5-4331-9876-fbac57ee4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640152-3d3c-465b-beb1-086ea6aeed0e">
      <Terms xmlns="http://schemas.microsoft.com/office/infopath/2007/PartnerControls"/>
    </lcf76f155ced4ddcb4097134ff3c332f>
    <TaxCatchAll xmlns="41427138-8be5-4331-9876-fbac57ee4dc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45468B-6593-4509-B514-80BB39987E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640152-3d3c-465b-beb1-086ea6aeed0e"/>
    <ds:schemaRef ds:uri="41427138-8be5-4331-9876-fbac57ee4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359E10-AC30-4D47-8DAF-C512FA2D4B26}">
  <ds:schemaRefs>
    <ds:schemaRef ds:uri="http://purl.org/dc/dcmitype/"/>
    <ds:schemaRef ds:uri="4b640152-3d3c-465b-beb1-086ea6aeed0e"/>
    <ds:schemaRef ds:uri="41427138-8be5-4331-9876-fbac57ee4dc8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230F2EE-5F4B-4A31-913A-24ED7A62C8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2633</TotalTime>
  <Words>2563</Words>
  <Application>Microsoft Office PowerPoint</Application>
  <PresentationFormat>Widescreen</PresentationFormat>
  <Paragraphs>211</Paragraphs>
  <Slides>39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Microsoft JhengHei</vt:lpstr>
      <vt:lpstr>Microsoft JhengHei</vt:lpstr>
      <vt:lpstr>Microsoft JhengHei UI</vt:lpstr>
      <vt:lpstr>Microsoft YaHei</vt:lpstr>
      <vt:lpstr>Arial</vt:lpstr>
      <vt:lpstr>Calibri</vt:lpstr>
      <vt:lpstr>Calibri Light</vt:lpstr>
      <vt:lpstr>Rockwell Extra Bold</vt:lpstr>
      <vt:lpstr>Times New Roman</vt:lpstr>
      <vt:lpstr>Wingdings</vt:lpstr>
      <vt:lpstr>Office Theme</vt:lpstr>
      <vt:lpstr>第一節 精神健康與我</vt:lpstr>
      <vt:lpstr>簡介</vt:lpstr>
      <vt:lpstr>課堂期望</vt:lpstr>
      <vt:lpstr>PowerPoint Presentation</vt:lpstr>
      <vt:lpstr>甚麼是「精神健康」？ 與我何干？</vt:lpstr>
      <vt:lpstr>精神健康與你有關</vt:lpstr>
      <vt:lpstr>精神健康與你有關</vt:lpstr>
      <vt:lpstr>精神健康與你有關</vt:lpstr>
      <vt:lpstr>PowerPoint Presentation</vt:lpstr>
      <vt:lpstr>精神健康與我何干？ </vt:lpstr>
      <vt:lpstr>精神健康與我何干？</vt:lpstr>
      <vt:lpstr>精神健康與我何干？</vt:lpstr>
      <vt:lpstr>精神健康與我何干？</vt:lpstr>
      <vt:lpstr>精神健康與我何干？</vt:lpstr>
      <vt:lpstr>精神健康與我何干？</vt:lpstr>
      <vt:lpstr>精神健康與我何干？</vt:lpstr>
      <vt:lpstr>精神健康與我何干？</vt:lpstr>
      <vt:lpstr>即席演講大抽籤</vt:lpstr>
      <vt:lpstr>PowerPoint Presentation</vt:lpstr>
      <vt:lpstr>面對壓力事件的反應</vt:lpstr>
      <vt:lpstr>PowerPoint Presentation</vt:lpstr>
      <vt:lpstr>面對壓力時，身體出現反應是否一定是壞事呢？</vt:lpstr>
      <vt:lpstr>PowerPoint Presentation</vt:lpstr>
      <vt:lpstr>PowerPoint Presentation</vt:lpstr>
      <vt:lpstr>身體警鐘 – 正常運作 </vt:lpstr>
      <vt:lpstr>身體警鐘 – 誤鳴  </vt:lpstr>
      <vt:lpstr>身體警鐘 – 誤鳴 </vt:lpstr>
      <vt:lpstr>完成課堂工作紙</vt:lpstr>
      <vt:lpstr>PowerPoint Presentation</vt:lpstr>
      <vt:lpstr>精神健康警號</vt:lpstr>
      <vt:lpstr>生理方面 （例子）</vt:lpstr>
      <vt:lpstr>情緒及行為方面 （例子）</vt:lpstr>
      <vt:lpstr>認知能力方面 （例子）</vt:lpstr>
      <vt:lpstr>社交方面 （例子）</vt:lpstr>
      <vt:lpstr>日常生活方面 （例子）</vt:lpstr>
      <vt:lpstr>PowerPoint Presentation</vt:lpstr>
      <vt:lpstr>PowerPoint Presentation</vt:lpstr>
      <vt:lpstr>第一節 學習重點</vt:lpstr>
      <vt:lpstr>第一節 精神健康金句：</vt:lpstr>
    </vt:vector>
  </TitlesOfParts>
  <Company>EDB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警鐘長期誤鳴</dc:title>
  <dc:creator>CHAN, Hiu-wo Lucy</dc:creator>
  <cp:lastModifiedBy>CHUNG, Ka-po Phoebe</cp:lastModifiedBy>
  <cp:revision>211</cp:revision>
  <dcterms:created xsi:type="dcterms:W3CDTF">2023-01-05T07:24:07Z</dcterms:created>
  <dcterms:modified xsi:type="dcterms:W3CDTF">2026-09-09T03:32:14Z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0x010100E1B010E513754C4FBF423E6115B9BD48</vt:lpwstr>
  </property>
</Properties>
</file>