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495" r:id="rId2"/>
    <p:sldId id="498" r:id="rId3"/>
    <p:sldId id="381" r:id="rId4"/>
    <p:sldId id="504" r:id="rId5"/>
    <p:sldId id="536" r:id="rId6"/>
    <p:sldId id="505" r:id="rId7"/>
    <p:sldId id="506" r:id="rId8"/>
    <p:sldId id="497" r:id="rId9"/>
    <p:sldId id="538" r:id="rId10"/>
    <p:sldId id="537" r:id="rId11"/>
    <p:sldId id="598" r:id="rId12"/>
    <p:sldId id="539" r:id="rId13"/>
    <p:sldId id="540" r:id="rId14"/>
    <p:sldId id="541" r:id="rId15"/>
    <p:sldId id="542" r:id="rId16"/>
    <p:sldId id="543" r:id="rId17"/>
    <p:sldId id="599" r:id="rId18"/>
    <p:sldId id="480" r:id="rId19"/>
    <p:sldId id="587" r:id="rId20"/>
    <p:sldId id="548" r:id="rId21"/>
    <p:sldId id="549" r:id="rId22"/>
    <p:sldId id="588" r:id="rId23"/>
    <p:sldId id="589" r:id="rId24"/>
    <p:sldId id="590" r:id="rId25"/>
    <p:sldId id="611" r:id="rId26"/>
    <p:sldId id="601" r:id="rId27"/>
    <p:sldId id="591" r:id="rId28"/>
    <p:sldId id="592" r:id="rId29"/>
    <p:sldId id="593" r:id="rId30"/>
    <p:sldId id="557" r:id="rId31"/>
    <p:sldId id="516" r:id="rId32"/>
    <p:sldId id="440" r:id="rId33"/>
    <p:sldId id="533" r:id="rId34"/>
    <p:sldId id="558" r:id="rId35"/>
    <p:sldId id="559" r:id="rId36"/>
    <p:sldId id="561" r:id="rId37"/>
    <p:sldId id="517" r:id="rId38"/>
    <p:sldId id="560" r:id="rId39"/>
    <p:sldId id="534" r:id="rId40"/>
    <p:sldId id="594" r:id="rId41"/>
    <p:sldId id="565" r:id="rId42"/>
    <p:sldId id="566" r:id="rId43"/>
    <p:sldId id="607" r:id="rId44"/>
    <p:sldId id="567" r:id="rId45"/>
    <p:sldId id="521" r:id="rId46"/>
    <p:sldId id="522" r:id="rId47"/>
    <p:sldId id="571" r:id="rId48"/>
    <p:sldId id="572" r:id="rId49"/>
    <p:sldId id="606" r:id="rId50"/>
    <p:sldId id="605" r:id="rId51"/>
    <p:sldId id="574" r:id="rId52"/>
    <p:sldId id="575" r:id="rId53"/>
    <p:sldId id="576" r:id="rId54"/>
    <p:sldId id="577" r:id="rId55"/>
    <p:sldId id="578" r:id="rId56"/>
    <p:sldId id="579" r:id="rId57"/>
    <p:sldId id="580" r:id="rId58"/>
    <p:sldId id="597" r:id="rId59"/>
    <p:sldId id="609" r:id="rId60"/>
    <p:sldId id="305" r:id="rId61"/>
    <p:sldId id="524" r:id="rId62"/>
    <p:sldId id="525" r:id="rId63"/>
    <p:sldId id="526" r:id="rId64"/>
    <p:sldId id="527" r:id="rId65"/>
    <p:sldId id="595" r:id="rId66"/>
    <p:sldId id="528" r:id="rId67"/>
    <p:sldId id="529" r:id="rId68"/>
    <p:sldId id="530" r:id="rId69"/>
    <p:sldId id="584" r:id="rId70"/>
    <p:sldId id="500" r:id="rId71"/>
    <p:sldId id="501" r:id="rId72"/>
    <p:sldId id="585" r:id="rId7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9CC"/>
    <a:srgbClr val="9DC3E6"/>
    <a:srgbClr val="8EBCBB"/>
    <a:srgbClr val="61AB9B"/>
    <a:srgbClr val="B27EB3"/>
    <a:srgbClr val="9BC9BF"/>
    <a:srgbClr val="D0B0FE"/>
    <a:srgbClr val="CCB9FD"/>
    <a:srgbClr val="9ECBC1"/>
    <a:srgbClr val="AA9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3" autoAdjust="0"/>
    <p:restoredTop sz="86792" autoAdjust="0"/>
  </p:normalViewPr>
  <p:slideViewPr>
    <p:cSldViewPr snapToGrid="0">
      <p:cViewPr varScale="1">
        <p:scale>
          <a:sx n="71" d="100"/>
          <a:sy n="71" d="100"/>
        </p:scale>
        <p:origin x="9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3EDDC-D21D-4C69-9F84-B57C8FAA6A70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9D6EE-33DF-4E65-A73C-B941C4528FA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433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6FB6D-8178-4D00-984E-1F69348F6292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848"/>
            <a:ext cx="5438775" cy="3908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323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6112C-40F6-492E-B36E-7EFD8483030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501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蝴蝶擁抱法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TW" altLang="en-US" dirty="0"/>
              <a:t> 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https://youtu.be/TE4apIBhDOM</a:t>
            </a:r>
            <a:r>
              <a:rPr lang="zh-TW" altLang="en-US" dirty="0"/>
              <a:t> 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4177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141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794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2473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4981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1674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同理傾（一）：</a:t>
            </a:r>
            <a:r>
              <a:rPr lang="zh-TW" altLang="en-US" dirty="0"/>
              <a:t> 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https://youtu.be/9U80jWsZZxo</a:t>
            </a:r>
            <a:r>
              <a:rPr lang="zh-TW" altLang="en-US" dirty="0"/>
              <a:t>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6030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2454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6233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2448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85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2255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620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同理傾（二）：</a:t>
            </a:r>
            <a:r>
              <a:rPr lang="zh-TW" altLang="en-US" dirty="0"/>
              <a:t> 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https://youtu.be/x4XNe5o3_F4</a:t>
            </a:r>
            <a:r>
              <a:rPr lang="zh-TW" altLang="en-US" dirty="0"/>
              <a:t>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4503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4544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1349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7537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5545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8292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1983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8965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466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42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6200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46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7452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3668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0386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7445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42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1223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43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6245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44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61541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210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47999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支持者的五個角色（一）：</a:t>
            </a:r>
            <a:r>
              <a:rPr lang="zh-TW" altLang="en-US" dirty="0"/>
              <a:t> 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https://youtu.be/oyTGiRmdLEk</a:t>
            </a:r>
            <a:r>
              <a:rPr lang="zh-TW" altLang="en-US" dirty="0"/>
              <a:t>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47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1601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48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08757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支持者的五個角色（二）：</a:t>
            </a:r>
            <a:r>
              <a:rPr lang="zh-TW" altLang="en-US" dirty="0"/>
              <a:t> 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https://youtu.be/Z8NQoKepO8g</a:t>
            </a:r>
            <a:r>
              <a:rPr lang="zh-TW" altLang="en-US" dirty="0"/>
              <a:t>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49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64555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50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7643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52748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5856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46671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60896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17622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14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40078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66740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49017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59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18482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62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22990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66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01733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67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51231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68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8904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69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85233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6112C-40F6-492E-B36E-7EFD84830302}" type="slidenum">
              <a:rPr lang="zh-HK" altLang="en-US" smtClean="0"/>
              <a:t>72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027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37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097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098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1623-158F-4088-BC86-8BFCD0DBBC10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215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4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8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4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9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2705-4986-4E1B-AF9B-F69CE1CE207D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CD1F6-2A60-41E4-B53C-5DF77505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U80jWsZZx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0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0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1.wdp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4XNe5o3_F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0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microsoft.com/office/2007/relationships/hdphoto" Target="../media/hdphoto9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youtu.be/TE4apIBhD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microsoft.com/office/2007/relationships/hdphoto" Target="../media/hdphoto11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microsoft.com/office/2007/relationships/hdphoto" Target="../media/hdphoto11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1.wdp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microsoft.com/office/2007/relationships/hdphoto" Target="../media/hdphoto12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microsoft.com/office/2007/relationships/hdphoto" Target="../media/hdphoto11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microsoft.com/office/2007/relationships/hdphoto" Target="../media/hdphoto12.wdp"/><Relationship Id="rId9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yTGiRmdLEk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8NQoKepO8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17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16.wdp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3D12E42A-2C7D-4207-92DE-D7069E4890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51EA7FA4-4571-4C4A-BD0D-52937E97F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82731" y="47767"/>
            <a:ext cx="4615646" cy="6769058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689C578D-C147-4BD5-A0AB-AB0ECBF2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482" y="196871"/>
            <a:ext cx="4615646" cy="6769058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E94002CF-F4D4-433E-A902-99B7F9903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9"/>
          <a:stretch/>
        </p:blipFill>
        <p:spPr>
          <a:xfrm rot="10800000">
            <a:off x="9139381" y="55846"/>
            <a:ext cx="3078700" cy="6769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5929" y="1126020"/>
            <a:ext cx="8304552" cy="2387600"/>
          </a:xfrm>
        </p:spPr>
        <p:txBody>
          <a:bodyPr>
            <a:normAutofit/>
          </a:bodyPr>
          <a:lstStyle/>
          <a:p>
            <a:r>
              <a:rPr lang="zh-HK" altLang="en-US" sz="5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</a:t>
            </a:r>
            <a:r>
              <a:rPr lang="zh-TW" altLang="en-US" sz="5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lang="zh-HK" altLang="en-US" sz="5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</a:t>
            </a:r>
            <a:r>
              <a:rPr lang="zh-TW" altLang="en-US" sz="5400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：同理．同行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4D295FE3-C0D0-4996-97B5-F81209E47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82" y="4271922"/>
            <a:ext cx="7787618" cy="749471"/>
          </a:xfrm>
          <a:prstGeom prst="rect">
            <a:avLst/>
          </a:prstGeom>
        </p:spPr>
      </p:pic>
      <p:sp>
        <p:nvSpPr>
          <p:cNvPr id="12" name="Rectangle 22"/>
          <p:cNvSpPr/>
          <p:nvPr/>
        </p:nvSpPr>
        <p:spPr>
          <a:xfrm>
            <a:off x="10838442" y="63347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教育局</a:t>
            </a:r>
          </a:p>
        </p:txBody>
      </p:sp>
      <p:sp>
        <p:nvSpPr>
          <p:cNvPr id="15" name="Rounded Rectangle 9"/>
          <p:cNvSpPr/>
          <p:nvPr/>
        </p:nvSpPr>
        <p:spPr>
          <a:xfrm>
            <a:off x="178482" y="900752"/>
            <a:ext cx="4189226" cy="5227093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7C5EF8E-F374-4F0B-BF60-5E3D2F2420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79" r="36516"/>
          <a:stretch/>
        </p:blipFill>
        <p:spPr>
          <a:xfrm>
            <a:off x="-26081" y="1848731"/>
            <a:ext cx="4393788" cy="33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2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642642" y="2317625"/>
            <a:ext cx="8059028" cy="221516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4400" b="1" dirty="0">
                <a:solidFill>
                  <a:srgbClr val="AA9CF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例子：</a:t>
            </a:r>
            <a:endParaRPr lang="en-US" altLang="zh-TW" sz="4400" b="1" dirty="0">
              <a:solidFill>
                <a:srgbClr val="AA9CF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lvl="0" indent="0">
              <a:buNone/>
            </a:pPr>
            <a:r>
              <a:rPr lang="zh-TW" altLang="en-US" sz="44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如果你忘記了和朋友的約定，</a:t>
            </a:r>
            <a:br>
              <a:rPr lang="en-US" altLang="zh-TW" sz="44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4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遲到了，你會說些甚麼來補救？</a:t>
            </a:r>
          </a:p>
        </p:txBody>
      </p:sp>
      <p:sp>
        <p:nvSpPr>
          <p:cNvPr id="32" name="Rounded Rectangle 24"/>
          <p:cNvSpPr/>
          <p:nvPr/>
        </p:nvSpPr>
        <p:spPr>
          <a:xfrm>
            <a:off x="369291" y="657726"/>
            <a:ext cx="3078448" cy="5534961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分組活動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1087869" y="2982391"/>
            <a:ext cx="1448854" cy="1683219"/>
          </a:xfrm>
          <a:prstGeom prst="rect">
            <a:avLst/>
          </a:prstGeom>
        </p:spPr>
      </p:pic>
      <p:sp>
        <p:nvSpPr>
          <p:cNvPr id="16" name="矩形 1"/>
          <p:cNvSpPr/>
          <p:nvPr/>
        </p:nvSpPr>
        <p:spPr>
          <a:xfrm>
            <a:off x="445449" y="1078649"/>
            <a:ext cx="2954655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換位思考</a:t>
            </a:r>
            <a:br>
              <a:rPr lang="en-US" altLang="zh-TW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</a:br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及溝通</a:t>
            </a:r>
            <a:endParaRPr lang="en-US" altLang="zh-TW" sz="54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843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ular Callout 37"/>
          <p:cNvSpPr/>
          <p:nvPr/>
        </p:nvSpPr>
        <p:spPr>
          <a:xfrm>
            <a:off x="4641399" y="168518"/>
            <a:ext cx="6255709" cy="1565294"/>
          </a:xfrm>
          <a:prstGeom prst="wedgeRoundRectCallout">
            <a:avLst>
              <a:gd name="adj1" fmla="val -55046"/>
              <a:gd name="adj2" fmla="val 19245"/>
              <a:gd name="adj3" fmla="val 16667"/>
            </a:avLst>
          </a:prstGeom>
          <a:solidFill>
            <a:schemeClr val="bg1"/>
          </a:solidFill>
          <a:ln w="19050">
            <a:solidFill>
              <a:srgbClr val="7DA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CCB9F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回應必須較具</a:t>
            </a:r>
            <a:r>
              <a:rPr lang="zh-TW" altLang="en-US" sz="32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破壞性</a:t>
            </a:r>
            <a:endParaRPr lang="en-US" altLang="zh-TW" sz="3200" b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CCB9F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如：</a:t>
            </a:r>
            <a:r>
              <a:rPr lang="zh-TW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「遲到又怎樣？我自己也有事，沒辦法解釋這麼多。」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4015810" y="3075626"/>
            <a:ext cx="7915186" cy="3585301"/>
          </a:xfrm>
          <a:prstGeom prst="wedgeRoundRectCallout">
            <a:avLst>
              <a:gd name="adj1" fmla="val 54259"/>
              <a:gd name="adj2" fmla="val 30208"/>
              <a:gd name="adj3" fmla="val 16667"/>
            </a:avLst>
          </a:prstGeom>
          <a:solidFill>
            <a:schemeClr val="bg1"/>
          </a:solidFill>
          <a:ln w="19050">
            <a:solidFill>
              <a:srgbClr val="7DA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CCB9F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回應需要</a:t>
            </a:r>
            <a:r>
              <a:rPr lang="zh-TW" altLang="en-US" sz="32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能促進溝通，</a:t>
            </a:r>
            <a:br>
              <a:rPr lang="en-US" altLang="zh-TW" sz="32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為關係帶來積極正面影響的回應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．</a:t>
            </a:r>
            <a:endParaRPr lang="en-US" altLang="zh-TW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CCB9F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如：</a:t>
            </a:r>
            <a:r>
              <a:rPr lang="zh-TW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「對不起，我知道遲到會令你不開心，亦打亂你原本的安排。</a:t>
            </a:r>
            <a:br>
              <a:rPr lang="en-US" altLang="zh-TW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我忘記了約定的時間，是我的過錯。</a:t>
            </a:r>
            <a:br>
              <a:rPr lang="en-US" altLang="zh-TW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下次我會記低時間，確保準時，</a:t>
            </a:r>
            <a:br>
              <a:rPr lang="en-US" altLang="zh-TW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不再令你失望，希望你原諒我。」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1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 rot="20827193">
            <a:off x="3475695" y="3115114"/>
            <a:ext cx="1629417" cy="778097"/>
          </a:xfrm>
          <a:prstGeom prst="roundRect">
            <a:avLst/>
          </a:prstGeom>
          <a:solidFill>
            <a:srgbClr val="9E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  <p:sp>
        <p:nvSpPr>
          <p:cNvPr id="43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 rot="20777895">
            <a:off x="3372141" y="186793"/>
            <a:ext cx="1629417" cy="778097"/>
          </a:xfrm>
          <a:prstGeom prst="roundRect">
            <a:avLst/>
          </a:prstGeom>
          <a:solidFill>
            <a:srgbClr val="9E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535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48488">
            <a:off x="10346626" y="-63858"/>
            <a:ext cx="2139844" cy="1937122"/>
          </a:xfrm>
          <a:prstGeom prst="rect">
            <a:avLst/>
          </a:prstGeom>
        </p:spPr>
      </p:pic>
      <p:sp>
        <p:nvSpPr>
          <p:cNvPr id="32" name="Rounded Rectangle 24"/>
          <p:cNvSpPr/>
          <p:nvPr/>
        </p:nvSpPr>
        <p:spPr>
          <a:xfrm>
            <a:off x="369291" y="657726"/>
            <a:ext cx="3078448" cy="5534961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分組活動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80" r="100000">
                        <a14:foregroundMark x1="56598" y1="6115" x2="56598" y2="6115"/>
                        <a14:foregroundMark x1="77126" y1="10072" x2="77126" y2="10072"/>
                        <a14:foregroundMark x1="89443" y1="25180" x2="89443" y2="251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5490" flipH="1">
            <a:off x="3293506" y="5339818"/>
            <a:ext cx="1665727" cy="1364167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3804400" y="1843829"/>
            <a:ext cx="7716406" cy="1126515"/>
          </a:xfrm>
          <a:prstGeom prst="wedgeRoundRectCallout">
            <a:avLst>
              <a:gd name="adj1" fmla="val 54259"/>
              <a:gd name="adj2" fmla="val 30208"/>
              <a:gd name="adj3" fmla="val 16667"/>
            </a:avLst>
          </a:prstGeom>
          <a:solidFill>
            <a:schemeClr val="bg1"/>
          </a:solidFill>
          <a:ln w="19050">
            <a:solidFill>
              <a:srgbClr val="7DA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C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中規中距</a:t>
            </a:r>
            <a:r>
              <a:rPr lang="zh-TW" altLang="en-US" sz="3200" b="1" dirty="0">
                <a:solidFill>
                  <a:srgbClr val="CCB9F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的回應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．</a:t>
            </a:r>
            <a:endParaRPr lang="en-US" altLang="zh-TW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CCB9F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如：</a:t>
            </a:r>
            <a:r>
              <a:rPr lang="zh-TW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「啊，對不起，遲到了。」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 rot="847340">
            <a:off x="10596468" y="1926507"/>
            <a:ext cx="1629417" cy="778097"/>
          </a:xfrm>
          <a:prstGeom prst="roundRect">
            <a:avLst/>
          </a:prstGeom>
          <a:solidFill>
            <a:srgbClr val="9E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1087869" y="2982391"/>
            <a:ext cx="1448854" cy="1683219"/>
          </a:xfrm>
          <a:prstGeom prst="rect">
            <a:avLst/>
          </a:prstGeom>
        </p:spPr>
      </p:pic>
      <p:sp>
        <p:nvSpPr>
          <p:cNvPr id="21" name="矩形 1"/>
          <p:cNvSpPr/>
          <p:nvPr/>
        </p:nvSpPr>
        <p:spPr>
          <a:xfrm>
            <a:off x="445449" y="1078649"/>
            <a:ext cx="2954655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換位思考</a:t>
            </a:r>
            <a:br>
              <a:rPr lang="en-US" altLang="zh-TW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</a:br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及溝通</a:t>
            </a:r>
            <a:endParaRPr lang="en-US" altLang="zh-TW" sz="54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97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3704072" y="1249556"/>
            <a:ext cx="8231595" cy="4395509"/>
          </a:xfrm>
          <a:prstGeom prst="round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每位成員可以自由發言，</a:t>
            </a:r>
            <a:endParaRPr lang="en-US" altLang="zh-TW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分享想法，</a:t>
            </a:r>
            <a:endParaRPr lang="en-US" altLang="zh-TW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最終選出一個</a:t>
            </a:r>
            <a:b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符合數字的回應。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369291" y="657726"/>
            <a:ext cx="3078448" cy="5534961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分組活動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1087869" y="2982391"/>
            <a:ext cx="1448854" cy="1683219"/>
          </a:xfrm>
          <a:prstGeom prst="rect">
            <a:avLst/>
          </a:prstGeom>
        </p:spPr>
      </p:pic>
      <p:sp>
        <p:nvSpPr>
          <p:cNvPr id="9" name="矩形 1"/>
          <p:cNvSpPr/>
          <p:nvPr/>
        </p:nvSpPr>
        <p:spPr>
          <a:xfrm>
            <a:off x="445449" y="1078649"/>
            <a:ext cx="2954655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換位思考</a:t>
            </a:r>
            <a:br>
              <a:rPr lang="en-US" altLang="zh-TW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</a:br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及溝通</a:t>
            </a:r>
            <a:endParaRPr lang="en-US" altLang="zh-TW" sz="54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473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3753362" y="993657"/>
            <a:ext cx="8231595" cy="1860523"/>
          </a:xfrm>
          <a:prstGeom prst="round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當家人對你說：「你們個個懶懶閒，全部事都由我做」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16085" y="2699310"/>
            <a:ext cx="4106149" cy="561804"/>
          </a:xfrm>
          <a:prstGeom prst="roundRect">
            <a:avLst/>
          </a:prstGeom>
          <a:solidFill>
            <a:srgbClr val="FEF6DE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3600" b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你會如何回應？</a:t>
            </a:r>
            <a:endParaRPr lang="zh-TW" altLang="en-US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579846" y="3655071"/>
            <a:ext cx="7597292" cy="262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 </a:t>
            </a:r>
            <a:r>
              <a:rPr lang="zh-TW" altLang="en-US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（對關係最具破壞性）</a:t>
            </a:r>
            <a:endParaRPr lang="en-US" altLang="zh-TW" sz="3600" b="1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TW" altLang="en-US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（最能為關係帶來</a:t>
            </a:r>
            <a:b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r>
              <a:rPr lang="zh-TW" altLang="en-US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積極正面的影響）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89222" l="0" r="99810">
                        <a14:foregroundMark x1="14042" y1="52096" x2="15939" y2="59281"/>
                        <a14:foregroundMark x1="47438" y1="48503" x2="49336" y2="56886"/>
                        <a14:foregroundMark x1="60342" y1="54491" x2="70968" y2="55689"/>
                        <a14:foregroundMark x1="80076" y1="58084" x2="82353" y2="59281"/>
                        <a14:foregroundMark x1="86528" y1="59281" x2="86528" y2="520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467118" y="4307591"/>
            <a:ext cx="3665633" cy="1161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8" b="100000" l="0" r="100000">
                        <a14:foregroundMark x1="66854" y1="21164" x2="69101" y2="24868"/>
                        <a14:foregroundMark x1="50000" y1="14286" x2="51685" y2="14286"/>
                        <a14:foregroundMark x1="30899" y1="20635" x2="30899" y2="26455"/>
                        <a14:foregroundMark x1="28090" y1="40212" x2="28652" y2="4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92618">
            <a:off x="4286602" y="3173257"/>
            <a:ext cx="1105844" cy="1174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439" y1="60199" x2="27439" y2="60199"/>
                        <a14:foregroundMark x1="25305" y1="34328" x2="25305" y2="34328"/>
                        <a14:foregroundMark x1="49085" y1="51244" x2="49085" y2="51244"/>
                        <a14:foregroundMark x1="71646" y1="30846" x2="71646" y2="30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9384">
            <a:off x="4103030" y="5335275"/>
            <a:ext cx="1690483" cy="1035936"/>
          </a:xfrm>
          <a:prstGeom prst="rect">
            <a:avLst/>
          </a:prstGeom>
        </p:spPr>
      </p:pic>
      <p:sp>
        <p:nvSpPr>
          <p:cNvPr id="21" name="Rounded Rectangle 24"/>
          <p:cNvSpPr/>
          <p:nvPr/>
        </p:nvSpPr>
        <p:spPr>
          <a:xfrm>
            <a:off x="369291" y="657726"/>
            <a:ext cx="3078448" cy="5534961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分組活動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1087869" y="2982391"/>
            <a:ext cx="1448854" cy="1683219"/>
          </a:xfrm>
          <a:prstGeom prst="rect">
            <a:avLst/>
          </a:prstGeom>
        </p:spPr>
      </p:pic>
      <p:sp>
        <p:nvSpPr>
          <p:cNvPr id="14" name="矩形 1"/>
          <p:cNvSpPr/>
          <p:nvPr/>
        </p:nvSpPr>
        <p:spPr>
          <a:xfrm>
            <a:off x="445449" y="1078649"/>
            <a:ext cx="2954655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換位思考</a:t>
            </a:r>
            <a:br>
              <a:rPr lang="en-US" altLang="zh-TW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</a:br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及溝通</a:t>
            </a:r>
            <a:endParaRPr lang="en-US" altLang="zh-TW" sz="54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71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816085" y="2777370"/>
            <a:ext cx="4106149" cy="561804"/>
          </a:xfrm>
          <a:prstGeom prst="roundRect">
            <a:avLst/>
          </a:prstGeom>
          <a:solidFill>
            <a:srgbClr val="FEF6D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你會如何回應？</a:t>
            </a:r>
          </a:p>
        </p:txBody>
      </p:sp>
      <p:sp>
        <p:nvSpPr>
          <p:cNvPr id="16" name="Rounded Rectangle 24"/>
          <p:cNvSpPr/>
          <p:nvPr/>
        </p:nvSpPr>
        <p:spPr>
          <a:xfrm>
            <a:off x="369291" y="657726"/>
            <a:ext cx="3078448" cy="5534961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分組活動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1087869" y="2982391"/>
            <a:ext cx="1448854" cy="1683219"/>
          </a:xfrm>
          <a:prstGeom prst="rect">
            <a:avLst/>
          </a:prstGeom>
        </p:spPr>
      </p:pic>
      <p:sp>
        <p:nvSpPr>
          <p:cNvPr id="14" name="矩形 1"/>
          <p:cNvSpPr/>
          <p:nvPr/>
        </p:nvSpPr>
        <p:spPr>
          <a:xfrm>
            <a:off x="445449" y="1078649"/>
            <a:ext cx="2954655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換位思考</a:t>
            </a:r>
            <a:br>
              <a:rPr lang="en-US" altLang="zh-TW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</a:br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及溝通</a:t>
            </a:r>
            <a:endParaRPr lang="en-US" altLang="zh-TW" sz="54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79846" y="3655071"/>
            <a:ext cx="7597292" cy="262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 </a:t>
            </a:r>
            <a:r>
              <a:rPr lang="zh-TW" altLang="en-US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（對關係最具破壞性）</a:t>
            </a:r>
            <a:endParaRPr lang="en-US" altLang="zh-TW" sz="3600" b="1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TW" altLang="en-US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（最能為關係帶來</a:t>
            </a:r>
            <a:b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r>
              <a:rPr lang="zh-TW" altLang="en-US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積極正面的影響）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89222" l="0" r="99810">
                        <a14:foregroundMark x1="14042" y1="52096" x2="15939" y2="59281"/>
                        <a14:foregroundMark x1="47438" y1="48503" x2="49336" y2="56886"/>
                        <a14:foregroundMark x1="60342" y1="54491" x2="70968" y2="55689"/>
                        <a14:foregroundMark x1="80076" y1="58084" x2="82353" y2="59281"/>
                        <a14:foregroundMark x1="86528" y1="59281" x2="86528" y2="520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467118" y="4307591"/>
            <a:ext cx="3665633" cy="1161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8" b="100000" l="0" r="100000">
                        <a14:foregroundMark x1="66854" y1="21164" x2="69101" y2="24868"/>
                        <a14:foregroundMark x1="50000" y1="14286" x2="51685" y2="14286"/>
                        <a14:foregroundMark x1="30899" y1="20635" x2="30899" y2="26455"/>
                        <a14:foregroundMark x1="28090" y1="40212" x2="28652" y2="4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92618">
            <a:off x="4286602" y="3173257"/>
            <a:ext cx="1105844" cy="11741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39" y1="60199" x2="27439" y2="60199"/>
                        <a14:foregroundMark x1="25305" y1="34328" x2="25305" y2="34328"/>
                        <a14:foregroundMark x1="49085" y1="51244" x2="49085" y2="51244"/>
                        <a14:foregroundMark x1="71646" y1="30846" x2="71646" y2="30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9384">
            <a:off x="4103030" y="5335275"/>
            <a:ext cx="1690483" cy="1035936"/>
          </a:xfrm>
          <a:prstGeom prst="rect">
            <a:avLst/>
          </a:prstGeom>
        </p:spPr>
      </p:pic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3753362" y="993657"/>
            <a:ext cx="8231595" cy="1860523"/>
          </a:xfrm>
          <a:prstGeom prst="round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如果你的朋友因為即將參加一個社交活動而感到焦慮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16085" y="2699310"/>
            <a:ext cx="4106149" cy="561804"/>
          </a:xfrm>
          <a:prstGeom prst="roundRect">
            <a:avLst/>
          </a:prstGeom>
          <a:solidFill>
            <a:srgbClr val="FEF6DE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你會如何回應？</a:t>
            </a:r>
          </a:p>
        </p:txBody>
      </p:sp>
    </p:spTree>
    <p:extLst>
      <p:ext uri="{BB962C8B-B14F-4D97-AF65-F5344CB8AC3E}">
        <p14:creationId xmlns:p14="http://schemas.microsoft.com/office/powerpoint/2010/main" val="138712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24"/>
          <p:cNvSpPr/>
          <p:nvPr/>
        </p:nvSpPr>
        <p:spPr>
          <a:xfrm>
            <a:off x="369291" y="657726"/>
            <a:ext cx="3078448" cy="5534961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分組活動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1087869" y="2982391"/>
            <a:ext cx="1448854" cy="1683219"/>
          </a:xfrm>
          <a:prstGeom prst="rect">
            <a:avLst/>
          </a:prstGeom>
        </p:spPr>
      </p:pic>
      <p:sp>
        <p:nvSpPr>
          <p:cNvPr id="14" name="矩形 1"/>
          <p:cNvSpPr/>
          <p:nvPr/>
        </p:nvSpPr>
        <p:spPr>
          <a:xfrm>
            <a:off x="445449" y="1078649"/>
            <a:ext cx="2954655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換位思考</a:t>
            </a:r>
            <a:br>
              <a:rPr lang="en-US" altLang="zh-TW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</a:br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及溝通</a:t>
            </a:r>
            <a:endParaRPr lang="en-US" altLang="zh-TW" sz="54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79846" y="3655071"/>
            <a:ext cx="7597292" cy="262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  </a:t>
            </a:r>
            <a:r>
              <a:rPr lang="zh-TW" altLang="en-US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（對關係最具破壞性）</a:t>
            </a:r>
            <a:endParaRPr lang="en-US" altLang="zh-TW" sz="3600" b="1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TW" altLang="en-US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（最能為關係帶來</a:t>
            </a:r>
            <a:b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r>
              <a:rPr lang="zh-TW" altLang="en-US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積極正面的影響）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89222" l="0" r="99810">
                        <a14:foregroundMark x1="14042" y1="52096" x2="15939" y2="59281"/>
                        <a14:foregroundMark x1="47438" y1="48503" x2="49336" y2="56886"/>
                        <a14:foregroundMark x1="60342" y1="54491" x2="70968" y2="55689"/>
                        <a14:foregroundMark x1="80076" y1="58084" x2="82353" y2="59281"/>
                        <a14:foregroundMark x1="86528" y1="59281" x2="86528" y2="520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467118" y="4307591"/>
            <a:ext cx="3665633" cy="11615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8" b="100000" l="0" r="100000">
                        <a14:foregroundMark x1="66854" y1="21164" x2="69101" y2="24868"/>
                        <a14:foregroundMark x1="50000" y1="14286" x2="51685" y2="14286"/>
                        <a14:foregroundMark x1="30899" y1="20635" x2="30899" y2="26455"/>
                        <a14:foregroundMark x1="28090" y1="40212" x2="28652" y2="4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92618">
            <a:off x="4286602" y="3173257"/>
            <a:ext cx="1105844" cy="11741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39" y1="60199" x2="27439" y2="60199"/>
                        <a14:foregroundMark x1="25305" y1="34328" x2="25305" y2="34328"/>
                        <a14:foregroundMark x1="49085" y1="51244" x2="49085" y2="51244"/>
                        <a14:foregroundMark x1="71646" y1="30846" x2="71646" y2="30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9384">
            <a:off x="4103030" y="5335275"/>
            <a:ext cx="1690483" cy="1035936"/>
          </a:xfrm>
          <a:prstGeom prst="rect">
            <a:avLst/>
          </a:prstGeom>
        </p:spPr>
      </p:pic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3753362" y="993657"/>
            <a:ext cx="8231595" cy="1860523"/>
          </a:xfrm>
          <a:prstGeom prst="round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如果你發現好朋友最近情緒低落，經常流淚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837043" y="2699310"/>
            <a:ext cx="5857461" cy="561804"/>
          </a:xfrm>
          <a:prstGeom prst="roundRect">
            <a:avLst/>
          </a:prstGeom>
          <a:solidFill>
            <a:srgbClr val="FEF6DE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你會說些</a:t>
            </a:r>
            <a:r>
              <a:rPr lang="zh-HK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麼話來安慰他？</a:t>
            </a:r>
          </a:p>
        </p:txBody>
      </p:sp>
    </p:spTree>
    <p:extLst>
      <p:ext uri="{BB962C8B-B14F-4D97-AF65-F5344CB8AC3E}">
        <p14:creationId xmlns:p14="http://schemas.microsoft.com/office/powerpoint/2010/main" val="186034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2846" y="720276"/>
            <a:ext cx="10515600" cy="4564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哪些說話要素</a:t>
            </a:r>
            <a:endParaRPr lang="en-US" altLang="zh-TW" sz="48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能令對方感到被尊重</a:t>
            </a:r>
            <a:endParaRPr lang="en-US" altLang="zh-TW" sz="48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和理解，從而幫助</a:t>
            </a:r>
            <a:endParaRPr lang="en-US" altLang="zh-TW" sz="48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彼此更好地溝通？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438386"/>
            <a:ext cx="5639673" cy="61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3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96617"/>
              </p:ext>
            </p:extLst>
          </p:nvPr>
        </p:nvGraphicFramePr>
        <p:xfrm>
          <a:off x="328566" y="326499"/>
          <a:ext cx="11534867" cy="6205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06074">
                  <a:extLst>
                    <a:ext uri="{9D8B030D-6E8A-4147-A177-3AD203B41FA5}">
                      <a16:colId xmlns:a16="http://schemas.microsoft.com/office/drawing/2014/main" val="776587524"/>
                    </a:ext>
                  </a:extLst>
                </a:gridCol>
                <a:gridCol w="9028793">
                  <a:extLst>
                    <a:ext uri="{9D8B030D-6E8A-4147-A177-3AD203B41FA5}">
                      <a16:colId xmlns:a16="http://schemas.microsoft.com/office/drawing/2014/main" val="23621921"/>
                    </a:ext>
                  </a:extLst>
                </a:gridCol>
              </a:tblGrid>
              <a:tr h="208481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鼓勵</a:t>
                      </a:r>
                      <a:endParaRPr lang="en-US" altLang="zh-TW" sz="36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情感表達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ECFCE"/>
                        </a:buClr>
                        <a:buFont typeface="Microsoft JhengHei" panose="020B0604030504040204" pitchFamily="34" charset="-120"/>
                        <a:buNone/>
                      </a:pPr>
                      <a:endParaRPr lang="en-US" altLang="zh-HK" sz="1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marL="648000" lvl="0" indent="-648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ECFCE"/>
                        </a:buClr>
                        <a:buFont typeface="Microsoft JhengHei" panose="020B0604030504040204" pitchFamily="34" charset="-120"/>
                        <a:buChar char="●"/>
                      </a:pP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不</a:t>
                      </a:r>
                      <a:r>
                        <a:rPr lang="zh-HK" altLang="en-US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把焦點放在</a:t>
                      </a: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處理問題</a:t>
                      </a: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上</a:t>
                      </a:r>
                      <a:r>
                        <a:rPr lang="zh-TW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而是</a:t>
                      </a:r>
                      <a:r>
                        <a:rPr lang="zh-HK" sz="3200" b="1" kern="1200" dirty="0">
                          <a:solidFill>
                            <a:srgbClr val="AEA9CC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j-cs"/>
                        </a:rPr>
                        <a:t>主動關心</a:t>
                      </a:r>
                      <a:br>
                        <a:rPr lang="en-US" altLang="zh-HK" sz="3200" b="1" kern="1200" dirty="0">
                          <a:solidFill>
                            <a:srgbClr val="AEA9CC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j-cs"/>
                        </a:rPr>
                      </a:br>
                      <a:r>
                        <a:rPr lang="zh-HK" sz="3200" b="1" kern="1200" dirty="0">
                          <a:solidFill>
                            <a:srgbClr val="AEA9CC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j-cs"/>
                        </a:rPr>
                        <a:t>對方的感受</a:t>
                      </a:r>
                      <a:endParaRPr lang="zh-TW" sz="3200" b="1" kern="1200" dirty="0">
                        <a:solidFill>
                          <a:srgbClr val="AEA9CC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j-cs"/>
                      </a:endParaRPr>
                    </a:p>
                    <a:p>
                      <a:pPr marL="648000" lvl="0" indent="-648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ECFCE"/>
                        </a:buClr>
                        <a:buFont typeface="Microsoft JhengHei" panose="020B0604030504040204" pitchFamily="34" charset="-120"/>
                        <a:buChar char="●"/>
                      </a:pPr>
                      <a:r>
                        <a:rPr lang="zh-HK" sz="3200" b="1" kern="1200" dirty="0">
                          <a:solidFill>
                            <a:srgbClr val="AEA9CC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j-cs"/>
                        </a:rPr>
                        <a:t>給予對方空間</a:t>
                      </a:r>
                      <a:r>
                        <a:rPr lang="zh-TW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讓對方安心</a:t>
                      </a:r>
                      <a:br>
                        <a:rPr lang="en-US" alt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</a:b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分享自己的感受</a:t>
                      </a:r>
                      <a:endParaRPr lang="zh-TW" sz="32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614188"/>
                  </a:ext>
                </a:extLst>
              </a:tr>
              <a:tr h="184336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HK" sz="36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體諒和</a:t>
                      </a:r>
                      <a:r>
                        <a:rPr lang="zh-TW" sz="36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認可</a:t>
                      </a:r>
                      <a:endParaRPr lang="en-US" altLang="zh-TW" sz="36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對方的感受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8000" lvl="0" indent="-648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ECFCE"/>
                        </a:buClr>
                        <a:buFont typeface="Microsoft JhengHei" panose="020B0604030504040204" pitchFamily="34" charset="-120"/>
                        <a:buChar char="●"/>
                      </a:pP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理解對方</a:t>
                      </a: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正在</a:t>
                      </a:r>
                      <a:r>
                        <a:rPr lang="zh-TW" alt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面</a:t>
                      </a: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對的情況</a:t>
                      </a:r>
                      <a:r>
                        <a:rPr lang="zh-TW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，</a:t>
                      </a:r>
                      <a:br>
                        <a:rPr lang="en-US" altLang="zh-TW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</a:b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尊重對方的感受</a:t>
                      </a:r>
                      <a:endParaRPr lang="en-US" altLang="zh-HK" sz="32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marL="648000" lvl="0" indent="-648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ECFCE"/>
                        </a:buClr>
                        <a:buFont typeface="Microsoft JhengHei" panose="020B0604030504040204" pitchFamily="34" charset="-120"/>
                        <a:buChar char="●"/>
                      </a:pP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不批評</a:t>
                      </a: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，接受對方有自己的感受</a:t>
                      </a:r>
                      <a:endParaRPr lang="zh-TW" sz="32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2041008"/>
                  </a:ext>
                </a:extLst>
              </a:tr>
              <a:tr h="22768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提供</a:t>
                      </a:r>
                      <a:endParaRPr lang="en-US" altLang="zh-TW" sz="36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36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真誠的支持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8000" lvl="0" indent="-648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ECFCE"/>
                        </a:buClr>
                        <a:buFont typeface="Microsoft JhengHei" panose="020B0604030504040204" pitchFamily="34" charset="-120"/>
                        <a:buChar char="●"/>
                      </a:pPr>
                      <a:r>
                        <a:rPr lang="zh-TW" altLang="en-US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說</a:t>
                      </a:r>
                      <a:r>
                        <a:rPr lang="zh-TW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鼓勵</a:t>
                      </a: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的說話</a:t>
                      </a:r>
                      <a:endParaRPr lang="zh-TW" sz="32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marL="648000" lvl="0" indent="-648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ECFCE"/>
                        </a:buClr>
                        <a:buFont typeface="Microsoft JhengHei" panose="020B0604030504040204" pitchFamily="34" charset="-120"/>
                        <a:buChar char="●"/>
                      </a:pP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陪伴對方</a:t>
                      </a:r>
                      <a:endParaRPr lang="zh-TW" sz="32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marL="648000" marR="17780" lvl="0" indent="-6480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AECFCE"/>
                        </a:buClr>
                        <a:buFont typeface="Microsoft JhengHei" panose="020B0604030504040204" pitchFamily="34" charset="-120"/>
                        <a:buChar char="●"/>
                      </a:pPr>
                      <a:r>
                        <a:rPr lang="zh-HK" sz="3200" b="0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以行動表達關心</a:t>
                      </a:r>
                      <a:endParaRPr lang="zh-TW" sz="32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531595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6" b="89822" l="1175" r="89948">
                        <a14:foregroundMark x1="47258" y1="19593" x2="47258" y2="19593"/>
                        <a14:foregroundMark x1="50783" y1="21883" x2="50783" y2="21883"/>
                        <a14:foregroundMark x1="53133" y1="24936" x2="53133" y2="249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0964" y="4668742"/>
            <a:ext cx="4586752" cy="2353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54" b="99808" l="1411" r="96395">
                        <a14:foregroundMark x1="20533" y1="25385" x2="21160" y2="23846"/>
                        <a14:foregroundMark x1="31034" y1="15385" x2="31505" y2="12885"/>
                        <a14:foregroundMark x1="51567" y1="9423" x2="49843" y2="13654"/>
                        <a14:foregroundMark x1="67241" y1="19231" x2="67241" y2="19231"/>
                        <a14:foregroundMark x1="78840" y1="10769" x2="78840" y2="10769"/>
                        <a14:foregroundMark x1="86050" y1="24423" x2="86050" y2="24423"/>
                        <a14:foregroundMark x1="86677" y1="53269" x2="86677" y2="532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416474" y="1149913"/>
            <a:ext cx="3751010" cy="31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02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614149"/>
            <a:ext cx="702091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8" name="Rectangle 17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674914" y="433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同理心的概念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04441" y="1577259"/>
            <a:ext cx="8068739" cy="51030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9" y="3342290"/>
            <a:ext cx="3320222" cy="27103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3709" y="2176087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5400" b="1" kern="100" dirty="0">
                <a:solidFill>
                  <a:srgbClr val="7FCBB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同理心</a:t>
            </a:r>
            <a:endParaRPr lang="en-US" sz="5400" b="1" dirty="0">
              <a:solidFill>
                <a:srgbClr val="7FCBBD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9576" y="1986718"/>
            <a:ext cx="7444846" cy="4465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8000" indent="-648000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擁有同理心對於建立良好的人際關係非常重要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它幫助我們</a:t>
            </a:r>
            <a:r>
              <a:rPr lang="zh-TW" altLang="en-US" sz="32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理解朋友的感受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，讓我們</a:t>
            </a:r>
            <a:r>
              <a:rPr lang="zh-TW" altLang="en-US" sz="32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能更好地支持彼此</a:t>
            </a:r>
            <a:endParaRPr lang="en-US" altLang="zh-TW" sz="32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有同理心的人通常更能支持身邊的朋友和家人，特別是在他們遇到困難時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透過同理心，我們能夠創造一個更加友愛和包容的環境，</a:t>
            </a:r>
            <a:r>
              <a:rPr lang="zh-TW" altLang="en-US" sz="32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促進精神健康和幸福感</a:t>
            </a:r>
          </a:p>
        </p:txBody>
      </p:sp>
    </p:spTree>
    <p:extLst>
      <p:ext uri="{BB962C8B-B14F-4D97-AF65-F5344CB8AC3E}">
        <p14:creationId xmlns:p14="http://schemas.microsoft.com/office/powerpoint/2010/main" val="40294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02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614149"/>
            <a:ext cx="702091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8" name="Rectangle 17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674914" y="433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同理心的概念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9949" y="1648576"/>
            <a:ext cx="3683114" cy="40596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89" y="284259"/>
            <a:ext cx="1593068" cy="130046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239386" y="1648575"/>
            <a:ext cx="3683114" cy="40596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178823" y="1664790"/>
            <a:ext cx="3683114" cy="40596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7077" y="3327082"/>
            <a:ext cx="3432245" cy="238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</a:pPr>
            <a:r>
              <a:rPr lang="zh-TW" altLang="en-US" sz="4800" b="1" dirty="0">
                <a:solidFill>
                  <a:srgbClr val="D0B0F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認知</a:t>
            </a:r>
            <a:endParaRPr lang="en-US" altLang="zh-TW" sz="4800" b="1" dirty="0">
              <a:solidFill>
                <a:srgbClr val="D0B0F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理解他人的</a:t>
            </a:r>
            <a:b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想法、情感</a:t>
            </a:r>
            <a:b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和情況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7344" y="3327081"/>
            <a:ext cx="3104068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</a:pPr>
            <a:r>
              <a:rPr lang="zh-TW" altLang="en-US" sz="4800" b="1" dirty="0">
                <a:solidFill>
                  <a:srgbClr val="D0B0F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情感</a:t>
            </a:r>
            <a:endParaRPr lang="en-US" altLang="zh-TW" sz="4800" b="1" dirty="0">
              <a:solidFill>
                <a:srgbClr val="D0B0F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感受到他人的情感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30458" y="3327081"/>
            <a:ext cx="3616713" cy="238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</a:pPr>
            <a:r>
              <a:rPr lang="zh-TW" altLang="en-US" sz="4800" b="1" dirty="0">
                <a:solidFill>
                  <a:srgbClr val="D0B0F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行動</a:t>
            </a:r>
            <a:endParaRPr lang="en-US" altLang="zh-TW" sz="4800" b="1" dirty="0">
              <a:solidFill>
                <a:srgbClr val="D0B0F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基於這些理解和感受，採取行動來支持他們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951" y="1720240"/>
            <a:ext cx="1915110" cy="1610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329" y="1844658"/>
            <a:ext cx="1576967" cy="140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426" y="1709609"/>
            <a:ext cx="1943907" cy="1631811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CBC6E7BE-F26F-4844-B86E-266940782E0D}"/>
              </a:ext>
            </a:extLst>
          </p:cNvPr>
          <p:cNvSpPr txBox="1"/>
          <p:nvPr/>
        </p:nvSpPr>
        <p:spPr>
          <a:xfrm>
            <a:off x="498889" y="5912912"/>
            <a:ext cx="11237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HK" sz="3600" b="1" dirty="0">
                <a:solidFill>
                  <a:srgbClr val="D0B0F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讓我們能夠站在他人的角度去體會他們的情緒和想法</a:t>
            </a:r>
            <a:endParaRPr lang="zh-HK" altLang="en-US" sz="3600" b="1" dirty="0">
              <a:solidFill>
                <a:srgbClr val="D0B0F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015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2C94F28-D2DF-4A24-8FBF-C20854F18208}"/>
              </a:ext>
            </a:extLst>
          </p:cNvPr>
          <p:cNvSpPr/>
          <p:nvPr/>
        </p:nvSpPr>
        <p:spPr>
          <a:xfrm>
            <a:off x="-12700" y="0"/>
            <a:ext cx="9061165" cy="6857999"/>
          </a:xfrm>
          <a:prstGeom prst="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引入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921629-0B49-4DB2-86B6-37F1656D5568}"/>
              </a:ext>
            </a:extLst>
          </p:cNvPr>
          <p:cNvSpPr/>
          <p:nvPr/>
        </p:nvSpPr>
        <p:spPr>
          <a:xfrm>
            <a:off x="8770902" y="1"/>
            <a:ext cx="3451668" cy="6857999"/>
          </a:xfrm>
          <a:prstGeom prst="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F8D32CB-BA61-4513-9444-A5E33AF0E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071"/>
            <a:ext cx="8770902" cy="7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7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76C37143-CB4A-4222-8551-CFC9EFBFB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34549" y="2181187"/>
            <a:ext cx="4519617" cy="4457081"/>
          </a:xfrm>
          <a:prstGeom prst="ellipse">
            <a:avLst/>
          </a:prstGeom>
          <a:solidFill>
            <a:srgbClr val="CFE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77381" y="2181187"/>
            <a:ext cx="3543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sz="30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4" b="95238" l="1391" r="984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876" y="329140"/>
            <a:ext cx="6338850" cy="37040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1366440">
            <a:off x="71260" y="1192014"/>
            <a:ext cx="71044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Joey</a:t>
            </a:r>
          </a:p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是否具備同理心？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9" y="2403873"/>
            <a:ext cx="1672478" cy="12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3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4" b="95238" l="1391" r="984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876" y="329140"/>
            <a:ext cx="6338850" cy="37040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1366440">
            <a:off x="71260" y="1192014"/>
            <a:ext cx="71044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Joey</a:t>
            </a:r>
          </a:p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是否具備同理心？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9" y="2403873"/>
            <a:ext cx="1672478" cy="1257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32" b="100000" l="169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031" y="1993193"/>
            <a:ext cx="8313951" cy="51538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1999" y="3501438"/>
            <a:ext cx="38380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en-US" sz="13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221745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34549" y="2181187"/>
            <a:ext cx="4519617" cy="4457081"/>
          </a:xfrm>
          <a:prstGeom prst="ellipse">
            <a:avLst/>
          </a:prstGeom>
          <a:solidFill>
            <a:srgbClr val="CFE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77381" y="2181187"/>
            <a:ext cx="3543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sz="30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4" b="95238" l="1391" r="984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3" y="-32167"/>
            <a:ext cx="7160216" cy="41840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1366440">
            <a:off x="70625" y="1173354"/>
            <a:ext cx="7654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哪些行為顯示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Joey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缺乏同理心？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56" y="703750"/>
            <a:ext cx="1672478" cy="12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7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4" b="95238" l="1391" r="984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3889" y="26293"/>
            <a:ext cx="6401444" cy="374067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449" y="361469"/>
            <a:ext cx="4338936" cy="21976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1366440">
            <a:off x="-466403" y="880710"/>
            <a:ext cx="7654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哪些行為顯示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Joey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缺乏同理心？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32" b="100000" l="169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3889" y="1967060"/>
            <a:ext cx="12784658" cy="5373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6170" y="3181677"/>
            <a:ext cx="100796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她無法理解和感受對方</a:t>
            </a:r>
            <a:r>
              <a:rPr lang="zh-TW" altLang="zh-HK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所分享的</a:t>
            </a:r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情況，認為只是小事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沒有認真聆聽，只顧着查看手機，忽略了對方的感受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沒有採取任何支持的行動，未能先理解和確認對方的感受和情況，而是直接給予建議</a:t>
            </a:r>
          </a:p>
        </p:txBody>
      </p:sp>
    </p:spTree>
    <p:extLst>
      <p:ext uri="{BB962C8B-B14F-4D97-AF65-F5344CB8AC3E}">
        <p14:creationId xmlns:p14="http://schemas.microsoft.com/office/powerpoint/2010/main" val="2841820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0566" y="1261092"/>
            <a:ext cx="7144984" cy="4564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HK" altLang="zh-HK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當一個人缺乏同理心時，</a:t>
            </a:r>
            <a:r>
              <a:rPr lang="en-US" altLang="zh-HK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HK" altLang="zh-HK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說話方式和行為容易讓對方感到被忽視</a:t>
            </a:r>
            <a:r>
              <a:rPr lang="zh-TW" altLang="en-US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或不被了解，   甚至感到更孤單</a:t>
            </a:r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3DF86A95-183A-4F67-8707-022C68F49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50" y="1946868"/>
            <a:ext cx="1324990" cy="3343620"/>
          </a:xfrm>
          <a:prstGeom prst="rect">
            <a:avLst/>
          </a:prstGeom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9DF06627-17BB-4ECA-90C7-80389BCD9B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843" y="1946868"/>
            <a:ext cx="1310430" cy="334362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308AFF0-A904-4597-BBD0-99F29C1E1DD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3254" y="1432518"/>
            <a:ext cx="8763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89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1F20E41B-6FF7-478E-B872-C60E59F19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7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34549" y="2181187"/>
            <a:ext cx="4519617" cy="4457081"/>
          </a:xfrm>
          <a:prstGeom prst="ellipse">
            <a:avLst/>
          </a:prstGeom>
          <a:solidFill>
            <a:srgbClr val="CFE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77381" y="2181187"/>
            <a:ext cx="3543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sz="30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4" b="95238" l="1391" r="984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3" y="-32167"/>
            <a:ext cx="7160216" cy="41840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1366440">
            <a:off x="311530" y="1129811"/>
            <a:ext cx="7654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Joey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的哪些行為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顯示她較有同理心？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52" y="1332602"/>
            <a:ext cx="1672478" cy="12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22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4" b="95238" l="1391" r="984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3" y="-32167"/>
            <a:ext cx="6401444" cy="374067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736" y="285750"/>
            <a:ext cx="4384004" cy="24427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1366440">
            <a:off x="-104871" y="1000623"/>
            <a:ext cx="7654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Joey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的哪些行為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顯示她較有同理心？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32" b="100000" l="169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3889" y="1967060"/>
            <a:ext cx="12784658" cy="51538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0976" y="3243012"/>
            <a:ext cx="96149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  <a:defRPr/>
            </a:pPr>
            <a:r>
              <a:rPr lang="en-US" altLang="zh-TW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Joey</a:t>
            </a:r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認真聆聽並作出回應，能夠理解對方的情感和情況</a:t>
            </a:r>
          </a:p>
          <a:p>
            <a:pPr marL="685800" lvl="0" indent="-685800">
              <a:buFont typeface="Arial" panose="020B0604020202020204" pitchFamily="34" charset="0"/>
              <a:buChar char="•"/>
              <a:defRPr/>
            </a:pPr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適當地反映了對方的想法和感受，讓對方感受到自己所面臨的困境被理解</a:t>
            </a:r>
          </a:p>
          <a:p>
            <a:pPr marL="685800" lvl="0" indent="-685800">
              <a:buFont typeface="Arial" panose="020B0604020202020204" pitchFamily="34" charset="0"/>
              <a:buChar char="•"/>
              <a:defRPr/>
            </a:pPr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善用身體語言來表達關心，並願意陪伴</a:t>
            </a:r>
          </a:p>
        </p:txBody>
      </p:sp>
    </p:spTree>
    <p:extLst>
      <p:ext uri="{BB962C8B-B14F-4D97-AF65-F5344CB8AC3E}">
        <p14:creationId xmlns:p14="http://schemas.microsoft.com/office/powerpoint/2010/main" val="202622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302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614149"/>
            <a:ext cx="702091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8" name="Rectangle 17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674914" y="433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同理心的概念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048" y="1758976"/>
            <a:ext cx="11354648" cy="49207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14957" y="1668342"/>
            <a:ext cx="10754605" cy="5420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同理心可以透過學習來培養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有時候我們可能無法完全理解他人的想法和感受，特別是當他們的經歷與我們截然不同時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</a:t>
            </a:r>
            <a:r>
              <a:rPr lang="zh-TW" altLang="en-US" sz="36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透過留心傾聽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，我們可以更</a:t>
            </a:r>
            <a:r>
              <a:rPr lang="zh-TW" altLang="en-US" sz="36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理解他們的情緒和處境</a:t>
            </a:r>
            <a:endParaRPr lang="en-US" altLang="zh-TW" sz="3600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對於面臨壓力或挑戰的同伴來說，感受到他人的同理心可以</a:t>
            </a:r>
            <a:r>
              <a:rPr lang="zh-TW" altLang="en-US" sz="36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減少他們的孤獨感</a:t>
            </a:r>
            <a:endParaRPr lang="zh-TW" altLang="en-US" sz="3600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>
              <a:lnSpc>
                <a:spcPct val="100000"/>
              </a:lnSpc>
              <a:buClr>
                <a:srgbClr val="CBC8DE"/>
              </a:buClr>
              <a:buFont typeface="Wingdings" panose="05000000000000000000" pitchFamily="2" charset="2"/>
              <a:buChar char="l"/>
            </a:pPr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091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3492"/>
            <a:ext cx="3766782" cy="873457"/>
            <a:chOff x="0" y="614149"/>
            <a:chExt cx="9398480" cy="873457"/>
          </a:xfrm>
          <a:solidFill>
            <a:srgbClr val="EAE096"/>
          </a:solidFill>
        </p:grpSpPr>
        <p:sp>
          <p:nvSpPr>
            <p:cNvPr id="7" name="Rectangle 6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" y="68437"/>
            <a:ext cx="753074" cy="566312"/>
          </a:xfrm>
          <a:prstGeom prst="rect">
            <a:avLst/>
          </a:prstGeom>
        </p:spPr>
      </p:pic>
      <p:pic>
        <p:nvPicPr>
          <p:cNvPr id="9" name="圖片 8">
            <a:hlinkClick r:id="rId4"/>
            <a:extLst>
              <a:ext uri="{FF2B5EF4-FFF2-40B4-BE49-F238E27FC236}">
                <a16:creationId xmlns:a16="http://schemas.microsoft.com/office/drawing/2014/main" id="{3A4F23CC-98A9-4031-8246-92F6FED90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7"/>
            <a:ext cx="12192000" cy="68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13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674914" y="433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小結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33945" y="1741165"/>
            <a:ext cx="6805207" cy="4689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8" y="2666870"/>
            <a:ext cx="4147611" cy="33858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43971" y="1771262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5400" b="1" kern="100" dirty="0">
                <a:solidFill>
                  <a:srgbClr val="7FCBBD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同理心</a:t>
            </a:r>
            <a:endParaRPr lang="en-US" sz="5400" b="1" dirty="0">
              <a:solidFill>
                <a:srgbClr val="7FCBBD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5001" y="2012536"/>
            <a:ext cx="6263095" cy="409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8000" indent="-648000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同理心是</a:t>
            </a:r>
            <a:r>
              <a:rPr lang="zh-TW" altLang="en-US" sz="40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理解和感受他人情感和想法的能力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，對於正在面對困難或情緒困擾的同伴非常重要。</a:t>
            </a:r>
            <a:endPara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>
              <a:lnSpc>
                <a:spcPct val="90000"/>
              </a:lnSpc>
              <a:spcBef>
                <a:spcPts val="1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同理心亦能幫助大家</a:t>
            </a:r>
            <a:r>
              <a:rPr lang="zh-TW" altLang="en-US" sz="40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建立關係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，讓同伴感受到被理解和關懷。</a:t>
            </a:r>
            <a:endPara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4023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2C94F28-D2DF-4A24-8FBF-C20854F18208}"/>
              </a:ext>
            </a:extLst>
          </p:cNvPr>
          <p:cNvSpPr/>
          <p:nvPr/>
        </p:nvSpPr>
        <p:spPr>
          <a:xfrm>
            <a:off x="-12700" y="0"/>
            <a:ext cx="9061165" cy="6857999"/>
          </a:xfrm>
          <a:prstGeom prst="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792" y="1151333"/>
            <a:ext cx="10515600" cy="2852737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學習培養同理心的技巧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921629-0B49-4DB2-86B6-37F1656D5568}"/>
              </a:ext>
            </a:extLst>
          </p:cNvPr>
          <p:cNvSpPr/>
          <p:nvPr/>
        </p:nvSpPr>
        <p:spPr>
          <a:xfrm>
            <a:off x="8770902" y="1"/>
            <a:ext cx="3451668" cy="6857999"/>
          </a:xfrm>
          <a:prstGeom prst="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F8D32CB-BA61-4513-9444-A5E33AF0E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071"/>
            <a:ext cx="8770902" cy="7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04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13899">
            <a:off x="3879604" y="2725011"/>
            <a:ext cx="677108" cy="1481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>
                <a:solidFill>
                  <a:srgbClr val="4EB6A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技巧一</a:t>
            </a:r>
            <a:endParaRPr lang="en-US" sz="3200" b="1" dirty="0">
              <a:solidFill>
                <a:srgbClr val="4EB6A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 rot="701193">
            <a:off x="5641940" y="3527440"/>
            <a:ext cx="677108" cy="1481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>
                <a:solidFill>
                  <a:srgbClr val="D0BE3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技巧二</a:t>
            </a:r>
            <a:endParaRPr lang="en-US" sz="3200" b="1" dirty="0">
              <a:solidFill>
                <a:srgbClr val="D0BE3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 rot="1534340">
            <a:off x="3985373" y="3237822"/>
            <a:ext cx="615553" cy="221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>
                <a:solidFill>
                  <a:srgbClr val="4EB6A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留心傾聽</a:t>
            </a:r>
            <a:endParaRPr lang="en-US" sz="2800" b="1" dirty="0">
              <a:solidFill>
                <a:srgbClr val="4EB6A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 rot="614534">
            <a:off x="6036640" y="3376982"/>
            <a:ext cx="615553" cy="33687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>
                <a:solidFill>
                  <a:srgbClr val="D0BE3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給予富同理心的回應</a:t>
            </a:r>
            <a:endParaRPr lang="en-US" sz="2800" b="1" dirty="0">
              <a:solidFill>
                <a:srgbClr val="D0BE3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614149"/>
            <a:ext cx="702091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24" name="Rectangle 2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>
          <a:xfrm>
            <a:off x="628526" y="454495"/>
            <a:ext cx="5238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同理心技巧練習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5583142" y="696857"/>
            <a:ext cx="2565089" cy="2572734"/>
          </a:xfrm>
          <a:prstGeom prst="flowChartConnector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23" y="2678434"/>
            <a:ext cx="1641951" cy="2489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33">
            <a:off x="4752946" y="2019802"/>
            <a:ext cx="1726446" cy="24252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10" y="4304562"/>
            <a:ext cx="3186453" cy="2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93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9873" y="580134"/>
            <a:ext cx="702091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27" name="Rectangle 26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13">
            <a:off x="207880" y="-5633"/>
            <a:ext cx="1072163" cy="1506134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1148031" y="393687"/>
            <a:ext cx="6317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技巧一：留心傾聽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28550" y="2033724"/>
            <a:ext cx="8443648" cy="4270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39075" y="2299383"/>
            <a:ext cx="8443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不僅僅是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聽對方說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</a:t>
            </a:r>
            <a:r>
              <a:rPr lang="zh-TW" altLang="en-US" sz="40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專注於他們的情感、想法和需要</a:t>
            </a:r>
          </a:p>
          <a:p>
            <a:pPr algn="ctr"/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通過細心及完整地聆聽朋友的話，我們能夠更好地理解他們的感受和處境，給予更適切的支持</a:t>
            </a:r>
            <a:endParaRPr 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6" y="2999361"/>
            <a:ext cx="3046622" cy="2487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55" y="272345"/>
            <a:ext cx="2218168" cy="16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13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9873" y="580134"/>
            <a:ext cx="702091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27" name="Rectangle 26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13">
            <a:off x="207880" y="-5633"/>
            <a:ext cx="1072163" cy="1506134"/>
          </a:xfrm>
          <a:prstGeom prst="rect">
            <a:avLst/>
          </a:prstGeom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1148031" y="393687"/>
            <a:ext cx="6317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技巧一：留心傾聽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8021" y="1725648"/>
            <a:ext cx="11709209" cy="10442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17" y="117811"/>
            <a:ext cx="2218168" cy="160414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2476" y="2960861"/>
            <a:ext cx="11709209" cy="21488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03059" y="5332914"/>
            <a:ext cx="11709209" cy="13085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6200" y="1764694"/>
            <a:ext cx="11665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非語言溝通：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200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點頭、眼神接觸和身體前傾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，讓對方感到被關心和重視，進而增強彼此的信任感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476" y="3047645"/>
            <a:ext cx="116968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簡單的語言回應：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3200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簡單的回應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，如「是」 、 「 嗯」，來表示你正在專心聆聽，鼓勵對方繼續分享；也可以透過</a:t>
            </a:r>
            <a:r>
              <a:rPr lang="zh-TW" altLang="en-US" sz="3200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開放式提問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，如「這讓你感到怎麼樣？」來引導對話，展現關心並促使對方更深入表達情感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1257" y="5445265"/>
            <a:ext cx="11651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避免打斷：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儘量讓對方將話說完，避免打斷他們的思路，讓他們感受到被尊重</a:t>
            </a:r>
          </a:p>
        </p:txBody>
      </p:sp>
    </p:spTree>
    <p:extLst>
      <p:ext uri="{BB962C8B-B14F-4D97-AF65-F5344CB8AC3E}">
        <p14:creationId xmlns:p14="http://schemas.microsoft.com/office/powerpoint/2010/main" val="2011125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69291" y="1668343"/>
            <a:ext cx="3078448" cy="4524344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674914" y="2101755"/>
            <a:ext cx="2316412" cy="2691113"/>
          </a:xfrm>
          <a:prstGeom prst="rect">
            <a:avLst/>
          </a:prstGeom>
        </p:spPr>
      </p:pic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角色扮演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 rot="845677">
            <a:off x="4202759" y="5115923"/>
            <a:ext cx="2936405" cy="75781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zh-TW" altLang="en-US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分享困擾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 rot="20686200">
            <a:off x="7970231" y="4694433"/>
            <a:ext cx="3233975" cy="81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練習</a:t>
            </a:r>
            <a:br>
              <a:rPr lang="en-US" altLang="zh-TW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留心傾聽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13">
            <a:off x="207880" y="-5633"/>
            <a:ext cx="1072163" cy="150613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148031" y="393687"/>
            <a:ext cx="6317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技巧一：留心傾聽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91" y="1758977"/>
            <a:ext cx="1324990" cy="33436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05859" y="2402529"/>
            <a:ext cx="808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 </a:t>
            </a:r>
          </a:p>
          <a:p>
            <a:pPr algn="ctr"/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84" y="1758977"/>
            <a:ext cx="1310430" cy="33436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61562" y="2404946"/>
            <a:ext cx="51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</a:p>
          <a:p>
            <a:pPr algn="ctr"/>
            <a:endPara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55" y="272345"/>
            <a:ext cx="2218168" cy="16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98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69291" y="1668343"/>
            <a:ext cx="3078448" cy="4524344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674914" y="2101755"/>
            <a:ext cx="2316412" cy="2691113"/>
          </a:xfrm>
          <a:prstGeom prst="rect">
            <a:avLst/>
          </a:prstGeom>
        </p:spPr>
      </p:pic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角色扮演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98647" y="5269160"/>
            <a:ext cx="8536484" cy="75781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altLang="zh-TW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  <a:r>
              <a:rPr lang="zh-TW" altLang="en-US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被老師邀請在早會作分享，</a:t>
            </a:r>
            <a:endParaRPr lang="en-US" altLang="zh-TW" sz="4000" b="1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lvl="0" indent="0" algn="ctr">
              <a:buNone/>
            </a:pPr>
            <a:r>
              <a:rPr lang="zh-TW" altLang="en-US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感到緊張，因此與</a:t>
            </a:r>
            <a:r>
              <a:rPr lang="en-US" altLang="zh-TW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  <a:r>
              <a:rPr lang="zh-TW" altLang="en-US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傾訴煩惱。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13">
            <a:off x="207880" y="-5633"/>
            <a:ext cx="1072163" cy="150613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148031" y="393687"/>
            <a:ext cx="6317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技巧一：留心傾聽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91" y="1758977"/>
            <a:ext cx="1324990" cy="33436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84" y="1758977"/>
            <a:ext cx="1310430" cy="33436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55" y="272345"/>
            <a:ext cx="2218168" cy="16041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05859" y="2402529"/>
            <a:ext cx="808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</a:p>
          <a:p>
            <a:pPr algn="ctr"/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61562" y="2404946"/>
            <a:ext cx="51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</a:p>
          <a:p>
            <a:pPr algn="ctr"/>
            <a:endPara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135089" y="1737217"/>
            <a:ext cx="3252864" cy="75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6000" b="1" dirty="0">
                <a:solidFill>
                  <a:srgbClr val="B27EB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場景一</a:t>
            </a:r>
          </a:p>
        </p:txBody>
      </p:sp>
    </p:spTree>
    <p:extLst>
      <p:ext uri="{BB962C8B-B14F-4D97-AF65-F5344CB8AC3E}">
        <p14:creationId xmlns:p14="http://schemas.microsoft.com/office/powerpoint/2010/main" val="1137019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6239" y="3649119"/>
            <a:ext cx="2769090" cy="2953621"/>
            <a:chOff x="1342212" y="2762890"/>
            <a:chExt cx="3463720" cy="35394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12" y="2762890"/>
              <a:ext cx="1464051" cy="353946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560669" y="3354464"/>
              <a:ext cx="409903" cy="55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969" y="2762890"/>
              <a:ext cx="1447963" cy="353946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9873" y="580134"/>
            <a:ext cx="702091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27" name="Rectangle 26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13">
            <a:off x="207880" y="-5633"/>
            <a:ext cx="1072163" cy="15061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66172" y="438137"/>
            <a:ext cx="2438501" cy="135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148031" y="393687"/>
            <a:ext cx="6317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技巧一：留心傾聽</a:t>
            </a:r>
            <a:endParaRPr lang="en-US" altLang="zh-HK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0678" y="500367"/>
            <a:ext cx="2169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buClr>
                <a:srgbClr val="AECFCE"/>
              </a:buClr>
            </a:pPr>
            <a:r>
              <a:rPr lang="zh-TW" altLang="en-US" sz="7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22" y="125789"/>
            <a:ext cx="1883780" cy="2197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2826" y="1144602"/>
            <a:ext cx="749301" cy="9856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6921" y="1485311"/>
            <a:ext cx="749301" cy="9856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04341" y="4372849"/>
            <a:ext cx="71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2405" y="4367161"/>
            <a:ext cx="45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</a:p>
        </p:txBody>
      </p:sp>
      <p:sp>
        <p:nvSpPr>
          <p:cNvPr id="3" name="Rectangular Callout 2"/>
          <p:cNvSpPr/>
          <p:nvPr/>
        </p:nvSpPr>
        <p:spPr>
          <a:xfrm rot="21061886">
            <a:off x="345383" y="2079833"/>
            <a:ext cx="3952628" cy="3072213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Rectangle 19"/>
          <p:cNvSpPr/>
          <p:nvPr/>
        </p:nvSpPr>
        <p:spPr>
          <a:xfrm rot="21054487">
            <a:off x="528608" y="2193525"/>
            <a:ext cx="3770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buClr>
                <a:srgbClr val="AECFCE"/>
              </a:buClr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作為</a:t>
            </a:r>
            <a:r>
              <a:rPr lang="zh-TW" altLang="en-US" sz="36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傾訴者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），你認為對方有沒有留心傾聽？</a:t>
            </a:r>
            <a:b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哪些行為讓你感到被關心？</a:t>
            </a:r>
          </a:p>
        </p:txBody>
      </p:sp>
      <p:sp>
        <p:nvSpPr>
          <p:cNvPr id="26" name="Rectangular Callout 25"/>
          <p:cNvSpPr/>
          <p:nvPr/>
        </p:nvSpPr>
        <p:spPr>
          <a:xfrm rot="741271">
            <a:off x="7680719" y="2685675"/>
            <a:ext cx="4230705" cy="2366575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Rectangle 28"/>
          <p:cNvSpPr/>
          <p:nvPr/>
        </p:nvSpPr>
        <p:spPr>
          <a:xfrm rot="766406">
            <a:off x="7472208" y="2735805"/>
            <a:ext cx="4719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buClr>
                <a:srgbClr val="AECFCE"/>
              </a:buClr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作為</a:t>
            </a:r>
            <a:r>
              <a:rPr lang="zh-TW" altLang="en-US" sz="3600" b="1" dirty="0">
                <a:solidFill>
                  <a:srgbClr val="9DC3E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聆聽者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），</a:t>
            </a:r>
            <a:b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你有沒有遇到困難？你可以如何應對</a:t>
            </a:r>
            <a:b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這些困難？</a:t>
            </a:r>
          </a:p>
        </p:txBody>
      </p:sp>
    </p:spTree>
    <p:extLst>
      <p:ext uri="{BB962C8B-B14F-4D97-AF65-F5344CB8AC3E}">
        <p14:creationId xmlns:p14="http://schemas.microsoft.com/office/powerpoint/2010/main" val="3048642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69291" y="1668343"/>
            <a:ext cx="3078448" cy="4524344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674914" y="2101755"/>
            <a:ext cx="2316412" cy="2691113"/>
          </a:xfrm>
          <a:prstGeom prst="rect">
            <a:avLst/>
          </a:prstGeom>
        </p:spPr>
      </p:pic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角色扮演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213">
            <a:off x="207880" y="-5633"/>
            <a:ext cx="1072163" cy="150613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148031" y="393687"/>
            <a:ext cx="6317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技巧一：留心傾聽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91" y="1758977"/>
            <a:ext cx="1324990" cy="33436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84" y="1758977"/>
            <a:ext cx="1310430" cy="334362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904854" y="4022376"/>
            <a:ext cx="3493626" cy="606436"/>
          </a:xfrm>
          <a:prstGeom prst="roundRect">
            <a:avLst/>
          </a:prstGeom>
          <a:solidFill>
            <a:srgbClr val="CCB9F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互換角色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55" y="272345"/>
            <a:ext cx="2218168" cy="1604142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>
          <a:xfrm rot="1000094">
            <a:off x="4238992" y="5174365"/>
            <a:ext cx="3233975" cy="81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分享困擾</a:t>
            </a:r>
            <a:endParaRPr lang="zh-TW" alt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5859" y="2402529"/>
            <a:ext cx="8085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</a:p>
          <a:p>
            <a:pPr algn="ctr"/>
            <a:endParaRPr 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61562" y="2404946"/>
            <a:ext cx="516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0793F83-0B9C-40E9-A009-457A4C27DA77}"/>
              </a:ext>
            </a:extLst>
          </p:cNvPr>
          <p:cNvSpPr txBox="1">
            <a:spLocks/>
          </p:cNvSpPr>
          <p:nvPr/>
        </p:nvSpPr>
        <p:spPr>
          <a:xfrm rot="20686200">
            <a:off x="7970231" y="4694433"/>
            <a:ext cx="3233975" cy="81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練習</a:t>
            </a:r>
            <a:br>
              <a:rPr lang="en-US" altLang="zh-TW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留心傾聽</a:t>
            </a:r>
          </a:p>
        </p:txBody>
      </p:sp>
    </p:spTree>
    <p:extLst>
      <p:ext uri="{BB962C8B-B14F-4D97-AF65-F5344CB8AC3E}">
        <p14:creationId xmlns:p14="http://schemas.microsoft.com/office/powerpoint/2010/main" val="2056520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744687" y="2033724"/>
            <a:ext cx="8186056" cy="4270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68865" y="2541792"/>
            <a:ext cx="78618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當你理解對方的感受後，可以</a:t>
            </a:r>
            <a:r>
              <a:rPr lang="zh-TW" altLang="en-US" sz="40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給予對方富同理心的回應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這可以幫助對方感受到</a:t>
            </a:r>
            <a:r>
              <a:rPr lang="zh-TW" altLang="en-US" sz="40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被理解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，並讓對方知道他們的情感是</a:t>
            </a:r>
            <a:r>
              <a:rPr lang="zh-TW" altLang="en-US" sz="40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被重視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的。</a:t>
            </a:r>
          </a:p>
          <a:p>
            <a:pPr algn="ctr"/>
            <a:endParaRPr 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" y="2857792"/>
            <a:ext cx="3516379" cy="2870514"/>
          </a:xfrm>
          <a:prstGeom prst="rect">
            <a:avLst/>
          </a:prstGeom>
        </p:spPr>
      </p:pic>
      <p:grpSp>
        <p:nvGrpSpPr>
          <p:cNvPr id="17" name="Group 11">
            <a:extLst>
              <a:ext uri="{FF2B5EF4-FFF2-40B4-BE49-F238E27FC236}">
                <a16:creationId xmlns:a16="http://schemas.microsoft.com/office/drawing/2014/main" id="{83762ACC-4824-45D3-9D70-B4C900AECCC2}"/>
              </a:ext>
            </a:extLst>
          </p:cNvPr>
          <p:cNvGrpSpPr/>
          <p:nvPr/>
        </p:nvGrpSpPr>
        <p:grpSpPr>
          <a:xfrm>
            <a:off x="39872" y="580134"/>
            <a:ext cx="8862828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F325AE81-C59B-427E-8375-3E2A454090D4}"/>
                </a:ext>
              </a:extLst>
            </p:cNvPr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E6711402-63FB-4C2F-9D66-2140B2367B73}"/>
                </a:ext>
              </a:extLst>
            </p:cNvPr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C3BD9D37-9351-42BA-B28E-F42CA5D772A2}"/>
              </a:ext>
            </a:extLst>
          </p:cNvPr>
          <p:cNvSpPr txBox="1">
            <a:spLocks/>
          </p:cNvSpPr>
          <p:nvPr/>
        </p:nvSpPr>
        <p:spPr>
          <a:xfrm>
            <a:off x="968297" y="384024"/>
            <a:ext cx="76423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技巧二：給予富同理心的回應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E25F3E0D-39FE-48C7-BC41-827915C03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" y="118743"/>
            <a:ext cx="970826" cy="14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上節學習重點重溫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4914" y="2192389"/>
            <a:ext cx="10923528" cy="404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48000" indent="-648000">
              <a:spcBef>
                <a:spcPts val="1000"/>
              </a:spcBef>
              <a:spcAft>
                <a:spcPts val="1200"/>
              </a:spcAft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</a:t>
            </a:r>
            <a:r>
              <a:rPr lang="zh-HK" altLang="zh-HK" sz="36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掌握有關精神疾病及其治療的資訊</a:t>
            </a:r>
            <a:r>
              <a:rPr lang="zh-HK" altLang="zh-HK" sz="3600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是十分重要的，因為誤解往往會導致</a:t>
            </a:r>
            <a:r>
              <a:rPr lang="zh-HK" altLang="zh-HK" sz="36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偏見及負面標籤</a:t>
            </a:r>
            <a:r>
              <a:rPr lang="zh-HK" altLang="zh-HK" sz="3600" kern="1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，使人們不敢尋求幫助。</a:t>
            </a:r>
            <a:r>
              <a:rPr lang="zh-HK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</a:t>
            </a:r>
            <a:r>
              <a:rPr lang="zh-TW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</a:t>
            </a:r>
            <a:r>
              <a:rPr lang="zh-HK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的資</a:t>
            </a:r>
            <a:r>
              <a:rPr lang="zh-TW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訊</a:t>
            </a:r>
            <a:r>
              <a:rPr lang="zh-HK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和理解亦</a:t>
            </a:r>
            <a:r>
              <a:rPr lang="zh-TW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有助</a:t>
            </a:r>
            <a:r>
              <a:rPr lang="zh-TW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於</a:t>
            </a:r>
            <a:r>
              <a:rPr lang="zh-HK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患者</a:t>
            </a:r>
            <a:r>
              <a:rPr lang="zh-TW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「</a:t>
            </a:r>
            <a:r>
              <a:rPr lang="zh-HK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復元</a:t>
            </a:r>
            <a:r>
              <a:rPr lang="zh-TW" altLang="en-US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HK" sz="3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>
              <a:spcBef>
                <a:spcPts val="1000"/>
              </a:spcBef>
              <a:spcAft>
                <a:spcPts val="1200"/>
              </a:spcAft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風險因素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包括生理、心理及環境等方面，會增加個人患上精神疾病的風險，而</a:t>
            </a:r>
            <a:r>
              <a:rPr lang="zh-TW" altLang="en-US" sz="36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保護因素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可以減低風險及提升我們應對困難的能力。認識這些因素讓我們知道</a:t>
            </a:r>
            <a:r>
              <a:rPr lang="zh-TW" altLang="en-US" sz="36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精神疾病的成因是涉及多個層面的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HK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>
              <a:spcBef>
                <a:spcPts val="1000"/>
              </a:spcBef>
              <a:spcAft>
                <a:spcPts val="1200"/>
              </a:spcAft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zh-TW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2250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81278" y="1668600"/>
            <a:ext cx="11834260" cy="12166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81278" y="3100220"/>
            <a:ext cx="11834260" cy="13186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" y="1710282"/>
            <a:ext cx="11394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注意情感：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在對方講述情感時，使用語句如：</a:t>
            </a:r>
            <a:r>
              <a:rPr lang="zh-TW" altLang="en-US" sz="32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「我聽到你說</a:t>
            </a:r>
            <a:r>
              <a:rPr lang="en-US" altLang="zh-TW" sz="32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en-US" altLang="zh-HK" sz="32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「你覺得</a:t>
            </a:r>
            <a:r>
              <a:rPr lang="en-US" altLang="zh-TW" sz="32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32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，顯示你在專注於他們的感受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101" y="3176420"/>
            <a:ext cx="11394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表達理解：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用簡單的語言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讓對方知道你理解他們的感受和想法，如： </a:t>
            </a:r>
            <a:r>
              <a:rPr lang="zh-TW" altLang="en-US" sz="32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「這聽起來真的讓你感到很緊張，我能感受到這種壓力。」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1905" y="4608254"/>
            <a:ext cx="11834260" cy="16683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3102" y="4694202"/>
            <a:ext cx="11211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「聽」多於「講」：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給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予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對方</a:t>
            </a:r>
            <a:r>
              <a:rPr lang="zh-TW" altLang="en-US" sz="32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充足的空間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來表達他們的</a:t>
            </a:r>
            <a:r>
              <a:rPr lang="zh-TW" altLang="en-US" sz="32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感受和想法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不急於給予建議或解決方法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；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單單</a:t>
            </a:r>
            <a:r>
              <a:rPr lang="zh-TW" altLang="zh-HK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表達我們的關心與支持，已是很好的幫助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28" name="Group 11">
            <a:extLst>
              <a:ext uri="{FF2B5EF4-FFF2-40B4-BE49-F238E27FC236}">
                <a16:creationId xmlns:a16="http://schemas.microsoft.com/office/drawing/2014/main" id="{84E9CE4E-74FD-4F9C-B805-91433201525F}"/>
              </a:ext>
            </a:extLst>
          </p:cNvPr>
          <p:cNvGrpSpPr/>
          <p:nvPr/>
        </p:nvGrpSpPr>
        <p:grpSpPr>
          <a:xfrm>
            <a:off x="39872" y="580134"/>
            <a:ext cx="8862828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3057E11A-8A16-4158-AAE7-230EF4326F3E}"/>
                </a:ext>
              </a:extLst>
            </p:cNvPr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DF6F7146-0F98-4981-B815-8246696D4AB3}"/>
                </a:ext>
              </a:extLst>
            </p:cNvPr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C8D1AE3F-AEC1-4705-84BD-7D1D444FFBDB}"/>
              </a:ext>
            </a:extLst>
          </p:cNvPr>
          <p:cNvSpPr txBox="1">
            <a:spLocks/>
          </p:cNvSpPr>
          <p:nvPr/>
        </p:nvSpPr>
        <p:spPr>
          <a:xfrm>
            <a:off x="968297" y="384024"/>
            <a:ext cx="76423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技巧二：給予富同理心的回應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2" name="Picture 15">
            <a:extLst>
              <a:ext uri="{FF2B5EF4-FFF2-40B4-BE49-F238E27FC236}">
                <a16:creationId xmlns:a16="http://schemas.microsoft.com/office/drawing/2014/main" id="{9AF3FA3F-08CE-4A87-AC56-EB3A2111B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" y="118743"/>
            <a:ext cx="970826" cy="14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47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69291" y="1668343"/>
            <a:ext cx="3078448" cy="4524344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674914" y="2101755"/>
            <a:ext cx="2316412" cy="2691113"/>
          </a:xfrm>
          <a:prstGeom prst="rect">
            <a:avLst/>
          </a:prstGeom>
        </p:spPr>
      </p:pic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角色扮演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91" y="1758977"/>
            <a:ext cx="1324990" cy="33436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84" y="1758977"/>
            <a:ext cx="1310430" cy="33436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55" y="272345"/>
            <a:ext cx="2218168" cy="160414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968297" y="384024"/>
            <a:ext cx="80246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技巧二：給予富同理心的回應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" y="118743"/>
            <a:ext cx="970826" cy="1472102"/>
          </a:xfrm>
          <a:prstGeom prst="rect">
            <a:avLst/>
          </a:prstGeom>
        </p:spPr>
      </p:pic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 rot="845677">
            <a:off x="4426504" y="5108368"/>
            <a:ext cx="2432413" cy="75781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zh-TW" altLang="en-US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分享困擾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 rot="20686200">
            <a:off x="7005786" y="4694433"/>
            <a:ext cx="4948885" cy="81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練習</a:t>
            </a:r>
            <a:br>
              <a:rPr lang="en-US" altLang="zh-TW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給予富同理心的回應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05859" y="2402529"/>
            <a:ext cx="808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</a:p>
          <a:p>
            <a:pPr algn="ctr"/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61562" y="2404946"/>
            <a:ext cx="51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</a:p>
          <a:p>
            <a:pPr algn="ctr"/>
            <a:endPara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768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69291" y="1668343"/>
            <a:ext cx="3078448" cy="4524344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674914" y="2101755"/>
            <a:ext cx="2316412" cy="2691113"/>
          </a:xfrm>
          <a:prstGeom prst="rect">
            <a:avLst/>
          </a:prstGeom>
        </p:spPr>
      </p:pic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角色扮演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76263" y="5367243"/>
            <a:ext cx="8536484" cy="75781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altLang="zh-TW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  <a:r>
              <a:rPr lang="zh-TW" altLang="en-US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同學被心儀的異性朋友拒絕而感到失落，因此與</a:t>
            </a:r>
            <a:r>
              <a:rPr lang="en-US" altLang="zh-TW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  <a:r>
              <a:rPr lang="zh-TW" altLang="en-US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傾訴煩惱。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91" y="1758977"/>
            <a:ext cx="1324990" cy="33436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84" y="1758977"/>
            <a:ext cx="1310430" cy="33436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55" y="272345"/>
            <a:ext cx="2218168" cy="1604142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968297" y="384024"/>
            <a:ext cx="7809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技巧二：給予富同理心的回應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" y="118743"/>
            <a:ext cx="970826" cy="14721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05859" y="2402529"/>
            <a:ext cx="808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</a:p>
          <a:p>
            <a:pPr algn="ctr"/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61562" y="2404946"/>
            <a:ext cx="51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</a:p>
          <a:p>
            <a:pPr algn="ctr"/>
            <a:endPara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043886" y="1709587"/>
            <a:ext cx="3252864" cy="757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6000" b="1" dirty="0">
                <a:solidFill>
                  <a:srgbClr val="B27EB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場景二</a:t>
            </a:r>
          </a:p>
        </p:txBody>
      </p:sp>
    </p:spTree>
    <p:extLst>
      <p:ext uri="{BB962C8B-B14F-4D97-AF65-F5344CB8AC3E}">
        <p14:creationId xmlns:p14="http://schemas.microsoft.com/office/powerpoint/2010/main" val="3821015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2826" y="1144602"/>
            <a:ext cx="749301" cy="9856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6921" y="1485311"/>
            <a:ext cx="749301" cy="985619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21061886">
            <a:off x="297335" y="1820267"/>
            <a:ext cx="3870686" cy="3164831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61021" y="3726635"/>
            <a:ext cx="2769090" cy="2953621"/>
            <a:chOff x="1342212" y="2762890"/>
            <a:chExt cx="3463720" cy="35394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12" y="2762890"/>
              <a:ext cx="1464051" cy="353946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560669" y="3354464"/>
              <a:ext cx="409903" cy="55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969" y="2762890"/>
              <a:ext cx="1447963" cy="353946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4289123" y="4450365"/>
            <a:ext cx="71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 rot="21054487">
            <a:off x="262124" y="1794713"/>
            <a:ext cx="39438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buClr>
                <a:srgbClr val="AECFCE"/>
              </a:buClr>
            </a:pP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作為</a:t>
            </a:r>
            <a:r>
              <a:rPr lang="zh-TW" altLang="en-US" sz="34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傾訴者</a:t>
            </a: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TW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），你覺得對方的回應有沒有讓你感到被理解？哪些說話或行為讓你覺得</a:t>
            </a:r>
            <a:br>
              <a:rPr lang="en-US" altLang="zh-TW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被支持？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77187" y="4444677"/>
            <a:ext cx="45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</a:p>
        </p:txBody>
      </p:sp>
      <p:sp>
        <p:nvSpPr>
          <p:cNvPr id="26" name="Rectangular Callout 25"/>
          <p:cNvSpPr/>
          <p:nvPr/>
        </p:nvSpPr>
        <p:spPr>
          <a:xfrm rot="741271">
            <a:off x="6812366" y="2202190"/>
            <a:ext cx="5295069" cy="2634702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Rectangle 28"/>
          <p:cNvSpPr/>
          <p:nvPr/>
        </p:nvSpPr>
        <p:spPr>
          <a:xfrm rot="766406">
            <a:off x="6851078" y="2187206"/>
            <a:ext cx="52153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buClr>
                <a:srgbClr val="AECFCE"/>
              </a:buClr>
            </a:pP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作為</a:t>
            </a:r>
            <a:r>
              <a:rPr lang="zh-TW" altLang="en-US" sz="3400" b="1" dirty="0">
                <a:solidFill>
                  <a:srgbClr val="9DC3E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聆聽者</a:t>
            </a: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TW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），</a:t>
            </a:r>
            <a:br>
              <a:rPr lang="en-US" altLang="zh-TW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你有沒有遇到困難？</a:t>
            </a:r>
            <a:br>
              <a:rPr lang="en-US" altLang="zh-TW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避免給予建議的感覺如何？</a:t>
            </a:r>
            <a:br>
              <a:rPr lang="en-US" altLang="zh-TW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對方沉默時</a:t>
            </a:r>
            <a:br>
              <a:rPr lang="en-US" altLang="zh-TW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你又有甚麼感受？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36" name="Rectangle 35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968297" y="384024"/>
            <a:ext cx="80372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技巧二：給予富同理心的回應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" y="118743"/>
            <a:ext cx="970826" cy="1472102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8762287" y="352587"/>
            <a:ext cx="2438501" cy="135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970832" y="454873"/>
            <a:ext cx="2169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buClr>
                <a:srgbClr val="AECFCE"/>
              </a:buClr>
            </a:pPr>
            <a:r>
              <a:rPr lang="zh-TW" altLang="en-US" sz="7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</a:t>
            </a:r>
          </a:p>
        </p:txBody>
      </p:sp>
    </p:spTree>
    <p:extLst>
      <p:ext uri="{BB962C8B-B14F-4D97-AF65-F5344CB8AC3E}">
        <p14:creationId xmlns:p14="http://schemas.microsoft.com/office/powerpoint/2010/main" val="3027683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69291" y="1668343"/>
            <a:ext cx="3078448" cy="4524344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674914" y="2101755"/>
            <a:ext cx="2316412" cy="2691113"/>
          </a:xfrm>
          <a:prstGeom prst="rect">
            <a:avLst/>
          </a:prstGeom>
        </p:spPr>
      </p:pic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角色扮演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91" y="1758977"/>
            <a:ext cx="1324990" cy="33436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84" y="1758977"/>
            <a:ext cx="1310430" cy="33436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55" y="272345"/>
            <a:ext cx="2218168" cy="1604142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968297" y="384024"/>
            <a:ext cx="79027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技巧二：給予富同理心的回應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" y="118743"/>
            <a:ext cx="970826" cy="1472102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5904854" y="4022376"/>
            <a:ext cx="3493626" cy="606436"/>
          </a:xfrm>
          <a:prstGeom prst="roundRect">
            <a:avLst/>
          </a:prstGeom>
          <a:solidFill>
            <a:srgbClr val="CCB9F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互換角色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 rot="1000094">
            <a:off x="3537159" y="4894038"/>
            <a:ext cx="4083220" cy="81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分享困擾</a:t>
            </a:r>
          </a:p>
          <a:p>
            <a:pPr marL="0" indent="0" algn="ctr">
              <a:buNone/>
            </a:pPr>
            <a:endParaRPr lang="zh-TW" alt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5859" y="2402529"/>
            <a:ext cx="808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</a:p>
          <a:p>
            <a:pPr algn="ctr"/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1562" y="2404946"/>
            <a:ext cx="51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</a:p>
          <a:p>
            <a:pPr algn="ctr"/>
            <a:endParaRPr lang="en-US" altLang="zh-TW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74E1835-C07C-4A37-BBB3-5033F260C208}"/>
              </a:ext>
            </a:extLst>
          </p:cNvPr>
          <p:cNvSpPr txBox="1">
            <a:spLocks/>
          </p:cNvSpPr>
          <p:nvPr/>
        </p:nvSpPr>
        <p:spPr>
          <a:xfrm rot="20686200">
            <a:off x="7370566" y="4458165"/>
            <a:ext cx="4779824" cy="816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練習</a:t>
            </a:r>
            <a:br>
              <a:rPr lang="en-US" altLang="zh-TW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給予富同理心的回應</a:t>
            </a:r>
            <a:br>
              <a:rPr lang="en-US" altLang="zh-TW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zh-TW" alt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9642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182318" y="1855600"/>
            <a:ext cx="9978961" cy="406824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6D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82318" y="1919181"/>
            <a:ext cx="9560439" cy="404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48000" indent="-648000" algn="just">
              <a:spcBef>
                <a:spcPts val="1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留心傾聽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40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給予富同理心的回應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等技巧能讓我們在朋友需要幫助的時候，代入對方的角度去思考和感受，並運用適當的肢體語言和聆聽技巧，使他們感受到</a:t>
            </a:r>
            <a:r>
              <a:rPr lang="zh-TW" altLang="en-US" sz="40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被理解、支持和鼓勵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1" name="Rectangle 10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74914" y="433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小結</a:t>
            </a:r>
            <a:endParaRPr lang="en-US" sz="4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9" y="711462"/>
            <a:ext cx="5514609" cy="6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5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2C94F28-D2DF-4A24-8FBF-C20854F18208}"/>
              </a:ext>
            </a:extLst>
          </p:cNvPr>
          <p:cNvSpPr/>
          <p:nvPr/>
        </p:nvSpPr>
        <p:spPr>
          <a:xfrm>
            <a:off x="-290263" y="1"/>
            <a:ext cx="9061165" cy="6857999"/>
          </a:xfrm>
          <a:prstGeom prst="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34413"/>
            <a:ext cx="10515600" cy="2475637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了解支持者的角色與限制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921629-0B49-4DB2-86B6-37F1656D5568}"/>
              </a:ext>
            </a:extLst>
          </p:cNvPr>
          <p:cNvSpPr/>
          <p:nvPr/>
        </p:nvSpPr>
        <p:spPr>
          <a:xfrm>
            <a:off x="8770902" y="1"/>
            <a:ext cx="3451668" cy="6857999"/>
          </a:xfrm>
          <a:prstGeom prst="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F8D32CB-BA61-4513-9444-A5E33AF0E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071"/>
            <a:ext cx="12222570" cy="7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1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7FD5BABE-1DC4-49D9-A44D-9D75A5889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84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56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60372" y="994975"/>
            <a:ext cx="11022078" cy="554090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309245" y="1577215"/>
            <a:ext cx="6893901" cy="2797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你們認為在這個情況下，</a:t>
            </a:r>
            <a:r>
              <a:rPr lang="en-US" altLang="zh-TW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Calvin</a:t>
            </a:r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的同學可以做些</a:t>
            </a:r>
            <a:br>
              <a:rPr lang="en-US" altLang="zh-TW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</a:br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甚麼來支持他？</a:t>
            </a:r>
            <a:endParaRPr lang="en-US" altLang="zh-TW" sz="4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endParaRPr lang="zh-TW" altLang="en-US" sz="4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61691" y="2314584"/>
            <a:ext cx="3180901" cy="3177229"/>
            <a:chOff x="5322325" y="3915869"/>
            <a:chExt cx="4723429" cy="4923275"/>
          </a:xfrm>
        </p:grpSpPr>
        <p:sp>
          <p:nvSpPr>
            <p:cNvPr id="16" name="Oval 15"/>
            <p:cNvSpPr/>
            <p:nvPr/>
          </p:nvSpPr>
          <p:spPr>
            <a:xfrm>
              <a:off x="5322325" y="3915869"/>
              <a:ext cx="4519618" cy="4457081"/>
            </a:xfrm>
            <a:prstGeom prst="ellipse">
              <a:avLst/>
            </a:prstGeom>
            <a:solidFill>
              <a:srgbClr val="CFE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01898" y="4106055"/>
              <a:ext cx="3543856" cy="4733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3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US" sz="173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04671" y="1775078"/>
            <a:ext cx="1895450" cy="3494348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" y="2800657"/>
            <a:ext cx="1907969" cy="137981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D7DFEDCA-0946-453C-8F73-85FCCE1A135F}"/>
              </a:ext>
            </a:extLst>
          </p:cNvPr>
          <p:cNvSpPr txBox="1"/>
          <p:nvPr/>
        </p:nvSpPr>
        <p:spPr>
          <a:xfrm>
            <a:off x="2309245" y="4263403"/>
            <a:ext cx="6853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支持者實際</a:t>
            </a:r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</a:t>
            </a:r>
            <a:r>
              <a:rPr lang="zh-TW" altLang="zh-HK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可以擔當</a:t>
            </a:r>
            <a:br>
              <a:rPr lang="en-US" altLang="zh-TW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zh-HK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哪些角色呢？</a:t>
            </a:r>
            <a:endParaRPr lang="zh-HK" altLang="en-US" sz="4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06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4891BF3E-7248-4460-A4E5-2FBA770A2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" y="0"/>
            <a:ext cx="12165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上節學習重點重溫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4838" y="1758976"/>
            <a:ext cx="10923183" cy="404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48000" indent="-648000">
              <a:spcBef>
                <a:spcPts val="1000"/>
              </a:spcBef>
              <a:spcAft>
                <a:spcPts val="1200"/>
              </a:spcAft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「復元」是在</a:t>
            </a:r>
            <a:r>
              <a:rPr lang="zh-TW" altLang="en-US" sz="36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有疾病的限制下仍然能過滿足而有意義的生活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。復元的過程不應局限於消除病徵，更重視</a:t>
            </a:r>
            <a:r>
              <a:rPr lang="zh-TW" altLang="en-US" sz="36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重新開始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36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個人成長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。每個人的復元旅程都是獨特的，重要的是學會</a:t>
            </a:r>
            <a:r>
              <a:rPr lang="zh-TW" altLang="en-US" sz="36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自我接納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36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積極面對挑戰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並尋找成長的機會，過有意義的生活。</a:t>
            </a:r>
          </a:p>
        </p:txBody>
      </p:sp>
    </p:spTree>
    <p:extLst>
      <p:ext uri="{BB962C8B-B14F-4D97-AF65-F5344CB8AC3E}">
        <p14:creationId xmlns:p14="http://schemas.microsoft.com/office/powerpoint/2010/main" val="13133399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60372" y="2241886"/>
            <a:ext cx="11022078" cy="2619924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309246" y="2896861"/>
            <a:ext cx="5999849" cy="1433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社工介紹了支持他人有哪五個角色？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4671" y="1775078"/>
            <a:ext cx="1895450" cy="3494348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" y="2800657"/>
            <a:ext cx="1907969" cy="1379811"/>
          </a:xfrm>
          <a:prstGeom prst="rect">
            <a:avLst/>
          </a:prstGeom>
        </p:spPr>
      </p:pic>
      <p:sp>
        <p:nvSpPr>
          <p:cNvPr id="12" name="Oval 15">
            <a:extLst>
              <a:ext uri="{FF2B5EF4-FFF2-40B4-BE49-F238E27FC236}">
                <a16:creationId xmlns:a16="http://schemas.microsoft.com/office/drawing/2014/main" id="{FA06AAC3-F1C9-436D-BDA7-86C2E212E354}"/>
              </a:ext>
            </a:extLst>
          </p:cNvPr>
          <p:cNvSpPr/>
          <p:nvPr/>
        </p:nvSpPr>
        <p:spPr>
          <a:xfrm>
            <a:off x="8610600" y="1968500"/>
            <a:ext cx="3494739" cy="3222455"/>
          </a:xfrm>
          <a:prstGeom prst="ellipse">
            <a:avLst/>
          </a:prstGeom>
          <a:solidFill>
            <a:srgbClr val="CFE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C0CA423D-F98C-4BC0-92AD-9D2D638AB29E}"/>
              </a:ext>
            </a:extLst>
          </p:cNvPr>
          <p:cNvSpPr txBox="1"/>
          <p:nvPr/>
        </p:nvSpPr>
        <p:spPr>
          <a:xfrm>
            <a:off x="9503954" y="1976217"/>
            <a:ext cx="23865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8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sz="20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596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0" y="614149"/>
            <a:ext cx="5265877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60" name="Rectangle 59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>
          <a:xfrm>
            <a:off x="378182" y="388095"/>
            <a:ext cx="4887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支持者的五個角色 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28707" y="531313"/>
            <a:ext cx="6151624" cy="5897607"/>
            <a:chOff x="3328707" y="531313"/>
            <a:chExt cx="6151624" cy="58976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707" y="531313"/>
              <a:ext cx="6151624" cy="589760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104078" y="946272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觀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6474" y="2507058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問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68754" y="2696245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聽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48395" y="5544548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陪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69441" y="5555058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連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74004" y="592329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觀察者</a:t>
            </a:r>
            <a:endParaRPr lang="zh-HK" altLang="en-US" sz="40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55291" y="299797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聆聽者</a:t>
            </a:r>
            <a:endParaRPr lang="zh-HK" altLang="en-US" sz="40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5157" y="299797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問候者</a:t>
            </a:r>
            <a:endParaRPr lang="zh-HK" altLang="en-US" sz="40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31179" y="58369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陪伴者</a:t>
            </a:r>
            <a:endParaRPr lang="zh-HK" altLang="en-US" sz="40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50735" y="583693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連結者</a:t>
            </a:r>
            <a:endParaRPr lang="zh-HK" altLang="en-US" sz="40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5390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HK" altLang="en-US" dirty="0"/>
              <a:t>。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45419" y="858761"/>
            <a:ext cx="5929828" cy="1663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HK" altLang="en-US" sz="4000" b="1" u="sng" kern="100" dirty="0">
                <a:solidFill>
                  <a:srgbClr val="7DB9A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觀察</a:t>
            </a:r>
            <a:r>
              <a:rPr lang="zh-TW" altLang="en-US" sz="4000" b="1" u="sng" kern="100" dirty="0">
                <a:solidFill>
                  <a:srgbClr val="7DB9A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者</a:t>
            </a:r>
            <a:endParaRPr lang="en-US" altLang="zh-TW" sz="4000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HK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留意對方有否出現</a:t>
            </a:r>
            <a:r>
              <a:rPr lang="zh-HK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精神健康警號</a:t>
            </a:r>
            <a:endParaRPr lang="en-US" sz="32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0" y="1736628"/>
            <a:ext cx="4939319" cy="47264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28895" y="2012449"/>
            <a:ext cx="68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</a:t>
            </a:r>
            <a:endParaRPr 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93377" y="3080084"/>
            <a:ext cx="6645697" cy="24183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HK" altLang="en-US" dirty="0"/>
              <a:t>技</a:t>
            </a:r>
            <a:r>
              <a:rPr lang="zh-TW" altLang="en-US" dirty="0"/>
              <a:t>巧</a:t>
            </a:r>
            <a:r>
              <a:rPr lang="zh-HK" altLang="en-US" dirty="0"/>
              <a:t>一：肢</a:t>
            </a:r>
            <a:r>
              <a:rPr lang="zh-TW" altLang="en-US" dirty="0"/>
              <a:t>體</a:t>
            </a:r>
            <a:r>
              <a:rPr lang="zh-HK" altLang="en-US" dirty="0"/>
              <a:t>語</a:t>
            </a:r>
            <a:r>
              <a:rPr lang="zh-TW" altLang="en-US" dirty="0"/>
              <a:t>言</a:t>
            </a:r>
            <a:endParaRPr lang="en-US" dirty="0"/>
          </a:p>
          <a:p>
            <a:pPr lvl="0"/>
            <a:r>
              <a:rPr lang="zh-HK" altLang="en-US" dirty="0"/>
              <a:t>細心聆聽，過程中可以間中點頭示意，讓對方知道自己一直在聆聽。</a:t>
            </a:r>
            <a:endParaRPr lang="en-US" dirty="0"/>
          </a:p>
          <a:p>
            <a:pPr lvl="0"/>
            <a:r>
              <a:rPr lang="zh-HK" altLang="en-US" dirty="0"/>
              <a:t>技巧二：「聽」多於「講」</a:t>
            </a:r>
            <a:endParaRPr lang="en-US" dirty="0"/>
          </a:p>
          <a:p>
            <a:pPr lvl="0"/>
            <a:r>
              <a:rPr lang="zh-HK" altLang="en-US" dirty="0"/>
              <a:t>不需</a:t>
            </a:r>
            <a:r>
              <a:rPr lang="zh-TW" altLang="en-US" dirty="0"/>
              <a:t>要</a:t>
            </a:r>
            <a:r>
              <a:rPr lang="zh-HK" altLang="en-US" dirty="0"/>
              <a:t>急着回</a:t>
            </a:r>
            <a:r>
              <a:rPr lang="zh-TW" altLang="en-US" dirty="0"/>
              <a:t>應</a:t>
            </a:r>
            <a:r>
              <a:rPr lang="zh-HK" altLang="en-US" dirty="0"/>
              <a:t>，可</a:t>
            </a:r>
            <a:r>
              <a:rPr lang="zh-TW" altLang="en-US" dirty="0"/>
              <a:t>以</a:t>
            </a:r>
            <a:r>
              <a:rPr lang="zh-HK" altLang="en-US" dirty="0"/>
              <a:t>花時</a:t>
            </a:r>
            <a:r>
              <a:rPr lang="zh-TW" altLang="en-US" dirty="0"/>
              <a:t>間</a:t>
            </a:r>
            <a:r>
              <a:rPr lang="zh-HK" altLang="en-US" dirty="0"/>
              <a:t>讓對方先分享內</a:t>
            </a:r>
            <a:r>
              <a:rPr lang="zh-TW" altLang="en-US" dirty="0"/>
              <a:t>心</a:t>
            </a:r>
            <a:r>
              <a:rPr lang="zh-HK" altLang="en-US" dirty="0"/>
              <a:t>的感受和看</a:t>
            </a:r>
            <a:r>
              <a:rPr lang="zh-TW" altLang="en-US" dirty="0"/>
              <a:t>法</a:t>
            </a:r>
            <a:r>
              <a:rPr lang="zh-HK" altLang="en-US" dirty="0"/>
              <a:t>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14643" y="3262665"/>
            <a:ext cx="44798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例如</a:t>
            </a:r>
            <a: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﹕</a:t>
            </a: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情緒低落、失眠、頭痛、食慾減退、</a:t>
            </a:r>
            <a:b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難以集中精神、</a:t>
            </a:r>
            <a:b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逃避參與社交活動等</a:t>
            </a:r>
            <a:endParaRPr lang="en-US" altLang="zh-TW" sz="3200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" b="97674" l="9794" r="100000">
                        <a14:foregroundMark x1="52062" y1="17276" x2="52062" y2="17276"/>
                        <a14:foregroundMark x1="74742" y1="17608" x2="74742" y2="17608"/>
                        <a14:foregroundMark x1="30928" y1="18272" x2="30928" y2="18272"/>
                        <a14:foregroundMark x1="55155" y1="11296" x2="55155" y2="11296"/>
                        <a14:foregroundMark x1="53093" y1="23256" x2="53093" y2="232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6301" y="2951924"/>
            <a:ext cx="1577499" cy="2447563"/>
          </a:xfrm>
          <a:prstGeom prst="rect">
            <a:avLst/>
          </a:prstGeom>
        </p:spPr>
      </p:pic>
      <p:grpSp>
        <p:nvGrpSpPr>
          <p:cNvPr id="14" name="Group 58"/>
          <p:cNvGrpSpPr/>
          <p:nvPr/>
        </p:nvGrpSpPr>
        <p:grpSpPr>
          <a:xfrm>
            <a:off x="0" y="614149"/>
            <a:ext cx="5265877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5" name="Rectangle 59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60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378182" y="388095"/>
            <a:ext cx="4887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支持者的五個角色 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4911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HK" altLang="en-US" dirty="0"/>
              <a:t> 。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728602"/>
            <a:ext cx="4915315" cy="4703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892" y="3293881"/>
            <a:ext cx="68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</a:t>
            </a:r>
            <a:endParaRPr 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93377" y="3080084"/>
            <a:ext cx="6693823" cy="33520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HK" altLang="en-US" dirty="0"/>
              <a:t>技</a:t>
            </a:r>
            <a:r>
              <a:rPr lang="zh-TW" altLang="en-US" dirty="0"/>
              <a:t>巧</a:t>
            </a:r>
            <a:r>
              <a:rPr lang="zh-HK" altLang="en-US" dirty="0"/>
              <a:t>一：肢</a:t>
            </a:r>
            <a:r>
              <a:rPr lang="zh-TW" altLang="en-US" dirty="0"/>
              <a:t>體</a:t>
            </a:r>
            <a:r>
              <a:rPr lang="zh-HK" altLang="en-US" dirty="0"/>
              <a:t>語</a:t>
            </a:r>
            <a:r>
              <a:rPr lang="zh-TW" altLang="en-US" dirty="0"/>
              <a:t>言</a:t>
            </a:r>
            <a:endParaRPr lang="en-US" dirty="0"/>
          </a:p>
          <a:p>
            <a:pPr lvl="0"/>
            <a:r>
              <a:rPr lang="zh-HK" altLang="en-US" dirty="0"/>
              <a:t>細心聆聽，過程中可以間中點頭示意，讓對方知道自己一直在聆聽。</a:t>
            </a:r>
            <a:endParaRPr lang="en-US" dirty="0"/>
          </a:p>
          <a:p>
            <a:pPr lvl="0"/>
            <a:r>
              <a:rPr lang="zh-HK" altLang="en-US" dirty="0"/>
              <a:t>技巧二：「聽」多於「講」</a:t>
            </a:r>
            <a:endParaRPr lang="en-US" dirty="0"/>
          </a:p>
          <a:p>
            <a:pPr lvl="0"/>
            <a:r>
              <a:rPr lang="zh-HK" altLang="en-US" dirty="0"/>
              <a:t>不需</a:t>
            </a:r>
            <a:r>
              <a:rPr lang="zh-TW" altLang="en-US" dirty="0"/>
              <a:t>要</a:t>
            </a:r>
            <a:r>
              <a:rPr lang="zh-HK" altLang="en-US" dirty="0"/>
              <a:t>急着回</a:t>
            </a:r>
            <a:r>
              <a:rPr lang="zh-TW" altLang="en-US" dirty="0"/>
              <a:t>應</a:t>
            </a:r>
            <a:r>
              <a:rPr lang="zh-HK" altLang="en-US" dirty="0"/>
              <a:t>，可</a:t>
            </a:r>
            <a:r>
              <a:rPr lang="zh-TW" altLang="en-US" dirty="0"/>
              <a:t>以</a:t>
            </a:r>
            <a:r>
              <a:rPr lang="zh-HK" altLang="en-US" dirty="0"/>
              <a:t>花時</a:t>
            </a:r>
            <a:r>
              <a:rPr lang="zh-TW" altLang="en-US" dirty="0"/>
              <a:t>間</a:t>
            </a:r>
            <a:r>
              <a:rPr lang="zh-HK" altLang="en-US" dirty="0"/>
              <a:t>讓對方先分享內</a:t>
            </a:r>
            <a:r>
              <a:rPr lang="zh-TW" altLang="en-US" dirty="0"/>
              <a:t>心</a:t>
            </a:r>
            <a:r>
              <a:rPr lang="zh-HK" altLang="en-US" dirty="0"/>
              <a:t>的感受和看</a:t>
            </a:r>
            <a:r>
              <a:rPr lang="zh-TW" altLang="en-US" dirty="0"/>
              <a:t>法</a:t>
            </a:r>
            <a:r>
              <a:rPr lang="zh-HK" altLang="en-US" dirty="0"/>
              <a:t>。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182134" y="858761"/>
            <a:ext cx="62804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HK" altLang="en-US" sz="4000" b="1" u="sng" kern="100" dirty="0">
                <a:solidFill>
                  <a:srgbClr val="7DB9A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問候</a:t>
            </a:r>
            <a:r>
              <a:rPr lang="zh-TW" altLang="en-US" sz="4000" b="1" u="sng" kern="100" dirty="0">
                <a:solidFill>
                  <a:srgbClr val="7DB9A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者</a:t>
            </a:r>
            <a:endParaRPr lang="en-US" altLang="zh-TW" sz="4000" kern="1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表達對他人狀況的</a:t>
            </a:r>
            <a:r>
              <a:rPr lang="zh-TW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關心</a:t>
            </a: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通過關懷的問候</a:t>
            </a:r>
            <a:r>
              <a:rPr lang="zh-TW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啟動對話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9453" y="3216499"/>
            <a:ext cx="6636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輕聲詢問</a:t>
            </a:r>
            <a:r>
              <a:rPr lang="zh-TW" altLang="en-US" sz="28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「最近怎麼樣？」、</a:t>
            </a:r>
            <a:br>
              <a:rPr lang="en-US" altLang="zh-TW" sz="28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「有沒有</a:t>
            </a:r>
            <a:r>
              <a:rPr lang="zh-HK" altLang="en-US" sz="28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甚</a:t>
            </a:r>
            <a:r>
              <a:rPr lang="zh-TW" altLang="en-US" sz="28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麼事想聊？」</a:t>
            </a:r>
            <a:r>
              <a:rPr lang="zh-TW" altLang="en-US" sz="28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以開啟對話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保持耐心，創造一個安全的環境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分享你的觀察，然後關心對方：</a:t>
            </a:r>
            <a:br>
              <a:rPr lang="en-US" altLang="zh-TW" sz="28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「我注意到你最近似乎有些（例如：情緒低落），你怎麼樣？有甚麼想分享的，或者需要我的幫助嗎？」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4424" y1="48684" x2="24424" y2="48684"/>
                        <a14:foregroundMark x1="34101" y1="54825" x2="34101" y2="54825"/>
                        <a14:foregroundMark x1="40092" y1="62719" x2="40092" y2="62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9675" y="2039787"/>
            <a:ext cx="1661886" cy="1746129"/>
          </a:xfrm>
          <a:prstGeom prst="rect">
            <a:avLst/>
          </a:prstGeom>
        </p:spPr>
      </p:pic>
      <p:grpSp>
        <p:nvGrpSpPr>
          <p:cNvPr id="14" name="Group 58"/>
          <p:cNvGrpSpPr/>
          <p:nvPr/>
        </p:nvGrpSpPr>
        <p:grpSpPr>
          <a:xfrm>
            <a:off x="0" y="614149"/>
            <a:ext cx="5265877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5" name="Rectangle 59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60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378182" y="388095"/>
            <a:ext cx="4887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支持者的五個角色 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588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HK" altLang="en-US" dirty="0"/>
              <a:t>。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1" y="1713658"/>
            <a:ext cx="4925043" cy="47128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39229" y="3428388"/>
            <a:ext cx="68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聽</a:t>
            </a:r>
            <a:endParaRPr 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0972" y="858761"/>
            <a:ext cx="4698722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HK" altLang="en-US" sz="4000" b="1" u="sng" kern="100" dirty="0">
                <a:solidFill>
                  <a:srgbClr val="7DB9A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聆聽</a:t>
            </a:r>
            <a:r>
              <a:rPr lang="zh-TW" altLang="en-US" sz="4000" b="1" u="sng" kern="100" dirty="0">
                <a:solidFill>
                  <a:srgbClr val="7DB9A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者</a:t>
            </a:r>
            <a:endParaRPr lang="en-US" altLang="zh-TW" sz="4000" b="1" u="sng" kern="100" dirty="0">
              <a:solidFill>
                <a:srgbClr val="7DB9A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運用有效的</a:t>
            </a:r>
            <a:r>
              <a:rPr lang="zh-TW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聆聽技巧</a:t>
            </a: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同理心</a:t>
            </a: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了解對方的需要</a:t>
            </a:r>
            <a:endParaRPr lang="en-US" altLang="zh-HK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93378" y="3080084"/>
            <a:ext cx="2954336" cy="33520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HK" altLang="en-US" dirty="0"/>
              <a:t>技</a:t>
            </a:r>
            <a:r>
              <a:rPr lang="zh-TW" altLang="en-US" dirty="0"/>
              <a:t>巧</a:t>
            </a:r>
            <a:r>
              <a:rPr lang="zh-HK" altLang="en-US" dirty="0"/>
              <a:t>一：肢</a:t>
            </a:r>
            <a:r>
              <a:rPr lang="zh-TW" altLang="en-US" dirty="0"/>
              <a:t>體</a:t>
            </a:r>
            <a:r>
              <a:rPr lang="zh-HK" altLang="en-US" dirty="0"/>
              <a:t>語</a:t>
            </a:r>
            <a:r>
              <a:rPr lang="zh-TW" altLang="en-US" dirty="0"/>
              <a:t>言</a:t>
            </a:r>
            <a:endParaRPr lang="en-US" dirty="0"/>
          </a:p>
          <a:p>
            <a:pPr lvl="0"/>
            <a:r>
              <a:rPr lang="zh-HK" altLang="en-US" dirty="0"/>
              <a:t>細心聆聽，過程中可以間中點頭示意，讓對方知道自己一直在聆聽。</a:t>
            </a:r>
            <a:endParaRPr lang="en-US" dirty="0"/>
          </a:p>
          <a:p>
            <a:pPr lvl="0"/>
            <a:r>
              <a:rPr lang="zh-HK" altLang="en-US" dirty="0"/>
              <a:t>技巧二：「聽」多於「講」</a:t>
            </a:r>
            <a:endParaRPr lang="en-US" dirty="0"/>
          </a:p>
          <a:p>
            <a:pPr lvl="0"/>
            <a:r>
              <a:rPr lang="zh-HK" altLang="en-US" dirty="0"/>
              <a:t>不需</a:t>
            </a:r>
            <a:r>
              <a:rPr lang="zh-TW" altLang="en-US" dirty="0"/>
              <a:t>要</a:t>
            </a:r>
            <a:r>
              <a:rPr lang="zh-HK" altLang="en-US" dirty="0"/>
              <a:t>急着回</a:t>
            </a:r>
            <a:r>
              <a:rPr lang="zh-TW" altLang="en-US" dirty="0"/>
              <a:t>應</a:t>
            </a:r>
            <a:r>
              <a:rPr lang="zh-HK" altLang="en-US" dirty="0"/>
              <a:t>，可</a:t>
            </a:r>
            <a:r>
              <a:rPr lang="zh-TW" altLang="en-US" dirty="0"/>
              <a:t>以</a:t>
            </a:r>
            <a:r>
              <a:rPr lang="zh-HK" altLang="en-US" dirty="0"/>
              <a:t>花時</a:t>
            </a:r>
            <a:r>
              <a:rPr lang="zh-TW" altLang="en-US" dirty="0"/>
              <a:t>間</a:t>
            </a:r>
            <a:r>
              <a:rPr lang="zh-HK" altLang="en-US" dirty="0"/>
              <a:t>讓對方先分享內</a:t>
            </a:r>
            <a:r>
              <a:rPr lang="zh-TW" altLang="en-US" dirty="0"/>
              <a:t>心</a:t>
            </a:r>
            <a:r>
              <a:rPr lang="zh-HK" altLang="en-US" dirty="0"/>
              <a:t>的感受和看</a:t>
            </a:r>
            <a:r>
              <a:rPr lang="zh-TW" altLang="en-US" dirty="0"/>
              <a:t>法</a:t>
            </a:r>
            <a:r>
              <a:rPr lang="zh-HK" altLang="en-US" dirty="0"/>
              <a:t>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013" y="3428388"/>
            <a:ext cx="2238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r>
              <a:rPr lang="zh-TW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巧</a:t>
            </a:r>
            <a:r>
              <a:rPr lang="zh-HK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HK" sz="3200" b="1" dirty="0">
              <a:solidFill>
                <a:srgbClr val="AEA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留心</a:t>
            </a:r>
            <a:r>
              <a:rPr lang="zh-HK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endParaRPr lang="en-US" sz="3200" b="1" dirty="0">
              <a:solidFill>
                <a:srgbClr val="AEA9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1009" y="4589538"/>
            <a:ext cx="3380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794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非語言溝通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2794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簡單的語言回應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2794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避免打斷對方的說話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8461873" y="3080084"/>
            <a:ext cx="3174905" cy="33520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HK" altLang="en-US" dirty="0"/>
              <a:t>技</a:t>
            </a:r>
            <a:r>
              <a:rPr lang="zh-TW" altLang="en-US" dirty="0"/>
              <a:t>巧</a:t>
            </a:r>
            <a:r>
              <a:rPr lang="zh-HK" altLang="en-US" dirty="0"/>
              <a:t>一：肢</a:t>
            </a:r>
            <a:r>
              <a:rPr lang="zh-TW" altLang="en-US" dirty="0"/>
              <a:t>體</a:t>
            </a:r>
            <a:r>
              <a:rPr lang="zh-HK" altLang="en-US" dirty="0"/>
              <a:t>語</a:t>
            </a:r>
            <a:r>
              <a:rPr lang="zh-TW" altLang="en-US" dirty="0"/>
              <a:t>言</a:t>
            </a:r>
            <a:endParaRPr lang="en-US" dirty="0"/>
          </a:p>
          <a:p>
            <a:pPr lvl="0"/>
            <a:r>
              <a:rPr lang="zh-HK" altLang="en-US" dirty="0"/>
              <a:t>細心聆聽，過程中可以間中點頭示意，讓對方知道自己一直在聆聽。</a:t>
            </a:r>
            <a:endParaRPr lang="en-US" dirty="0"/>
          </a:p>
          <a:p>
            <a:pPr lvl="0"/>
            <a:r>
              <a:rPr lang="zh-HK" altLang="en-US" dirty="0"/>
              <a:t>技巧二：「聽」多於「講」</a:t>
            </a:r>
            <a:endParaRPr lang="en-US" dirty="0"/>
          </a:p>
          <a:p>
            <a:pPr lvl="0"/>
            <a:r>
              <a:rPr lang="zh-HK" altLang="en-US" dirty="0"/>
              <a:t>不需</a:t>
            </a:r>
            <a:r>
              <a:rPr lang="zh-TW" altLang="en-US" dirty="0"/>
              <a:t>要</a:t>
            </a:r>
            <a:r>
              <a:rPr lang="zh-HK" altLang="en-US" dirty="0"/>
              <a:t>急着回</a:t>
            </a:r>
            <a:r>
              <a:rPr lang="zh-TW" altLang="en-US" dirty="0"/>
              <a:t>應</a:t>
            </a:r>
            <a:r>
              <a:rPr lang="zh-HK" altLang="en-US" dirty="0"/>
              <a:t>，可</a:t>
            </a:r>
            <a:r>
              <a:rPr lang="zh-TW" altLang="en-US" dirty="0"/>
              <a:t>以</a:t>
            </a:r>
            <a:r>
              <a:rPr lang="zh-HK" altLang="en-US" dirty="0"/>
              <a:t>花時</a:t>
            </a:r>
            <a:r>
              <a:rPr lang="zh-TW" altLang="en-US" dirty="0"/>
              <a:t>間</a:t>
            </a:r>
            <a:r>
              <a:rPr lang="zh-HK" altLang="en-US" dirty="0"/>
              <a:t>讓對方先分享內</a:t>
            </a:r>
            <a:r>
              <a:rPr lang="zh-TW" altLang="en-US" dirty="0"/>
              <a:t>心</a:t>
            </a:r>
            <a:r>
              <a:rPr lang="zh-HK" altLang="en-US" dirty="0"/>
              <a:t>的感受和看</a:t>
            </a:r>
            <a:r>
              <a:rPr lang="zh-TW" altLang="en-US" dirty="0"/>
              <a:t>法</a:t>
            </a:r>
            <a:r>
              <a:rPr lang="zh-HK" altLang="en-US" dirty="0"/>
              <a:t>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71786" y="3428388"/>
            <a:ext cx="3245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技巧二</a:t>
            </a:r>
            <a:endParaRPr lang="en-US" altLang="zh-HK" sz="3200" b="1" dirty="0">
              <a:solidFill>
                <a:srgbClr val="AEA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給予富同理心</a:t>
            </a:r>
            <a:br>
              <a:rPr lang="en-US" altLang="zh-TW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的回應</a:t>
            </a:r>
            <a:endParaRPr lang="en-US" sz="3200" b="1" dirty="0">
              <a:solidFill>
                <a:srgbClr val="AEA9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61874" y="4992669"/>
            <a:ext cx="3149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>
              <a:buFont typeface="Arial" panose="020B0604020202020204" pitchFamily="34" charset="0"/>
              <a:buChar char="•"/>
            </a:pP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對方的情</a:t>
            </a: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lvl="0" indent="-266700">
              <a:buFont typeface="Arial" panose="020B0604020202020204" pitchFamily="34" charset="0"/>
              <a:buChar char="•"/>
            </a:pP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表達理解</a:t>
            </a:r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lvl="0" indent="-266700">
              <a:buFont typeface="Arial" panose="020B0604020202020204" pitchFamily="34" charset="0"/>
              <a:buChar char="•"/>
            </a:pPr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「聽」多於「講」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95954" l="9852" r="94089">
                        <a14:foregroundMark x1="32512" y1="55491" x2="32512" y2="55491"/>
                        <a14:foregroundMark x1="36946" y1="54335" x2="36946" y2="54335"/>
                        <a14:foregroundMark x1="41872" y1="54335" x2="41872" y2="54335"/>
                        <a14:foregroundMark x1="45813" y1="53757" x2="45813" y2="53757"/>
                        <a14:foregroundMark x1="27586" y1="54335" x2="27586" y2="54335"/>
                        <a14:foregroundMark x1="23645" y1="53757" x2="23645" y2="53757"/>
                        <a14:foregroundMark x1="19212" y1="53179" x2="19212" y2="53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012" y="2585359"/>
            <a:ext cx="1683961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25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36364" y="2741269"/>
            <a:ext cx="1493836" cy="1271894"/>
          </a:xfrm>
          <a:prstGeom prst="rect">
            <a:avLst/>
          </a:prstGeom>
        </p:spPr>
      </p:pic>
      <p:grpSp>
        <p:nvGrpSpPr>
          <p:cNvPr id="19" name="Group 58"/>
          <p:cNvGrpSpPr/>
          <p:nvPr/>
        </p:nvGrpSpPr>
        <p:grpSpPr>
          <a:xfrm>
            <a:off x="0" y="614149"/>
            <a:ext cx="5265877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20" name="Rectangle 59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60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378182" y="388095"/>
            <a:ext cx="4887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支持者的五個角色 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9283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6" y="1731462"/>
            <a:ext cx="4901039" cy="46898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2458" y="5668746"/>
            <a:ext cx="68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陪</a:t>
            </a:r>
            <a:endParaRPr 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709" y="858761"/>
            <a:ext cx="3057247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HK" altLang="en-US" sz="4000" b="1" u="sng" kern="100" dirty="0">
                <a:solidFill>
                  <a:srgbClr val="7DB9A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陪伴</a:t>
            </a:r>
            <a:r>
              <a:rPr lang="zh-TW" altLang="en-US" sz="4000" b="1" u="sng" kern="100" dirty="0">
                <a:solidFill>
                  <a:srgbClr val="7DB9A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者</a:t>
            </a:r>
            <a:endParaRPr lang="en-US" altLang="zh-TW" sz="4000" b="1" u="sng" kern="100" dirty="0">
              <a:solidFill>
                <a:srgbClr val="7DB9A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提供</a:t>
            </a:r>
            <a:r>
              <a:rPr lang="zh-TW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陪伴與支持</a:t>
            </a:r>
            <a:endParaRPr lang="en-US" altLang="zh-HK" sz="3200" b="1" kern="100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en-US" altLang="zh-HK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93377" y="3080084"/>
            <a:ext cx="6693823" cy="33520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HK" altLang="en-US" dirty="0"/>
              <a:t>技</a:t>
            </a:r>
            <a:r>
              <a:rPr lang="zh-TW" altLang="en-US" dirty="0"/>
              <a:t>巧</a:t>
            </a:r>
            <a:r>
              <a:rPr lang="zh-HK" altLang="en-US" dirty="0"/>
              <a:t>一：肢</a:t>
            </a:r>
            <a:r>
              <a:rPr lang="zh-TW" altLang="en-US" dirty="0"/>
              <a:t>體</a:t>
            </a:r>
            <a:r>
              <a:rPr lang="zh-HK" altLang="en-US" dirty="0"/>
              <a:t>語</a:t>
            </a:r>
            <a:r>
              <a:rPr lang="zh-TW" altLang="en-US" dirty="0"/>
              <a:t>言</a:t>
            </a:r>
            <a:endParaRPr lang="en-US" dirty="0"/>
          </a:p>
          <a:p>
            <a:pPr lvl="0"/>
            <a:r>
              <a:rPr lang="zh-HK" altLang="en-US" dirty="0"/>
              <a:t>細心聆聽，過程中可以間中點頭示意，讓對方知道自己一直在聆聽。</a:t>
            </a:r>
            <a:endParaRPr lang="en-US" dirty="0"/>
          </a:p>
          <a:p>
            <a:pPr lvl="0"/>
            <a:r>
              <a:rPr lang="zh-HK" altLang="en-US" dirty="0"/>
              <a:t>技巧二：「聽」多於「講」</a:t>
            </a:r>
            <a:endParaRPr lang="en-US" dirty="0"/>
          </a:p>
          <a:p>
            <a:pPr lvl="0"/>
            <a:r>
              <a:rPr lang="zh-HK" altLang="en-US" dirty="0"/>
              <a:t>不需</a:t>
            </a:r>
            <a:r>
              <a:rPr lang="zh-TW" altLang="en-US" dirty="0"/>
              <a:t>要</a:t>
            </a:r>
            <a:r>
              <a:rPr lang="zh-HK" altLang="en-US" dirty="0"/>
              <a:t>急着回</a:t>
            </a:r>
            <a:r>
              <a:rPr lang="zh-TW" altLang="en-US" dirty="0"/>
              <a:t>應</a:t>
            </a:r>
            <a:r>
              <a:rPr lang="zh-HK" altLang="en-US" dirty="0"/>
              <a:t>，可</a:t>
            </a:r>
            <a:r>
              <a:rPr lang="zh-TW" altLang="en-US" dirty="0"/>
              <a:t>以</a:t>
            </a:r>
            <a:r>
              <a:rPr lang="zh-HK" altLang="en-US" dirty="0"/>
              <a:t>花時</a:t>
            </a:r>
            <a:r>
              <a:rPr lang="zh-TW" altLang="en-US" dirty="0"/>
              <a:t>間</a:t>
            </a:r>
            <a:r>
              <a:rPr lang="zh-HK" altLang="en-US" dirty="0"/>
              <a:t>讓對方先分享內</a:t>
            </a:r>
            <a:r>
              <a:rPr lang="zh-TW" altLang="en-US" dirty="0"/>
              <a:t>心</a:t>
            </a:r>
            <a:r>
              <a:rPr lang="zh-HK" altLang="en-US" dirty="0"/>
              <a:t>的感受和看</a:t>
            </a:r>
            <a:r>
              <a:rPr lang="zh-TW" altLang="en-US" dirty="0"/>
              <a:t>法</a:t>
            </a:r>
            <a:r>
              <a:rPr lang="zh-HK" altLang="en-US" dirty="0"/>
              <a:t>。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59453" y="3216499"/>
            <a:ext cx="6636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可以主動表達你</a:t>
            </a:r>
            <a:r>
              <a:rPr lang="zh-TW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願意傾聽</a:t>
            </a: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和</a:t>
            </a:r>
            <a:b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陪伴對方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即使你不完全理解對方所說的內容，甚至不知如何回應，亦可</a:t>
            </a:r>
            <a:b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輕輕拍拍對方的肩膀，陪伴他們，</a:t>
            </a:r>
            <a:r>
              <a:rPr lang="zh-TW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讓他們知道不需要獨自面對困難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100000" l="7012" r="899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26246" y="1105347"/>
            <a:ext cx="2369240" cy="2157953"/>
          </a:xfrm>
          <a:prstGeom prst="rect">
            <a:avLst/>
          </a:prstGeom>
        </p:spPr>
      </p:pic>
      <p:grpSp>
        <p:nvGrpSpPr>
          <p:cNvPr id="18" name="Group 58"/>
          <p:cNvGrpSpPr/>
          <p:nvPr/>
        </p:nvGrpSpPr>
        <p:grpSpPr>
          <a:xfrm>
            <a:off x="0" y="614149"/>
            <a:ext cx="5265877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9" name="Rectangle 59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60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378182" y="388095"/>
            <a:ext cx="4887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支持者的五個角色 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3822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6387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1" y="1731462"/>
            <a:ext cx="4889814" cy="46791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10607" y="5679779"/>
            <a:ext cx="68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連</a:t>
            </a:r>
            <a:endParaRPr 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45419" y="858761"/>
            <a:ext cx="5929828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u="sng" kern="100" dirty="0">
                <a:solidFill>
                  <a:srgbClr val="7DB9A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連結者</a:t>
            </a:r>
            <a:endParaRPr lang="en-US" altLang="zh-TW" sz="4000" b="1" u="sng" kern="100" dirty="0">
              <a:solidFill>
                <a:srgbClr val="7DB9A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協助朋友尋求適合的</a:t>
            </a:r>
            <a:r>
              <a:rPr lang="zh-TW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求助渠道</a:t>
            </a: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及</a:t>
            </a:r>
            <a:br>
              <a:rPr lang="en-US" altLang="zh-TW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獲得</a:t>
            </a:r>
            <a:r>
              <a:rPr lang="zh-TW" altLang="en-US" sz="32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專業支持</a:t>
            </a:r>
            <a:endParaRPr lang="en-US" altLang="zh-HK" sz="3200" b="1" kern="100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en-US" altLang="zh-HK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93377" y="3080084"/>
            <a:ext cx="6693823" cy="33520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HK" altLang="en-US" dirty="0"/>
              <a:t>技</a:t>
            </a:r>
            <a:r>
              <a:rPr lang="zh-TW" altLang="en-US" dirty="0"/>
              <a:t>巧</a:t>
            </a:r>
            <a:r>
              <a:rPr lang="zh-HK" altLang="en-US" dirty="0"/>
              <a:t>一：肢</a:t>
            </a:r>
            <a:r>
              <a:rPr lang="zh-TW" altLang="en-US" dirty="0"/>
              <a:t>體</a:t>
            </a:r>
            <a:r>
              <a:rPr lang="zh-HK" altLang="en-US" dirty="0"/>
              <a:t>語</a:t>
            </a:r>
            <a:r>
              <a:rPr lang="zh-TW" altLang="en-US" dirty="0"/>
              <a:t>言</a:t>
            </a:r>
            <a:endParaRPr lang="en-US" dirty="0"/>
          </a:p>
          <a:p>
            <a:pPr lvl="0"/>
            <a:r>
              <a:rPr lang="zh-HK" altLang="en-US" dirty="0"/>
              <a:t>細心聆聽，過程中可以間中點頭示意，讓對方知道自己一直在聆聽。</a:t>
            </a:r>
            <a:endParaRPr lang="en-US" dirty="0"/>
          </a:p>
          <a:p>
            <a:pPr lvl="0"/>
            <a:r>
              <a:rPr lang="zh-HK" altLang="en-US" dirty="0"/>
              <a:t>技巧二：「聽」多於「講」</a:t>
            </a:r>
            <a:endParaRPr lang="en-US" dirty="0"/>
          </a:p>
          <a:p>
            <a:pPr lvl="0"/>
            <a:r>
              <a:rPr lang="zh-HK" altLang="en-US" dirty="0"/>
              <a:t>不需</a:t>
            </a:r>
            <a:r>
              <a:rPr lang="zh-TW" altLang="en-US" dirty="0"/>
              <a:t>要</a:t>
            </a:r>
            <a:r>
              <a:rPr lang="zh-HK" altLang="en-US" dirty="0"/>
              <a:t>急着回</a:t>
            </a:r>
            <a:r>
              <a:rPr lang="zh-TW" altLang="en-US" dirty="0"/>
              <a:t>應</a:t>
            </a:r>
            <a:r>
              <a:rPr lang="zh-HK" altLang="en-US" dirty="0"/>
              <a:t>，可</a:t>
            </a:r>
            <a:r>
              <a:rPr lang="zh-TW" altLang="en-US" dirty="0"/>
              <a:t>以</a:t>
            </a:r>
            <a:r>
              <a:rPr lang="zh-HK" altLang="en-US" dirty="0"/>
              <a:t>花時</a:t>
            </a:r>
            <a:r>
              <a:rPr lang="zh-TW" altLang="en-US" dirty="0"/>
              <a:t>間</a:t>
            </a:r>
            <a:r>
              <a:rPr lang="zh-HK" altLang="en-US" dirty="0"/>
              <a:t>讓對方先分享內</a:t>
            </a:r>
            <a:r>
              <a:rPr lang="zh-TW" altLang="en-US" dirty="0"/>
              <a:t>心</a:t>
            </a:r>
            <a:r>
              <a:rPr lang="zh-HK" altLang="en-US" dirty="0"/>
              <a:t>的感受和看</a:t>
            </a:r>
            <a:r>
              <a:rPr lang="zh-TW" altLang="en-US" dirty="0"/>
              <a:t>法</a:t>
            </a:r>
            <a:r>
              <a:rPr lang="zh-HK" altLang="en-US" dirty="0"/>
              <a:t>。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59453" y="3216499"/>
            <a:ext cx="6636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介紹一些</a:t>
            </a:r>
            <a:r>
              <a:rPr lang="zh-TW" altLang="en-US" sz="30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求助方法</a:t>
            </a:r>
            <a:r>
              <a:rPr lang="zh-TW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，例如：網上或電話熱線支援、學校支援、醫療專業支援等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鼓勵對方考慮哪些支援方法最適合他們的情況和需求，並</a:t>
            </a:r>
            <a:r>
              <a:rPr lang="zh-TW" altLang="en-US" sz="3000" b="1" kern="100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提醒他們可以尋求成人的幫助來做出決定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5" b="99448" l="2204" r="97796">
                        <a14:foregroundMark x1="10193" y1="31492" x2="10193" y2="31492"/>
                        <a14:foregroundMark x1="15152" y1="63536" x2="15152" y2="37017"/>
                        <a14:foregroundMark x1="13223" y1="76243" x2="14876" y2="18785"/>
                        <a14:foregroundMark x1="19559" y1="26519" x2="15978" y2="37017"/>
                        <a14:foregroundMark x1="8540" y1="28177" x2="13223" y2="32044"/>
                        <a14:foregroundMark x1="9642" y1="45304" x2="8264" y2="53039"/>
                        <a14:foregroundMark x1="10193" y1="38674" x2="11846" y2="45304"/>
                        <a14:foregroundMark x1="19284" y1="50829" x2="20661" y2="53039"/>
                        <a14:foregroundMark x1="22314" y1="34254" x2="23967" y2="33149"/>
                        <a14:foregroundMark x1="23691" y1="58011" x2="23416" y2="54144"/>
                        <a14:foregroundMark x1="11570" y1="81215" x2="12672" y2="88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6783" y="466349"/>
            <a:ext cx="2729025" cy="1360754"/>
          </a:xfrm>
          <a:prstGeom prst="rect">
            <a:avLst/>
          </a:prstGeom>
        </p:spPr>
      </p:pic>
      <p:grpSp>
        <p:nvGrpSpPr>
          <p:cNvPr id="14" name="Group 58"/>
          <p:cNvGrpSpPr/>
          <p:nvPr/>
        </p:nvGrpSpPr>
        <p:grpSpPr>
          <a:xfrm>
            <a:off x="0" y="614149"/>
            <a:ext cx="5265877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5" name="Rectangle 59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60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378182" y="388095"/>
            <a:ext cx="4887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支持者的五個角色 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9836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0" y="614149"/>
            <a:ext cx="4981431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60" name="Rectangle 59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>
          <a:xfrm>
            <a:off x="378182" y="388095"/>
            <a:ext cx="4035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二人一組討論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58923" y="1603286"/>
            <a:ext cx="5070710" cy="4848314"/>
            <a:chOff x="3328707" y="531313"/>
            <a:chExt cx="6151624" cy="589760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707" y="531313"/>
              <a:ext cx="6151624" cy="589760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04078" y="946272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觀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76474" y="2507058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問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68754" y="2696245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聽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8395" y="5544548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陪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51153" y="5555058"/>
              <a:ext cx="687627" cy="71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連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6585913" y="621111"/>
            <a:ext cx="5227905" cy="2807888"/>
          </a:xfrm>
          <a:prstGeom prst="cloudCallout">
            <a:avLst>
              <a:gd name="adj1" fmla="val -28653"/>
              <a:gd name="adj2" fmla="val 55522"/>
            </a:avLst>
          </a:prstGeom>
          <a:solidFill>
            <a:schemeClr val="bg1"/>
          </a:solidFill>
          <a:ln w="38100">
            <a:solidFill>
              <a:srgbClr val="9EC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solidFill>
                  <a:srgbClr val="61AB9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</a:t>
            </a:r>
            <a:r>
              <a:rPr lang="zh-HK" altLang="en-US" sz="3600" dirty="0">
                <a:solidFill>
                  <a:srgbClr val="61AB9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在生活中如何扮演支持者</a:t>
            </a:r>
            <a:br>
              <a:rPr lang="en-US" altLang="zh-HK" sz="3600" dirty="0">
                <a:solidFill>
                  <a:srgbClr val="61AB9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HK" altLang="en-US" sz="3600" dirty="0">
                <a:solidFill>
                  <a:srgbClr val="61AB9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的角色</a:t>
            </a:r>
            <a:r>
              <a:rPr lang="zh-TW" altLang="en-US" sz="3600" dirty="0">
                <a:solidFill>
                  <a:srgbClr val="61AB9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sz="3600" dirty="0">
              <a:solidFill>
                <a:srgbClr val="61AB9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2067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45924" y="1530226"/>
            <a:ext cx="5070710" cy="4848314"/>
            <a:chOff x="3328707" y="531313"/>
            <a:chExt cx="6151624" cy="589760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707" y="531313"/>
              <a:ext cx="6151624" cy="589760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04078" y="946272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觀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76474" y="2507058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問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68754" y="2696245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聽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8395" y="5544548"/>
              <a:ext cx="687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陪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51153" y="5555058"/>
              <a:ext cx="687627" cy="71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連</a:t>
              </a:r>
              <a:endParaRPr 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630839" y="391617"/>
            <a:ext cx="59604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當面對挑戰和困難時，</a:t>
            </a:r>
            <a:br>
              <a:rPr lang="en-US" altLang="zh-TW" sz="40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AEA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身邊的人提供的情感支持是十分重要的</a:t>
            </a:r>
            <a:endParaRPr lang="en-US" sz="4000" b="1" dirty="0">
              <a:solidFill>
                <a:srgbClr val="AEA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8281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26000" y="3125461"/>
            <a:ext cx="5455804" cy="1433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當</a:t>
            </a:r>
            <a:r>
              <a:rPr lang="zh-TW" altLang="zh-HK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關心</a:t>
            </a:r>
            <a:r>
              <a:rPr lang="zh-HK" altLang="zh-HK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有情緒需要的朋友時</a:t>
            </a:r>
            <a:r>
              <a:rPr lang="zh-TW" altLang="zh-HK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，</a:t>
            </a:r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你</a:t>
            </a:r>
            <a:r>
              <a:rPr lang="zh-HK" altLang="zh-HK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可能會遇到</a:t>
            </a:r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哪</a:t>
            </a:r>
            <a:r>
              <a:rPr lang="zh-HK" altLang="zh-HK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些疑惑或限制</a:t>
            </a:r>
            <a:r>
              <a:rPr lang="en-US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?</a:t>
            </a:r>
            <a:endParaRPr lang="zh-TW" altLang="en-US" sz="48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20354" y="2100540"/>
            <a:ext cx="3145246" cy="4008160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45" y="3126119"/>
            <a:ext cx="3163255" cy="2289612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F052D882-91D6-42C6-8C1E-0900FBB35404}"/>
              </a:ext>
            </a:extLst>
          </p:cNvPr>
          <p:cNvGrpSpPr/>
          <p:nvPr/>
        </p:nvGrpSpPr>
        <p:grpSpPr>
          <a:xfrm>
            <a:off x="0" y="614149"/>
            <a:ext cx="8991600" cy="873457"/>
            <a:chOff x="0" y="614149"/>
            <a:chExt cx="9398480" cy="873457"/>
          </a:xfrm>
          <a:solidFill>
            <a:srgbClr val="E1D369"/>
          </a:solidFill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AB95C425-0592-46A4-819A-DB42A81DFAC9}"/>
                </a:ext>
              </a:extLst>
            </p:cNvPr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solidFill>
              <a:srgbClr val="B2D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6">
              <a:extLst>
                <a:ext uri="{FF2B5EF4-FFF2-40B4-BE49-F238E27FC236}">
                  <a16:creationId xmlns:a16="http://schemas.microsoft.com/office/drawing/2014/main" id="{003411DE-48BC-47F7-A317-2FE36B8B7B49}"/>
                </a:ext>
              </a:extLst>
            </p:cNvPr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solidFill>
              <a:srgbClr val="B2D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821F260E-0509-4A1D-8FEF-0E977CC81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261474" y="38995"/>
            <a:ext cx="1440445" cy="167345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387EA33-1F11-4F82-9697-4FAC4974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24" y="388095"/>
            <a:ext cx="5328426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支持者的挑戰與限制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859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2C94F28-D2DF-4A24-8FBF-C20854F18208}"/>
              </a:ext>
            </a:extLst>
          </p:cNvPr>
          <p:cNvSpPr/>
          <p:nvPr/>
        </p:nvSpPr>
        <p:spPr>
          <a:xfrm>
            <a:off x="-12700" y="0"/>
            <a:ext cx="9061165" cy="6857999"/>
          </a:xfrm>
          <a:prstGeom prst="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792" y="1734413"/>
            <a:ext cx="10515600" cy="2852737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本節內容簡介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921629-0B49-4DB2-86B6-37F1656D5568}"/>
              </a:ext>
            </a:extLst>
          </p:cNvPr>
          <p:cNvSpPr/>
          <p:nvPr/>
        </p:nvSpPr>
        <p:spPr>
          <a:xfrm>
            <a:off x="8770902" y="1"/>
            <a:ext cx="3451668" cy="6857999"/>
          </a:xfrm>
          <a:prstGeom prst="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F8D32CB-BA61-4513-9444-A5E33AF0E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071"/>
            <a:ext cx="8770902" cy="7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7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3254" y="287529"/>
            <a:ext cx="3414490" cy="1809495"/>
          </a:xfrm>
          <a:prstGeom prst="roundRect">
            <a:avLst/>
          </a:prstGeom>
          <a:solidFill>
            <a:srgbClr val="AEA9C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想一想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4" y="2350485"/>
            <a:ext cx="5916991" cy="4245093"/>
          </a:xfrm>
          <a:prstGeom prst="rect">
            <a:avLst/>
          </a:prstGeom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5357172" y="1251673"/>
            <a:ext cx="7061556" cy="891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登入網上平台，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HK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齊來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分享！</a:t>
            </a:r>
            <a:endParaRPr lang="en-US" altLang="zh-HK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HK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HK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91708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7743" y="1653733"/>
            <a:ext cx="8413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情景一：朋友表示自己</a:t>
            </a:r>
            <a: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OK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，並且認為自己可以處理問題。雖然對方似乎沒有安全風險，但你仍然對他的狀況感到擔心。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436" y="3484234"/>
            <a:ext cx="11230672" cy="6325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相信朋友能夠自己處理好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435" y="4227443"/>
            <a:ext cx="11230673" cy="615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覺得自己毫無用處，因此不再打擾朋友，以免增加他的煩惱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434" y="5740451"/>
            <a:ext cx="11230674" cy="615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我也不知道該如何處理 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434" y="4977357"/>
            <a:ext cx="11230674" cy="615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給予對方空間，但仍定期關心他並鼓勵他尋求其他人的幫助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14149"/>
            <a:ext cx="8991600" cy="873457"/>
            <a:chOff x="0" y="614149"/>
            <a:chExt cx="9398480" cy="873457"/>
          </a:xfrm>
          <a:solidFill>
            <a:srgbClr val="E1D369"/>
          </a:solidFill>
        </p:grpSpPr>
        <p:sp>
          <p:nvSpPr>
            <p:cNvPr id="16" name="Rectangle 15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solidFill>
              <a:srgbClr val="B2D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solidFill>
              <a:srgbClr val="B2D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261474" y="38995"/>
            <a:ext cx="1440445" cy="167345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77224" y="388095"/>
            <a:ext cx="5328426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支持者的挑戰與限制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8" b="100000" l="3896" r="97835">
                        <a14:foregroundMark x1="14286" y1="46586" x2="14286" y2="46586"/>
                        <a14:foregroundMark x1="20346" y1="28112" x2="20346" y2="28112"/>
                        <a14:foregroundMark x1="27706" y1="16064" x2="27706" y2="16064"/>
                        <a14:foregroundMark x1="42424" y1="15663" x2="42424" y2="15663"/>
                        <a14:foregroundMark x1="57143" y1="11647" x2="57143" y2="11647"/>
                        <a14:foregroundMark x1="63636" y1="15261" x2="63636" y2="15261"/>
                        <a14:foregroundMark x1="79221" y1="19679" x2="79221" y2="19679"/>
                        <a14:foregroundMark x1="79654" y1="38153" x2="79654" y2="38153"/>
                        <a14:foregroundMark x1="81385" y1="46988" x2="81385" y2="46988"/>
                        <a14:foregroundMark x1="72727" y1="61446" x2="72727" y2="61446"/>
                        <a14:foregroundMark x1="25541" y1="61044" x2="25541" y2="61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63098">
            <a:off x="9353097" y="79799"/>
            <a:ext cx="2797540" cy="30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57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614149"/>
            <a:ext cx="763905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9" name="Rectangle 18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261474" y="38995"/>
            <a:ext cx="1440445" cy="167345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777224" y="388095"/>
            <a:ext cx="5557026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支持者的挑戰與限制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4779" y="2051993"/>
            <a:ext cx="1036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000" b="1" u="sng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限制一：我不一定能了解</a:t>
            </a:r>
            <a:endParaRPr lang="en-US" altLang="zh-TW" sz="4000" b="1" u="sng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6" y="640766"/>
            <a:ext cx="943961" cy="820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84" y="388095"/>
            <a:ext cx="3508119" cy="25370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4779" y="2993057"/>
            <a:ext cx="108713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理解到當一個人面對困難時，他可能那刻未必願意分享自己的感受。</a:t>
            </a:r>
          </a:p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儘管如此，我們仍然可以表現出</a:t>
            </a:r>
            <a:r>
              <a:rPr lang="zh-TW" altLang="en-US" sz="3600" b="1" dirty="0">
                <a:solidFill>
                  <a:srgbClr val="9BC9B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關心和陪伴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</a:t>
            </a:r>
            <a:r>
              <a:rPr lang="zh-TW" altLang="en-US" sz="3600" b="1" dirty="0">
                <a:solidFill>
                  <a:srgbClr val="9BC9B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給予對方一些空間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，以表示體諒和尊重，同時締造</a:t>
            </a:r>
            <a:r>
              <a:rPr lang="zh-TW" altLang="en-US" sz="3600" b="1" dirty="0">
                <a:solidFill>
                  <a:srgbClr val="9BC9B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再次溝通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的機會。</a:t>
            </a:r>
          </a:p>
        </p:txBody>
      </p:sp>
    </p:spTree>
    <p:extLst>
      <p:ext uri="{BB962C8B-B14F-4D97-AF65-F5344CB8AC3E}">
        <p14:creationId xmlns:p14="http://schemas.microsoft.com/office/powerpoint/2010/main" val="2870241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7743" y="1609898"/>
            <a:ext cx="8390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情景二：你認為朋友的情況需要專業人士的協助，但對方表示有朋友的支持已經足夠，不需要其他人的幫助。</a:t>
            </a:r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436" y="3484234"/>
            <a:ext cx="11230672" cy="6325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繼續獨自支持和幫助朋友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435" y="4239116"/>
            <a:ext cx="11230673" cy="615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為對方介紹更多朋友，幫助他建立更廣泛的社交支援網絡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434" y="5740451"/>
            <a:ext cx="11230674" cy="615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我也不知道該如何處理 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434" y="4977357"/>
            <a:ext cx="11230674" cy="615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找老師傾談，與老師分享自己的擔憂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14149"/>
            <a:ext cx="8991600" cy="873457"/>
            <a:chOff x="0" y="614149"/>
            <a:chExt cx="9398480" cy="873457"/>
          </a:xfrm>
          <a:solidFill>
            <a:srgbClr val="E1D369"/>
          </a:solidFill>
        </p:grpSpPr>
        <p:sp>
          <p:nvSpPr>
            <p:cNvPr id="21" name="Rectangle 20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solidFill>
              <a:srgbClr val="B2D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solidFill>
              <a:srgbClr val="B2D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261474" y="38995"/>
            <a:ext cx="1440445" cy="167345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77224" y="388095"/>
            <a:ext cx="5328426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支持者的挑戰與限制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8" b="100000" l="3896" r="97835">
                        <a14:foregroundMark x1="14286" y1="46586" x2="14286" y2="46586"/>
                        <a14:foregroundMark x1="20346" y1="28112" x2="20346" y2="28112"/>
                        <a14:foregroundMark x1="27706" y1="16064" x2="27706" y2="16064"/>
                        <a14:foregroundMark x1="42424" y1="15663" x2="42424" y2="15663"/>
                        <a14:foregroundMark x1="57143" y1="11647" x2="57143" y2="11647"/>
                        <a14:foregroundMark x1="63636" y1="15261" x2="63636" y2="15261"/>
                        <a14:foregroundMark x1="79221" y1="19679" x2="79221" y2="19679"/>
                        <a14:foregroundMark x1="79654" y1="38153" x2="79654" y2="38153"/>
                        <a14:foregroundMark x1="81385" y1="46988" x2="81385" y2="46988"/>
                        <a14:foregroundMark x1="72727" y1="61446" x2="72727" y2="61446"/>
                        <a14:foregroundMark x1="25541" y1="61044" x2="25541" y2="61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63098">
            <a:off x="9353097" y="79799"/>
            <a:ext cx="2797540" cy="30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542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921" y="1970944"/>
            <a:ext cx="10810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b="1" u="sng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限制二：我不一定能處理</a:t>
            </a:r>
            <a:endPara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14149"/>
            <a:ext cx="763905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3" name="Rectangle 12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261474" y="38995"/>
            <a:ext cx="1440445" cy="167345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77224" y="388095"/>
            <a:ext cx="5557026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支持者的挑戰與限制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6" y="640766"/>
            <a:ext cx="943961" cy="8202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84" y="388095"/>
            <a:ext cx="3508119" cy="253701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34779" y="2993057"/>
            <a:ext cx="1022652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朋友的陪伴非常重要，但我們</a:t>
            </a:r>
            <a:r>
              <a:rPr lang="zh-TW" altLang="en-US" sz="3600" b="1" dirty="0">
                <a:solidFill>
                  <a:srgbClr val="9BC9B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不需要也無法為朋友解決所有問題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在關心他人時，我們要</a:t>
            </a:r>
            <a:r>
              <a:rPr lang="zh-TW" altLang="en-US" sz="3600" b="1" dirty="0">
                <a:solidFill>
                  <a:srgbClr val="9BC9B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量力而為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，明白我們不必獨自承擔所有重擔。</a:t>
            </a:r>
          </a:p>
        </p:txBody>
      </p:sp>
    </p:spTree>
    <p:extLst>
      <p:ext uri="{BB962C8B-B14F-4D97-AF65-F5344CB8AC3E}">
        <p14:creationId xmlns:p14="http://schemas.microsoft.com/office/powerpoint/2010/main" val="22438513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921" y="1970944"/>
            <a:ext cx="10810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b="1" u="sng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限制二：我不一定能處理</a:t>
            </a:r>
            <a:endPara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14149"/>
            <a:ext cx="763905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3" name="Rectangle 12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261474" y="38995"/>
            <a:ext cx="1440445" cy="167345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77224" y="388095"/>
            <a:ext cx="5557026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支持者的挑戰與限制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6" y="640766"/>
            <a:ext cx="943961" cy="8202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84" y="388095"/>
            <a:ext cx="3508119" cy="253701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34779" y="2993057"/>
            <a:ext cx="1087139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精神健康方面的專業人士接受過適當的訓練，能夠提供針對性的支援，而</a:t>
            </a:r>
            <a:r>
              <a:rPr lang="zh-TW" altLang="en-US" sz="3600" b="1" dirty="0">
                <a:solidFill>
                  <a:srgbClr val="9BC9B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我們無法取代這種專業的幫助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marL="64800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我們可以向</a:t>
            </a:r>
            <a:r>
              <a:rPr lang="zh-TW" altLang="en-US" sz="3600" b="1" dirty="0">
                <a:solidFill>
                  <a:srgbClr val="9BC9B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可信賴的成人傾訴當前的困難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，也可以鼓勵朋友先尋求信任的成人幫助，再進一步連繫專業人士。</a:t>
            </a:r>
          </a:p>
        </p:txBody>
      </p:sp>
    </p:spTree>
    <p:extLst>
      <p:ext uri="{BB962C8B-B14F-4D97-AF65-F5344CB8AC3E}">
        <p14:creationId xmlns:p14="http://schemas.microsoft.com/office/powerpoint/2010/main" val="117458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7743" y="1817644"/>
            <a:ext cx="8921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情景三：朋友告訴你他已經受到精神困擾多個月，情況愈來愈差，你並且發現他手上有自傷的痕跡。他表示自己沒事，並要求你替他保守秘密。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5436" y="3484234"/>
            <a:ext cx="11230672" cy="6325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答應朋友的要求，保守秘密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435" y="4227443"/>
            <a:ext cx="11230673" cy="615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告訴朋友自己無法答應，因此請對方不要將事情告訴自己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5434" y="5740451"/>
            <a:ext cx="11230674" cy="615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我也不知道該如何處理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434" y="4977357"/>
            <a:ext cx="11230674" cy="615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	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如果懷疑朋友有安全風險，堅持為他尋求合適的協助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14149"/>
            <a:ext cx="8991600" cy="873457"/>
            <a:chOff x="0" y="614149"/>
            <a:chExt cx="9398480" cy="873457"/>
          </a:xfrm>
          <a:solidFill>
            <a:srgbClr val="E1D369"/>
          </a:solidFill>
        </p:grpSpPr>
        <p:sp>
          <p:nvSpPr>
            <p:cNvPr id="21" name="Rectangle 20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solidFill>
              <a:srgbClr val="B2D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solidFill>
              <a:srgbClr val="B2D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261474" y="38995"/>
            <a:ext cx="1440445" cy="167345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77224" y="388095"/>
            <a:ext cx="5328426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支持者的挑戰與限制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18" b="100000" l="3896" r="97835">
                        <a14:foregroundMark x1="14286" y1="46586" x2="14286" y2="46586"/>
                        <a14:foregroundMark x1="20346" y1="28112" x2="20346" y2="28112"/>
                        <a14:foregroundMark x1="27706" y1="16064" x2="27706" y2="16064"/>
                        <a14:foregroundMark x1="42424" y1="15663" x2="42424" y2="15663"/>
                        <a14:foregroundMark x1="57143" y1="11647" x2="57143" y2="11647"/>
                        <a14:foregroundMark x1="63636" y1="15261" x2="63636" y2="15261"/>
                        <a14:foregroundMark x1="79221" y1="19679" x2="79221" y2="19679"/>
                        <a14:foregroundMark x1="79654" y1="38153" x2="79654" y2="38153"/>
                        <a14:foregroundMark x1="81385" y1="46988" x2="81385" y2="46988"/>
                        <a14:foregroundMark x1="72727" y1="61446" x2="72727" y2="61446"/>
                        <a14:foregroundMark x1="25541" y1="61044" x2="25541" y2="61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63098">
            <a:off x="9353097" y="79799"/>
            <a:ext cx="2797540" cy="30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968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4826" y="1938499"/>
            <a:ext cx="108013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b="1" u="sng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限制三：我不一定能保密</a:t>
            </a:r>
            <a:endParaRPr lang="zh-TW" altLang="en-US" sz="36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14149"/>
            <a:ext cx="7639050" cy="873457"/>
            <a:chOff x="0" y="614149"/>
            <a:chExt cx="9398480" cy="873457"/>
          </a:xfrm>
          <a:solidFill>
            <a:srgbClr val="B2D6CE"/>
          </a:solidFill>
        </p:grpSpPr>
        <p:sp>
          <p:nvSpPr>
            <p:cNvPr id="13" name="Rectangle 12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261474" y="38995"/>
            <a:ext cx="1440445" cy="167345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77224" y="388095"/>
            <a:ext cx="5557026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支持者的挑戰與限制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6" y="640766"/>
            <a:ext cx="943961" cy="8202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84" y="388095"/>
            <a:ext cx="3508119" cy="253701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34779" y="2759006"/>
            <a:ext cx="1087139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000" indent="-648000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在對朋友的忠誠與確保他們的安全之間，我們需要找到一個平衡點。當人感到極大困擾時，他們未必能清晰判斷自己的安全風險。</a:t>
            </a:r>
          </a:p>
          <a:p>
            <a:pPr marL="648000" indent="-648000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如果我們察覺朋友可能面臨安全風險，</a:t>
            </a:r>
            <a:r>
              <a:rPr lang="zh-TW" altLang="en-US" sz="3600" b="1" dirty="0">
                <a:solidFill>
                  <a:srgbClr val="9BC9B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我們就有必要打破保密的原則，以確保對方的人生安全得到保護。</a:t>
            </a:r>
          </a:p>
          <a:p>
            <a:pPr marL="648000" indent="-648000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zh-TW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51940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8782050" cy="873457"/>
            <a:chOff x="0" y="614149"/>
            <a:chExt cx="9398480" cy="873457"/>
          </a:xfrm>
          <a:solidFill>
            <a:srgbClr val="E1D369"/>
          </a:solidFill>
        </p:grpSpPr>
        <p:sp>
          <p:nvSpPr>
            <p:cNvPr id="20" name="Rectangle 19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solidFill>
              <a:srgbClr val="B2D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solidFill>
              <a:srgbClr val="B2D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261474" y="38995"/>
            <a:ext cx="1440445" cy="167345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777224" y="388095"/>
            <a:ext cx="5861826" cy="1325563"/>
          </a:xfrm>
        </p:spPr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支持者的挑戰與限制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89" y="221365"/>
            <a:ext cx="2088789" cy="1510577"/>
          </a:xfrm>
          <a:prstGeom prst="rect">
            <a:avLst/>
          </a:prstGeom>
        </p:spPr>
      </p:pic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E9C4C04-878C-4CA4-93F2-0F442B30E032}"/>
              </a:ext>
            </a:extLst>
          </p:cNvPr>
          <p:cNvSpPr/>
          <p:nvPr/>
        </p:nvSpPr>
        <p:spPr>
          <a:xfrm>
            <a:off x="261474" y="1731941"/>
            <a:ext cx="11348604" cy="49046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HK" altLang="en-US" dirty="0"/>
              <a:t>技</a:t>
            </a:r>
            <a:r>
              <a:rPr lang="zh-TW" altLang="en-US" dirty="0"/>
              <a:t>巧</a:t>
            </a:r>
            <a:r>
              <a:rPr lang="zh-HK" altLang="en-US" dirty="0"/>
              <a:t>一：肢</a:t>
            </a:r>
            <a:r>
              <a:rPr lang="zh-TW" altLang="en-US" dirty="0"/>
              <a:t>體</a:t>
            </a:r>
            <a:r>
              <a:rPr lang="zh-HK" altLang="en-US" dirty="0"/>
              <a:t>語</a:t>
            </a:r>
            <a:r>
              <a:rPr lang="zh-TW" altLang="en-US" dirty="0"/>
              <a:t>言</a:t>
            </a:r>
            <a:endParaRPr lang="en-US" dirty="0"/>
          </a:p>
          <a:p>
            <a:pPr lvl="0"/>
            <a:r>
              <a:rPr lang="zh-HK" altLang="en-US" dirty="0"/>
              <a:t>細心聆聽，過程中可以間中點頭示意，讓對方知道自己一直在聆聽。</a:t>
            </a:r>
            <a:endParaRPr lang="en-US" dirty="0"/>
          </a:p>
          <a:p>
            <a:pPr lvl="0"/>
            <a:r>
              <a:rPr lang="zh-HK" altLang="en-US" dirty="0"/>
              <a:t>技巧二：「聽」多於「講」</a:t>
            </a:r>
            <a:endParaRPr lang="en-US" dirty="0"/>
          </a:p>
          <a:p>
            <a:pPr lvl="0"/>
            <a:r>
              <a:rPr lang="zh-HK" altLang="en-US" dirty="0"/>
              <a:t>不需</a:t>
            </a:r>
            <a:r>
              <a:rPr lang="zh-TW" altLang="en-US" dirty="0"/>
              <a:t>要</a:t>
            </a:r>
            <a:r>
              <a:rPr lang="zh-HK" altLang="en-US" dirty="0"/>
              <a:t>急着回</a:t>
            </a:r>
            <a:r>
              <a:rPr lang="zh-TW" altLang="en-US" dirty="0"/>
              <a:t>應</a:t>
            </a:r>
            <a:r>
              <a:rPr lang="zh-HK" altLang="en-US" dirty="0"/>
              <a:t>，可</a:t>
            </a:r>
            <a:r>
              <a:rPr lang="zh-TW" altLang="en-US" dirty="0"/>
              <a:t>以</a:t>
            </a:r>
            <a:r>
              <a:rPr lang="zh-HK" altLang="en-US" dirty="0"/>
              <a:t>花時</a:t>
            </a:r>
            <a:r>
              <a:rPr lang="zh-TW" altLang="en-US" dirty="0"/>
              <a:t>間</a:t>
            </a:r>
            <a:r>
              <a:rPr lang="zh-HK" altLang="en-US" dirty="0"/>
              <a:t>讓對方先分享內</a:t>
            </a:r>
            <a:r>
              <a:rPr lang="zh-TW" altLang="en-US" dirty="0"/>
              <a:t>心</a:t>
            </a:r>
            <a:r>
              <a:rPr lang="zh-HK" altLang="en-US" dirty="0"/>
              <a:t>的感受和看</a:t>
            </a:r>
            <a:r>
              <a:rPr lang="zh-TW" altLang="en-US" dirty="0"/>
              <a:t>法</a:t>
            </a:r>
            <a:r>
              <a:rPr lang="zh-HK" altLang="en-US" dirty="0"/>
              <a:t>。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66775" y="1751440"/>
            <a:ext cx="1045844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000" indent="-648000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在支持朋友的過程中，我們不僅要了解自己的角色，還需要認識到一些限制：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104900" lvl="1" indent="-392113">
              <a:spcBef>
                <a:spcPts val="3000"/>
              </a:spcBef>
              <a:buClr>
                <a:srgbClr val="AECFCE"/>
              </a:buClr>
              <a:buFont typeface="Wingdings" panose="05000000000000000000" pitchFamily="2" charset="2"/>
              <a:buChar char="n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我們可能無法完全理解他人的感受和想法，也無法獨自解決所有問題，同時在保密與朋友安全之間需作出取捨。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indent="-648000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因此，在關心他人的同時，</a:t>
            </a:r>
            <a:r>
              <a:rPr lang="zh-TW" altLang="en-US" sz="3600" b="1" dirty="0">
                <a:solidFill>
                  <a:srgbClr val="9BC9B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若有困難，我們也可以尋求成年人的協助。</a:t>
            </a:r>
          </a:p>
        </p:txBody>
      </p:sp>
    </p:spTree>
    <p:extLst>
      <p:ext uri="{BB962C8B-B14F-4D97-AF65-F5344CB8AC3E}">
        <p14:creationId xmlns:p14="http://schemas.microsoft.com/office/powerpoint/2010/main" val="25520508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182318" y="1855600"/>
            <a:ext cx="9978961" cy="406824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6D7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82318" y="1919181"/>
            <a:ext cx="9560439" cy="4045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48000" indent="-648000">
              <a:spcBef>
                <a:spcPts val="1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支持者的角色包括</a:t>
            </a:r>
            <a:r>
              <a:rPr lang="zh-TW" altLang="en-US" sz="36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問候者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6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連結者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8000" indent="-648000">
              <a:spcBef>
                <a:spcPts val="1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8000" indent="-648000" algn="just">
              <a:spcBef>
                <a:spcPts val="1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我們不能解決朋友的所有問題；我們應</a:t>
            </a:r>
            <a:r>
              <a:rPr lang="zh-TW" altLang="en-US" sz="3600" b="1" dirty="0">
                <a:solidFill>
                  <a:srgbClr val="9BC9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認識到自己的限制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，必要時主動尋求協助。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1" name="Rectangle 10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74914" y="433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小結</a:t>
            </a:r>
            <a:endParaRPr lang="en-US" sz="4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9" y="711462"/>
            <a:ext cx="5514609" cy="6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9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273" y="1993119"/>
            <a:ext cx="10649241" cy="3422429"/>
          </a:xfrm>
        </p:spPr>
        <p:txBody>
          <a:bodyPr>
            <a:noAutofit/>
          </a:bodyPr>
          <a:lstStyle/>
          <a:p>
            <a:pPr marL="648000" lvl="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HK" altLang="zh-HK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</a:t>
            </a:r>
            <a:r>
              <a:rPr lang="zh-HK" altLang="zh-HK" sz="4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同理心</a:t>
            </a:r>
            <a:r>
              <a:rPr lang="zh-HK" altLang="zh-HK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的概念</a:t>
            </a:r>
            <a:endParaRPr lang="zh-TW" altLang="zh-HK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lvl="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HK" altLang="zh-HK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</a:t>
            </a:r>
            <a:r>
              <a:rPr lang="zh-HK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培養</a:t>
            </a:r>
            <a:r>
              <a:rPr lang="zh-HK" altLang="zh-HK" sz="4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同理心</a:t>
            </a:r>
            <a:r>
              <a:rPr lang="zh-TW" altLang="en-US" sz="4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HK" altLang="zh-HK" sz="4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技巧</a:t>
            </a:r>
            <a:endParaRPr lang="zh-TW" altLang="zh-HK" sz="44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48000" lvl="0" indent="-648000" algn="just">
              <a:spcBef>
                <a:spcPts val="3000"/>
              </a:spcBef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HK" altLang="zh-HK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</a:t>
            </a:r>
            <a:r>
              <a:rPr lang="zh-HK" altLang="zh-HK" sz="4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支持者的角色與限制</a:t>
            </a:r>
            <a:endParaRPr lang="zh-TW" altLang="en-US" sz="44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4914" y="433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本節內容簡介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0" y="593753"/>
            <a:ext cx="2642081" cy="23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36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9473" y="1827137"/>
            <a:ext cx="9236959" cy="3921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總結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01" y="2139655"/>
            <a:ext cx="3163021" cy="25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96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本節的學習重點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74" y="1668342"/>
            <a:ext cx="11575058" cy="4918287"/>
          </a:xfrm>
        </p:spPr>
        <p:txBody>
          <a:bodyPr>
            <a:noAutofit/>
          </a:bodyPr>
          <a:lstStyle/>
          <a:p>
            <a:pPr marL="648000" lvl="0" indent="-648000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同理心是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理解和感受他人情感和想法的能力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對於正在面對困難或情緒困擾的同伴非常重要。同理心亦能幫助大家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建立關係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，讓同伴感受到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被理解和關懷。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48000" lvl="0" indent="-648000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648000" indent="-648000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b="1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留心傾聽</a:t>
            </a:r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和</a:t>
            </a:r>
            <a:r>
              <a:rPr lang="zh-TW" altLang="en-US" sz="4000" b="1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給予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富同理心</a:t>
            </a:r>
            <a:r>
              <a:rPr lang="zh-TW" altLang="en-US" sz="4000" b="1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的回應</a:t>
            </a:r>
            <a:r>
              <a:rPr lang="zh-TW" altLang="en-US" sz="400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等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技巧能讓我們在朋友需要幫助的時候，代入對方的角度去思考和感受，並運用適當的肢體語言和聆聽技巧，使他們感受到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被理解、支持和鼓勵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81" y="433413"/>
            <a:ext cx="1229700" cy="11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028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614149"/>
            <a:ext cx="9398480" cy="873457"/>
            <a:chOff x="0" y="614149"/>
            <a:chExt cx="9398480" cy="873457"/>
          </a:xfrm>
          <a:solidFill>
            <a:srgbClr val="AECFCE"/>
          </a:solidFill>
        </p:grpSpPr>
        <p:sp>
          <p:nvSpPr>
            <p:cNvPr id="14" name="Rectangle 13"/>
            <p:cNvSpPr/>
            <p:nvPr/>
          </p:nvSpPr>
          <p:spPr>
            <a:xfrm>
              <a:off x="0" y="614149"/>
              <a:ext cx="8871045" cy="8734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492899" y="614149"/>
              <a:ext cx="905581" cy="8734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433413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本節的學習重點</a:t>
            </a:r>
            <a:endParaRPr lang="en-US" sz="4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81" y="433413"/>
            <a:ext cx="1229700" cy="111455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22674" y="1969895"/>
            <a:ext cx="11020080" cy="491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8000" indent="-648000">
              <a:buClr>
                <a:srgbClr val="AECFCE"/>
              </a:buClr>
              <a:buFont typeface="Microsoft JhengHei" panose="020B0604030504040204" pitchFamily="34" charset="-120"/>
              <a:buChar char="●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支持者的角色包括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問候者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。我們不能解決朋友的所有問題；我們應</a:t>
            </a:r>
            <a:r>
              <a:rPr lang="zh-TW" altLang="en-US" sz="4000" b="1" dirty="0">
                <a:solidFill>
                  <a:srgbClr val="B27EB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認識到自己的限制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，必要時主動尋求協助。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381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2C94F28-D2DF-4A24-8FBF-C20854F18208}"/>
              </a:ext>
            </a:extLst>
          </p:cNvPr>
          <p:cNvSpPr/>
          <p:nvPr/>
        </p:nvSpPr>
        <p:spPr>
          <a:xfrm>
            <a:off x="-12700" y="0"/>
            <a:ext cx="9061165" cy="6857999"/>
          </a:xfrm>
          <a:prstGeom prst="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921629-0B49-4DB2-86B6-37F1656D5568}"/>
              </a:ext>
            </a:extLst>
          </p:cNvPr>
          <p:cNvSpPr/>
          <p:nvPr/>
        </p:nvSpPr>
        <p:spPr>
          <a:xfrm>
            <a:off x="8770902" y="1"/>
            <a:ext cx="3451668" cy="6857999"/>
          </a:xfrm>
          <a:prstGeom prst="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F8D32CB-BA61-4513-9444-A5E33AF0E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4071"/>
            <a:ext cx="10221686" cy="749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683" y="3542405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認識同理心的概念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8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9291" y="657726"/>
            <a:ext cx="3078448" cy="5534961"/>
          </a:xfrm>
          <a:prstGeom prst="roundRect">
            <a:avLst/>
          </a:prstGeom>
          <a:solidFill>
            <a:srgbClr val="E9E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1087869" y="2982391"/>
            <a:ext cx="1448854" cy="1683219"/>
          </a:xfrm>
          <a:prstGeom prst="rect">
            <a:avLst/>
          </a:prstGeom>
        </p:spPr>
      </p:pic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937362" y="4992420"/>
            <a:ext cx="1970830" cy="873457"/>
          </a:xfrm>
          <a:prstGeom prst="roundRect">
            <a:avLst/>
          </a:prstGeom>
          <a:solidFill>
            <a:srgbClr val="AE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分組活動</a:t>
            </a:r>
            <a:endParaRPr lang="zh-HK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817030" y="1049596"/>
            <a:ext cx="7689581" cy="1116518"/>
          </a:xfrm>
        </p:spPr>
        <p:txBody>
          <a:bodyPr>
            <a:noAutofit/>
          </a:bodyPr>
          <a:lstStyle/>
          <a:p>
            <a:pPr lvl="0"/>
            <a:r>
              <a:rPr lang="zh-TW" altLang="en-US" sz="4400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每組將隨機抽取一張</a:t>
            </a:r>
            <a:r>
              <a:rPr lang="en-US" altLang="zh-TW" sz="4400" b="1" u="sng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4400" b="1" u="sng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4400" b="1" u="sng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TW" altLang="en-US" sz="4400" b="1" u="sng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</a:t>
            </a:r>
            <a:r>
              <a:rPr lang="en-US" altLang="zh-TW" sz="4400" b="1" u="sng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TW" altLang="en-US" sz="4400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的號碼紙</a:t>
            </a:r>
            <a:endParaRPr lang="en-US" altLang="zh-TW" sz="4400" dirty="0">
              <a:solidFill>
                <a:srgbClr val="8EBCB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4400" dirty="0">
                <a:solidFill>
                  <a:srgbClr val="8EBCB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號碼決定每組需要創造的回應類型</a:t>
            </a: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C7CAA08F-1FDD-BCEF-AED3-715F65E81A8A}"/>
              </a:ext>
            </a:extLst>
          </p:cNvPr>
          <p:cNvSpPr/>
          <p:nvPr/>
        </p:nvSpPr>
        <p:spPr>
          <a:xfrm>
            <a:off x="3704072" y="3824000"/>
            <a:ext cx="8231595" cy="2467072"/>
          </a:xfrm>
          <a:prstGeom prst="roundRect">
            <a:avLst/>
          </a:prstGeom>
          <a:solidFill>
            <a:srgbClr val="AEA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srgbClr val="FCE3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b="1" dirty="0">
                <a:solidFill>
                  <a:srgbClr val="FCE3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表示對關係最具</a:t>
            </a:r>
            <a:r>
              <a:rPr lang="zh-TW" altLang="en-US" sz="4800" b="1" dirty="0">
                <a:solidFill>
                  <a:srgbClr val="FCE39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破壞性</a:t>
            </a:r>
            <a:endParaRPr lang="en-US" altLang="zh-TW" sz="4800" b="1" dirty="0">
              <a:solidFill>
                <a:srgbClr val="FCE39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表示最能</a:t>
            </a:r>
            <a:r>
              <a:rPr lang="zh-TW" altLang="en-US"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促進溝通</a:t>
            </a:r>
            <a:r>
              <a:rPr lang="zh-TW" altLang="zh-HK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，為</a:t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HK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關係帶來積極正面的影響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5449" y="1078649"/>
            <a:ext cx="2954655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換位思考</a:t>
            </a:r>
            <a:br>
              <a:rPr lang="en-US" altLang="zh-TW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</a:br>
            <a:r>
              <a:rPr lang="zh-TW" altLang="en-US" sz="5400" b="1" dirty="0">
                <a:solidFill>
                  <a:srgbClr val="AEA9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及溝通</a:t>
            </a:r>
            <a:endParaRPr lang="en-US" altLang="zh-TW" sz="5400" b="1" dirty="0">
              <a:solidFill>
                <a:srgbClr val="AEA9CC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228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4763</TotalTime>
  <Words>3684</Words>
  <Application>Microsoft Office PowerPoint</Application>
  <PresentationFormat>寬螢幕</PresentationFormat>
  <Paragraphs>419</Paragraphs>
  <Slides>72</Slides>
  <Notes>58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72</vt:i4>
      </vt:variant>
    </vt:vector>
  </HeadingPairs>
  <TitlesOfParts>
    <vt:vector size="84" baseType="lpstr">
      <vt:lpstr>Aptos</vt:lpstr>
      <vt:lpstr>Microsoft YaHei</vt:lpstr>
      <vt:lpstr>細明體</vt:lpstr>
      <vt:lpstr>微軟正黑體</vt:lpstr>
      <vt:lpstr>微軟正黑體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第四節：同理．同行</vt:lpstr>
      <vt:lpstr>引入</vt:lpstr>
      <vt:lpstr>PowerPoint 簡報</vt:lpstr>
      <vt:lpstr>上節學習重點重溫</vt:lpstr>
      <vt:lpstr>上節學習重點重溫</vt:lpstr>
      <vt:lpstr>本節內容簡介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學習培養同理心的技巧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了解支持者的角色與限制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支持者的挑戰與限制</vt:lpstr>
      <vt:lpstr>PowerPoint 簡報</vt:lpstr>
      <vt:lpstr>支持者的挑戰與限制</vt:lpstr>
      <vt:lpstr>支持者的挑戰與限制</vt:lpstr>
      <vt:lpstr>支持者的挑戰與限制</vt:lpstr>
      <vt:lpstr>支持者的挑戰與限制</vt:lpstr>
      <vt:lpstr>支持者的挑戰與限制</vt:lpstr>
      <vt:lpstr>支持者的挑戰與限制</vt:lpstr>
      <vt:lpstr>支持者的挑戰與限制</vt:lpstr>
      <vt:lpstr>支持者的挑戰與限制</vt:lpstr>
      <vt:lpstr>PowerPoint 簡報</vt:lpstr>
      <vt:lpstr>PowerPoint 簡報</vt:lpstr>
      <vt:lpstr>本節的學習重點</vt:lpstr>
      <vt:lpstr>本節的學習重點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第1節﹕認識精神健康</dc:title>
  <dc:creator>CHAN, Hiu-chung Amy</dc:creator>
  <cp:lastModifiedBy>YIU, Ching-laam Crystal</cp:lastModifiedBy>
  <cp:revision>399</cp:revision>
  <cp:lastPrinted>2024-05-07T02:37:18Z</cp:lastPrinted>
  <dcterms:created xsi:type="dcterms:W3CDTF">2024-04-16T04:04:18Z</dcterms:created>
  <dcterms:modified xsi:type="dcterms:W3CDTF">2026-05-12T08:16:34Z</dcterms:modified>
</cp:coreProperties>
</file>