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421" r:id="rId3"/>
    <p:sldId id="287" r:id="rId4"/>
    <p:sldId id="378" r:id="rId5"/>
    <p:sldId id="379" r:id="rId6"/>
    <p:sldId id="292" r:id="rId7"/>
    <p:sldId id="293" r:id="rId8"/>
    <p:sldId id="294" r:id="rId9"/>
    <p:sldId id="405" r:id="rId10"/>
    <p:sldId id="305" r:id="rId11"/>
    <p:sldId id="295" r:id="rId12"/>
    <p:sldId id="297" r:id="rId13"/>
    <p:sldId id="422" r:id="rId14"/>
    <p:sldId id="299" r:id="rId15"/>
    <p:sldId id="301" r:id="rId16"/>
    <p:sldId id="406" r:id="rId17"/>
    <p:sldId id="380" r:id="rId18"/>
    <p:sldId id="310" r:id="rId19"/>
    <p:sldId id="311" r:id="rId20"/>
    <p:sldId id="423" r:id="rId21"/>
    <p:sldId id="303" r:id="rId22"/>
    <p:sldId id="386" r:id="rId23"/>
    <p:sldId id="387" r:id="rId24"/>
    <p:sldId id="388" r:id="rId25"/>
    <p:sldId id="389" r:id="rId26"/>
    <p:sldId id="365" r:id="rId27"/>
    <p:sldId id="368" r:id="rId28"/>
    <p:sldId id="367" r:id="rId29"/>
    <p:sldId id="316" r:id="rId30"/>
    <p:sldId id="375" r:id="rId31"/>
    <p:sldId id="317" r:id="rId32"/>
    <p:sldId id="390" r:id="rId33"/>
    <p:sldId id="391" r:id="rId34"/>
    <p:sldId id="318" r:id="rId35"/>
    <p:sldId id="393" r:id="rId36"/>
    <p:sldId id="320" r:id="rId37"/>
    <p:sldId id="424" r:id="rId38"/>
    <p:sldId id="394" r:id="rId39"/>
    <p:sldId id="395" r:id="rId40"/>
    <p:sldId id="324" r:id="rId41"/>
    <p:sldId id="325" r:id="rId42"/>
    <p:sldId id="327" r:id="rId43"/>
    <p:sldId id="333" r:id="rId44"/>
    <p:sldId id="409" r:id="rId45"/>
    <p:sldId id="410" r:id="rId46"/>
    <p:sldId id="411" r:id="rId47"/>
    <p:sldId id="412" r:id="rId48"/>
    <p:sldId id="413" r:id="rId49"/>
    <p:sldId id="328" r:id="rId50"/>
    <p:sldId id="329" r:id="rId51"/>
    <p:sldId id="339" r:id="rId52"/>
    <p:sldId id="340" r:id="rId53"/>
    <p:sldId id="396" r:id="rId54"/>
    <p:sldId id="343" r:id="rId55"/>
    <p:sldId id="426" r:id="rId56"/>
    <p:sldId id="345" r:id="rId57"/>
    <p:sldId id="404" r:id="rId58"/>
    <p:sldId id="346" r:id="rId59"/>
    <p:sldId id="398" r:id="rId60"/>
    <p:sldId id="350" r:id="rId61"/>
    <p:sldId id="414" r:id="rId62"/>
    <p:sldId id="399" r:id="rId63"/>
    <p:sldId id="415" r:id="rId64"/>
    <p:sldId id="401" r:id="rId65"/>
    <p:sldId id="416" r:id="rId66"/>
    <p:sldId id="417" r:id="rId67"/>
    <p:sldId id="400" r:id="rId68"/>
    <p:sldId id="418" r:id="rId69"/>
    <p:sldId id="402" r:id="rId70"/>
    <p:sldId id="419" r:id="rId71"/>
    <p:sldId id="403" r:id="rId72"/>
    <p:sldId id="420" r:id="rId73"/>
    <p:sldId id="358" r:id="rId74"/>
    <p:sldId id="360" r:id="rId75"/>
    <p:sldId id="361" r:id="rId76"/>
    <p:sldId id="362" r:id="rId77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7EB3"/>
    <a:srgbClr val="AEA9CC"/>
    <a:srgbClr val="004AAD"/>
    <a:srgbClr val="CB6CE6"/>
    <a:srgbClr val="27603D"/>
    <a:srgbClr val="8EBCBB"/>
    <a:srgbClr val="F4E8DC"/>
    <a:srgbClr val="D4F0E8"/>
    <a:srgbClr val="DBC58D"/>
    <a:srgbClr val="F4E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5" autoAdjust="0"/>
    <p:restoredTop sz="80230" autoAdjust="0"/>
  </p:normalViewPr>
  <p:slideViewPr>
    <p:cSldViewPr snapToGrid="0">
      <p:cViewPr varScale="1">
        <p:scale>
          <a:sx n="65" d="100"/>
          <a:sy n="65" d="100"/>
        </p:scale>
        <p:origin x="12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22630-0CC8-4F24-AEEF-FBF17EB3D3A9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1623-158F-4088-BC86-8BFCD0DBBC1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2550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 altLang="en-US" sz="1800" b="0" i="0" u="none" strike="noStrike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手指呼吸法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HK" altLang="en-US" dirty="0"/>
              <a:t> </a:t>
            </a:r>
            <a:r>
              <a:rPr lang="en-US" altLang="zh-HK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https://youtu.be/iS71kE73NWY</a:t>
            </a:r>
            <a:r>
              <a:rPr lang="en-US" altLang="zh-HK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7595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607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86596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5781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2669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33992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28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454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02086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745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18063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altLang="zh-HK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96844-D433-4E72-B630-A2F31FA224EF}" type="slidenum">
              <a:rPr lang="zh-HK" altLang="en-US" smtClean="0"/>
              <a:t>33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6782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4070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34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2976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35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39551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求助的掙扎（二）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https://youtu.be/yErpzFZvqsI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37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75051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39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44342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84067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36884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63437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37097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3922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3391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3960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HK" sz="1200" b="1" kern="100" dirty="0">
              <a:solidFill>
                <a:schemeClr val="lt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9051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0765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kern="100" dirty="0">
              <a:solidFill>
                <a:schemeClr val="dk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7573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49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1679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5873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9542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81560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求助的掙扎（三）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https://youtu.be/UXRUMhuqIHw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663722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777250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762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031735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422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59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10186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479602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22655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80628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69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5425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73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103664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76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447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130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求助的掙扎（一）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細明體" panose="02020509000000000000" pitchFamily="49" charset="-120"/>
                <a:ea typeface="細明體" panose="02020509000000000000" pitchFamily="49" charset="-120"/>
              </a:rPr>
              <a:t>:</a:t>
            </a:r>
            <a:r>
              <a:rPr lang="zh-TW" altLang="en-US" dirty="0"/>
              <a:t> </a:t>
            </a:r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https://youtu.be/vrJePJ1Wg9Q</a:t>
            </a:r>
            <a:r>
              <a:rPr lang="zh-TW" altLang="en-US" dirty="0"/>
              <a:t> 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002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2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1297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1623-158F-4088-BC86-8BFCD0DBBC10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5569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309253-4A1C-4EB7-897D-F1FCA26AE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3445177-EB09-49C4-857B-7C6CCFCD1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5B25DB4-43FD-48E3-85BF-133DF957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EC2DF77-FE4C-41D0-BAB7-B6DA2D341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0DD9F-1B57-4D31-AEF2-A16852424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2045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F2DDCE-D008-4EE7-91BB-28076F90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3D61126-996E-42D8-AD07-1BB229C75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6CB6E0-5804-4804-93AE-DA161699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BC464E-50A7-4306-98CE-0DE7EE0F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B6BD18-4AE5-470C-A697-4BA3717F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7835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B854F17-643C-4B36-9E68-9C648DBD8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83C3E42-6A14-436E-97BC-48A3F66C0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A0C360-929D-479A-ACBB-FEE9AA62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266FA9-648B-444E-A7EB-9B494B28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C58C833-A463-4C83-905B-E0A367D5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605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CF5601-DFF6-49FC-A0E1-5440C6B2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337292-6BEE-4DA7-9D77-D77B5F0F1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472531-97E4-4CCE-A799-D4940F3D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03A9727-BF9C-4A2D-A3FA-BC73B78A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C07955-7EE9-4078-A242-902A5DE28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253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2E32EF-D3AE-4DFD-A9E5-2BE16A92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032B25-5547-42AE-BA8B-77359245D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737726-F35C-4D98-AB56-1D91A2E5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2131B3-F821-4433-AE02-3CEEE61E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CD7D8E-C463-45FC-9F0B-D23B5E82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4287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DBB2DD-C09C-4446-8037-F8D7EFC9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03526C-7094-4DD0-BB92-DB26D8FAD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EE12FEA-3035-4206-9308-AE37249B7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369CDE-CE13-4C1B-855B-273D0DF8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DF1D6A-1DE2-4E09-AD82-42C7551F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6ADEF89-2F5F-48A3-A697-47D07B3C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226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23FA41-77AA-4E5B-92A8-104E5EF0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2986F4-84C4-4101-9C6E-FA601765C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C4377D-8EF8-4F4F-8B7A-6E0F30A1E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5B9BDAF-CBEA-422D-8E5A-FE65AFF8C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E07AF7A-7F44-4073-AC7D-7BF997ADA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19BD8DD-170F-40E9-8B4F-6AB09990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DBEAA9F-961F-41DE-8A64-AF23F59D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BFB0E3F-1488-4C14-BFEA-EAC75E3B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8404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EC6DBE-6A52-4A07-AB97-A82863215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A567C5-8B7B-46E3-AEED-87D7782FB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2F15BD2-BE0E-4808-846C-3A5CE221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E34D337-B49B-4F9D-A4EC-5045DC85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553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C0A0BCF-FB62-4EA0-B943-FB2DF2E3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FA41AE2-640A-4179-8936-EEC5E145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44F7B11-B42E-45E8-A241-0ECC977C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1005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9F5E0C-345B-445C-A6D8-162EF441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6D014A-FE7F-4B94-959B-B8D1BF0E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B38E1B6-29F9-47EA-8EAC-4E6E4A652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0D0E946-04B1-4D5A-AD71-003A0BC3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CA6CB3-2310-4970-B6FA-C1EE8E1A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5462F3-52EF-4241-8093-C239B2F2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2308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5F6919-0C4D-4409-A09D-0C7FD3E8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B6D252A-F315-4846-A15C-BA4E5B6DE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B6009B1-1C49-4C58-8F7D-420CC2893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379B607-11CB-4D00-9624-166096E5C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D3041E0-8A6B-43FD-B8A9-4C01BAF5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6AAF490-D333-4D1F-A121-3414A477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8253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6CB302-2BFC-4510-92C7-2E80C871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A7C87B0-AF88-4958-96DC-00ADD0EE6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2D8E421-A4EA-4F11-A1B7-3E576792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D6D37-8B18-442B-A4A0-964471C47FBC}" type="datetimeFigureOut">
              <a:rPr lang="zh-HK" altLang="en-US" smtClean="0"/>
              <a:t>12/5/2026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1EE22D-E869-4A0C-868B-794074159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F4B160-A10A-435F-ADD5-AE463C408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EF9BF-7AB8-40C8-88FF-DCAE1601973C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0207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youtu.be/vrJePJ1Wg9Q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S71kE73NW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llwetalk.hk/zh/mental-health-information/psychological-distress-testin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cs.one.gov.hk/forms/dhs006/dhs006_tc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openxmlformats.org/officeDocument/2006/relationships/hyperlink" Target="https://www3.ha.org.hk/camcom/channel.aspx?code=depression-tes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youtu.be/yErpzFZvqsI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Relationship Id="rId9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45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12" Type="http://schemas.microsoft.com/office/2007/relationships/hdphoto" Target="../media/hdphoto2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0" Type="http://schemas.microsoft.com/office/2007/relationships/hdphoto" Target="../media/hdphoto20.wdp"/><Relationship Id="rId4" Type="http://schemas.microsoft.com/office/2007/relationships/hdphoto" Target="../media/hdphoto18.wdp"/><Relationship Id="rId9" Type="http://schemas.openxmlformats.org/officeDocument/2006/relationships/image" Target="../media/image54.png"/><Relationship Id="rId14" Type="http://schemas.microsoft.com/office/2007/relationships/hdphoto" Target="../media/hdphoto15.wdp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6.png"/><Relationship Id="rId10" Type="http://schemas.microsoft.com/office/2007/relationships/hdphoto" Target="../media/hdphoto24.wdp"/><Relationship Id="rId4" Type="http://schemas.microsoft.com/office/2007/relationships/hdphoto" Target="../media/hdphoto14.wdp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12" Type="http://schemas.microsoft.com/office/2007/relationships/hdphoto" Target="../media/hdphoto26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60.png"/><Relationship Id="rId5" Type="http://schemas.openxmlformats.org/officeDocument/2006/relationships/image" Target="../media/image45.png"/><Relationship Id="rId10" Type="http://schemas.microsoft.com/office/2007/relationships/hdphoto" Target="../media/hdphoto25.wdp"/><Relationship Id="rId4" Type="http://schemas.microsoft.com/office/2007/relationships/hdphoto" Target="../media/hdphoto18.wdp"/><Relationship Id="rId9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58.png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10" Type="http://schemas.microsoft.com/office/2007/relationships/hdphoto" Target="../media/hdphoto29.wdp"/><Relationship Id="rId4" Type="http://schemas.microsoft.com/office/2007/relationships/hdphoto" Target="../media/hdphoto18.wdp"/><Relationship Id="rId9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microsoft.com/office/2007/relationships/hdphoto" Target="../media/hdphoto2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youtu.be/UXRUMhuqIHw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9.png"/><Relationship Id="rId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4.wdp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5" Type="http://schemas.openxmlformats.org/officeDocument/2006/relationships/image" Target="../media/image82.png"/><Relationship Id="rId4" Type="http://schemas.microsoft.com/office/2007/relationships/hdphoto" Target="../media/hdphoto3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hdphoto" Target="../media/hdphoto13.wdp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51EA7FA4-4571-4C4A-BD0D-52937E97F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82731" y="47767"/>
            <a:ext cx="4615646" cy="676905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94002CF-F4D4-433E-A902-99B7F9903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9"/>
          <a:stretch/>
        </p:blipFill>
        <p:spPr>
          <a:xfrm rot="10800000">
            <a:off x="9139381" y="55846"/>
            <a:ext cx="3078700" cy="6769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7635" y="1232273"/>
            <a:ext cx="7861111" cy="2387600"/>
          </a:xfrm>
        </p:spPr>
        <p:txBody>
          <a:bodyPr>
            <a:normAutofit/>
          </a:bodyPr>
          <a:lstStyle/>
          <a:p>
            <a:r>
              <a:rPr lang="zh-HK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二</a:t>
            </a:r>
            <a:r>
              <a:rPr lang="zh-HK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節</a:t>
            </a:r>
            <a:r>
              <a:rPr lang="en-US" altLang="zh-HK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﹕</a:t>
            </a:r>
            <a:r>
              <a:rPr lang="zh-TW" altLang="en-US" sz="5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求助資訊全解構</a:t>
            </a:r>
            <a:endParaRPr lang="en-US" sz="5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D295FE3-C0D0-4996-97B5-F81209E47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82" y="4271922"/>
            <a:ext cx="7787618" cy="749471"/>
          </a:xfrm>
          <a:prstGeom prst="rect">
            <a:avLst/>
          </a:prstGeom>
        </p:spPr>
      </p:pic>
      <p:sp>
        <p:nvSpPr>
          <p:cNvPr id="10" name="Rectangle 22"/>
          <p:cNvSpPr/>
          <p:nvPr/>
        </p:nvSpPr>
        <p:spPr>
          <a:xfrm>
            <a:off x="10838442" y="6334780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教育局</a:t>
            </a:r>
          </a:p>
        </p:txBody>
      </p:sp>
      <p:pic>
        <p:nvPicPr>
          <p:cNvPr id="15" name="圖片 24">
            <a:extLst>
              <a:ext uri="{FF2B5EF4-FFF2-40B4-BE49-F238E27FC236}">
                <a16:creationId xmlns:a16="http://schemas.microsoft.com/office/drawing/2014/main" id="{51EA7FA4-4571-4C4A-BD0D-52937E97F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9"/>
          <a:stretch/>
        </p:blipFill>
        <p:spPr>
          <a:xfrm rot="10800000">
            <a:off x="139001" y="13423"/>
            <a:ext cx="4304730" cy="474479"/>
          </a:xfrm>
          <a:prstGeom prst="rect">
            <a:avLst/>
          </a:prstGeom>
        </p:spPr>
      </p:pic>
      <p:pic>
        <p:nvPicPr>
          <p:cNvPr id="16" name="圖片 24">
            <a:extLst>
              <a:ext uri="{FF2B5EF4-FFF2-40B4-BE49-F238E27FC236}">
                <a16:creationId xmlns:a16="http://schemas.microsoft.com/office/drawing/2014/main" id="{51EA7FA4-4571-4C4A-BD0D-52937E97F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9"/>
          <a:stretch/>
        </p:blipFill>
        <p:spPr>
          <a:xfrm rot="10800000">
            <a:off x="98426" y="6370091"/>
            <a:ext cx="4304730" cy="5051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13DF08F-7713-4E70-9409-AFE494586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6537" r="53483" b="715"/>
          <a:stretch/>
        </p:blipFill>
        <p:spPr>
          <a:xfrm>
            <a:off x="-542043" y="914400"/>
            <a:ext cx="5437894" cy="54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33254" y="287529"/>
            <a:ext cx="3414490" cy="1809495"/>
          </a:xfrm>
          <a:prstGeom prst="roundRect">
            <a:avLst/>
          </a:prstGeom>
          <a:solidFill>
            <a:srgbClr val="AEA9CC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想一想</a:t>
            </a:r>
            <a:endParaRPr lang="zh-HK" altLang="en-US" sz="6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" y="2350485"/>
            <a:ext cx="5916991" cy="4245093"/>
          </a:xfrm>
          <a:prstGeom prst="rect">
            <a:avLst/>
          </a:prstGeom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5357172" y="1251673"/>
            <a:ext cx="7061556" cy="891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登入網上平台，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HK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齊來</a:t>
            </a: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分享！</a:t>
            </a:r>
            <a:endParaRPr lang="en-US" altLang="zh-HK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zh-HK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zh-HK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917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998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99410" y="108286"/>
            <a:ext cx="11231628" cy="261992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假如你遇到一件令你很煩惱或傷心失落的事情時，你會選擇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與他人分享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或者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尋求他人協助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嗎？ </a:t>
            </a:r>
            <a:endParaRPr lang="en-US" sz="4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4548" y="3321312"/>
            <a:ext cx="9159956" cy="2155856"/>
          </a:xfrm>
        </p:spPr>
        <p:txBody>
          <a:bodyPr>
            <a:noAutofit/>
          </a:bodyPr>
          <a:lstStyle/>
          <a:p>
            <a:pPr marL="742950" indent="-742950" algn="just">
              <a:spcBef>
                <a:spcPts val="300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</a:t>
            </a:r>
          </a:p>
          <a:p>
            <a:pPr marL="742950" indent="-742950" algn="just">
              <a:spcBef>
                <a:spcPts val="300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不會</a:t>
            </a:r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 algn="just">
              <a:spcBef>
                <a:spcPts val="300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有時會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E33936D-0B4B-4667-AAC1-FA009050F23D}"/>
              </a:ext>
            </a:extLst>
          </p:cNvPr>
          <p:cNvGrpSpPr/>
          <p:nvPr/>
        </p:nvGrpSpPr>
        <p:grpSpPr>
          <a:xfrm>
            <a:off x="7100888" y="4273516"/>
            <a:ext cx="4871595" cy="2155857"/>
            <a:chOff x="1461226" y="2193292"/>
            <a:chExt cx="9511574" cy="4199821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4BC1226D-9C7A-4C09-BF6D-D01D2522F678}"/>
                </a:ext>
              </a:extLst>
            </p:cNvPr>
            <p:cNvGrpSpPr/>
            <p:nvPr/>
          </p:nvGrpSpPr>
          <p:grpSpPr>
            <a:xfrm>
              <a:off x="1461226" y="2561907"/>
              <a:ext cx="9511574" cy="3831206"/>
              <a:chOff x="1871129" y="2784803"/>
              <a:chExt cx="7664180" cy="314342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AAFE17A-18B0-46B4-9ED1-3BE6F2699BBA}"/>
                  </a:ext>
                </a:extLst>
              </p:cNvPr>
              <p:cNvGrpSpPr/>
              <p:nvPr/>
            </p:nvGrpSpPr>
            <p:grpSpPr>
              <a:xfrm>
                <a:off x="7742442" y="2802629"/>
                <a:ext cx="1792867" cy="2696692"/>
                <a:chOff x="9309580" y="1270082"/>
                <a:chExt cx="1792867" cy="2696692"/>
              </a:xfrm>
            </p:grpSpPr>
            <p:sp>
              <p:nvSpPr>
                <p:cNvPr id="39" name="Rectangle 47">
                  <a:extLst>
                    <a:ext uri="{FF2B5EF4-FFF2-40B4-BE49-F238E27FC236}">
                      <a16:creationId xmlns:a16="http://schemas.microsoft.com/office/drawing/2014/main" id="{54F54AC9-9ACE-4ABD-905F-3E0D6F52D812}"/>
                    </a:ext>
                  </a:extLst>
                </p:cNvPr>
                <p:cNvSpPr/>
                <p:nvPr/>
              </p:nvSpPr>
              <p:spPr>
                <a:xfrm rot="5400000">
                  <a:off x="8646702" y="1932960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42">
                  <a:extLst>
                    <a:ext uri="{FF2B5EF4-FFF2-40B4-BE49-F238E27FC236}">
                      <a16:creationId xmlns:a16="http://schemas.microsoft.com/office/drawing/2014/main" id="{37EDACA2-B5F1-44EA-99D3-38020325F151}"/>
                    </a:ext>
                  </a:extLst>
                </p:cNvPr>
                <p:cNvSpPr/>
                <p:nvPr/>
              </p:nvSpPr>
              <p:spPr>
                <a:xfrm>
                  <a:off x="9481119" y="2651497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3">
                  <a:extLst>
                    <a:ext uri="{FF2B5EF4-FFF2-40B4-BE49-F238E27FC236}">
                      <a16:creationId xmlns:a16="http://schemas.microsoft.com/office/drawing/2014/main" id="{332042F1-25BF-443F-BC99-E5E64E652149}"/>
                    </a:ext>
                  </a:extLst>
                </p:cNvPr>
                <p:cNvSpPr/>
                <p:nvPr/>
              </p:nvSpPr>
              <p:spPr>
                <a:xfrm>
                  <a:off x="9497522" y="2991569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4">
                  <a:extLst>
                    <a:ext uri="{FF2B5EF4-FFF2-40B4-BE49-F238E27FC236}">
                      <a16:creationId xmlns:a16="http://schemas.microsoft.com/office/drawing/2014/main" id="{76AF9D99-92C5-4430-9081-F01FBFD45ED4}"/>
                    </a:ext>
                  </a:extLst>
                </p:cNvPr>
                <p:cNvSpPr/>
                <p:nvPr/>
              </p:nvSpPr>
              <p:spPr>
                <a:xfrm>
                  <a:off x="9497521" y="3322218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5">
                  <a:extLst>
                    <a:ext uri="{FF2B5EF4-FFF2-40B4-BE49-F238E27FC236}">
                      <a16:creationId xmlns:a16="http://schemas.microsoft.com/office/drawing/2014/main" id="{460F38BA-74E2-4AFD-8FB9-EA385F38CA22}"/>
                    </a:ext>
                  </a:extLst>
                </p:cNvPr>
                <p:cNvSpPr/>
                <p:nvPr/>
              </p:nvSpPr>
              <p:spPr>
                <a:xfrm>
                  <a:off x="9497520" y="3687605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3">
                <a:extLst>
                  <a:ext uri="{FF2B5EF4-FFF2-40B4-BE49-F238E27FC236}">
                    <a16:creationId xmlns:a16="http://schemas.microsoft.com/office/drawing/2014/main" id="{29B99C15-EE0E-440A-9025-F12150C3C992}"/>
                  </a:ext>
                </a:extLst>
              </p:cNvPr>
              <p:cNvGrpSpPr/>
              <p:nvPr/>
            </p:nvGrpSpPr>
            <p:grpSpPr>
              <a:xfrm>
                <a:off x="1871129" y="2784803"/>
                <a:ext cx="1621328" cy="2780618"/>
                <a:chOff x="3438267" y="1252256"/>
                <a:chExt cx="1621328" cy="2780618"/>
              </a:xfrm>
            </p:grpSpPr>
            <p:sp>
              <p:nvSpPr>
                <p:cNvPr id="34" name="Rectangle 46">
                  <a:extLst>
                    <a:ext uri="{FF2B5EF4-FFF2-40B4-BE49-F238E27FC236}">
                      <a16:creationId xmlns:a16="http://schemas.microsoft.com/office/drawing/2014/main" id="{EEC0B127-F136-4441-B307-4D6DEF036D17}"/>
                    </a:ext>
                  </a:extLst>
                </p:cNvPr>
                <p:cNvSpPr/>
                <p:nvPr/>
              </p:nvSpPr>
              <p:spPr>
                <a:xfrm rot="5400000">
                  <a:off x="3911166" y="1915134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13">
                  <a:extLst>
                    <a:ext uri="{FF2B5EF4-FFF2-40B4-BE49-F238E27FC236}">
                      <a16:creationId xmlns:a16="http://schemas.microsoft.com/office/drawing/2014/main" id="{E5291135-285E-4759-A7E1-2A33B461BE9C}"/>
                    </a:ext>
                  </a:extLst>
                </p:cNvPr>
                <p:cNvSpPr/>
                <p:nvPr/>
              </p:nvSpPr>
              <p:spPr>
                <a:xfrm>
                  <a:off x="3438267" y="2717597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B03E0D8E-8F50-4659-B283-742BE740C04A}"/>
                    </a:ext>
                  </a:extLst>
                </p:cNvPr>
                <p:cNvSpPr/>
                <p:nvPr/>
              </p:nvSpPr>
              <p:spPr>
                <a:xfrm>
                  <a:off x="3454670" y="3057669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1">
                  <a:extLst>
                    <a:ext uri="{FF2B5EF4-FFF2-40B4-BE49-F238E27FC236}">
                      <a16:creationId xmlns:a16="http://schemas.microsoft.com/office/drawing/2014/main" id="{D785760C-8E67-49B5-98A6-A2093E1D31D1}"/>
                    </a:ext>
                  </a:extLst>
                </p:cNvPr>
                <p:cNvSpPr/>
                <p:nvPr/>
              </p:nvSpPr>
              <p:spPr>
                <a:xfrm>
                  <a:off x="3454669" y="3388318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2">
                  <a:extLst>
                    <a:ext uri="{FF2B5EF4-FFF2-40B4-BE49-F238E27FC236}">
                      <a16:creationId xmlns:a16="http://schemas.microsoft.com/office/drawing/2014/main" id="{E5FE74EB-2B20-474D-8ADC-9EC1DFFB7385}"/>
                    </a:ext>
                  </a:extLst>
                </p:cNvPr>
                <p:cNvSpPr/>
                <p:nvPr/>
              </p:nvSpPr>
              <p:spPr>
                <a:xfrm>
                  <a:off x="3454668" y="3753705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7" name="Picture 5">
                <a:extLst>
                  <a:ext uri="{FF2B5EF4-FFF2-40B4-BE49-F238E27FC236}">
                    <a16:creationId xmlns:a16="http://schemas.microsoft.com/office/drawing/2014/main" id="{25CF1399-F15D-44AD-84D3-80E6F60DE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3158" y="4086514"/>
                <a:ext cx="1828191" cy="1738506"/>
              </a:xfrm>
              <a:prstGeom prst="rect">
                <a:avLst/>
              </a:prstGeom>
            </p:spPr>
          </p:pic>
          <p:pic>
            <p:nvPicPr>
              <p:cNvPr id="28" name="Picture 6">
                <a:extLst>
                  <a:ext uri="{FF2B5EF4-FFF2-40B4-BE49-F238E27FC236}">
                    <a16:creationId xmlns:a16="http://schemas.microsoft.com/office/drawing/2014/main" id="{6ADDC47B-C06F-4488-957F-5DF1E598D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1670" y="3211685"/>
                <a:ext cx="1451032" cy="2716545"/>
              </a:xfrm>
              <a:prstGeom prst="rect">
                <a:avLst/>
              </a:prstGeom>
            </p:spPr>
          </p:pic>
          <p:grpSp>
            <p:nvGrpSpPr>
              <p:cNvPr id="29" name="Group 11">
                <a:extLst>
                  <a:ext uri="{FF2B5EF4-FFF2-40B4-BE49-F238E27FC236}">
                    <a16:creationId xmlns:a16="http://schemas.microsoft.com/office/drawing/2014/main" id="{B1F6D264-8D45-474A-A2E1-D4930E37B2FD}"/>
                  </a:ext>
                </a:extLst>
              </p:cNvPr>
              <p:cNvGrpSpPr/>
              <p:nvPr/>
            </p:nvGrpSpPr>
            <p:grpSpPr>
              <a:xfrm>
                <a:off x="4823160" y="4189396"/>
                <a:ext cx="1141565" cy="1635623"/>
                <a:chOff x="5667528" y="2662629"/>
                <a:chExt cx="1141565" cy="1635623"/>
              </a:xfrm>
            </p:grpSpPr>
            <p:sp>
              <p:nvSpPr>
                <p:cNvPr id="30" name="Rectangle 7">
                  <a:extLst>
                    <a:ext uri="{FF2B5EF4-FFF2-40B4-BE49-F238E27FC236}">
                      <a16:creationId xmlns:a16="http://schemas.microsoft.com/office/drawing/2014/main" id="{EC333466-6B79-4220-95E9-BF6F945FACDA}"/>
                    </a:ext>
                  </a:extLst>
                </p:cNvPr>
                <p:cNvSpPr/>
                <p:nvPr/>
              </p:nvSpPr>
              <p:spPr>
                <a:xfrm rot="803995">
                  <a:off x="5667528" y="2662629"/>
                  <a:ext cx="80373" cy="57065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20">
                  <a:extLst>
                    <a:ext uri="{FF2B5EF4-FFF2-40B4-BE49-F238E27FC236}">
                      <a16:creationId xmlns:a16="http://schemas.microsoft.com/office/drawing/2014/main" id="{F39280DE-0E61-4FCE-8B19-8DF147BEBF77}"/>
                    </a:ext>
                  </a:extLst>
                </p:cNvPr>
                <p:cNvSpPr/>
                <p:nvPr/>
              </p:nvSpPr>
              <p:spPr>
                <a:xfrm rot="20781240">
                  <a:off x="6728720" y="2710879"/>
                  <a:ext cx="80373" cy="57065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21">
                  <a:extLst>
                    <a:ext uri="{FF2B5EF4-FFF2-40B4-BE49-F238E27FC236}">
                      <a16:creationId xmlns:a16="http://schemas.microsoft.com/office/drawing/2014/main" id="{F1898910-F11D-456F-8796-D6FAF42BC134}"/>
                    </a:ext>
                  </a:extLst>
                </p:cNvPr>
                <p:cNvSpPr/>
                <p:nvPr/>
              </p:nvSpPr>
              <p:spPr>
                <a:xfrm rot="16200000">
                  <a:off x="6221551" y="2454556"/>
                  <a:ext cx="53294" cy="104009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22">
                  <a:extLst>
                    <a:ext uri="{FF2B5EF4-FFF2-40B4-BE49-F238E27FC236}">
                      <a16:creationId xmlns:a16="http://schemas.microsoft.com/office/drawing/2014/main" id="{BCBDA9CC-893A-4B28-A6E2-F1AA45F3332F}"/>
                    </a:ext>
                  </a:extLst>
                </p:cNvPr>
                <p:cNvSpPr/>
                <p:nvPr/>
              </p:nvSpPr>
              <p:spPr>
                <a:xfrm>
                  <a:off x="6147771" y="2947955"/>
                  <a:ext cx="189339" cy="1350297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57850CA-13B1-4D68-A0CC-5731B511F7C6}"/>
                </a:ext>
              </a:extLst>
            </p:cNvPr>
            <p:cNvGrpSpPr/>
            <p:nvPr/>
          </p:nvGrpSpPr>
          <p:grpSpPr>
            <a:xfrm>
              <a:off x="4770580" y="2193292"/>
              <a:ext cx="2291344" cy="2041274"/>
              <a:chOff x="3799362" y="1500782"/>
              <a:chExt cx="4519617" cy="4462584"/>
            </a:xfrm>
          </p:grpSpPr>
          <p:sp>
            <p:nvSpPr>
              <p:cNvPr id="23" name="Oval 5">
                <a:extLst>
                  <a:ext uri="{FF2B5EF4-FFF2-40B4-BE49-F238E27FC236}">
                    <a16:creationId xmlns:a16="http://schemas.microsoft.com/office/drawing/2014/main" id="{5A47BDF4-CAEC-4D8D-81FC-09EA448A3885}"/>
                  </a:ext>
                </a:extLst>
              </p:cNvPr>
              <p:cNvSpPr/>
              <p:nvPr/>
            </p:nvSpPr>
            <p:spPr>
              <a:xfrm>
                <a:off x="3799362" y="1500782"/>
                <a:ext cx="4519617" cy="4457081"/>
              </a:xfrm>
              <a:prstGeom prst="ellipse">
                <a:avLst/>
              </a:prstGeom>
              <a:solidFill>
                <a:srgbClr val="CFED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78D70AE3-7643-4D49-87F9-AA5344E10BED}"/>
                  </a:ext>
                </a:extLst>
              </p:cNvPr>
              <p:cNvSpPr txBox="1"/>
              <p:nvPr/>
            </p:nvSpPr>
            <p:spPr>
              <a:xfrm>
                <a:off x="4285853" y="2031009"/>
                <a:ext cx="3543854" cy="3932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  <a:endParaRPr lang="en-US" sz="54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44" name="橢圓 43">
            <a:extLst>
              <a:ext uri="{FF2B5EF4-FFF2-40B4-BE49-F238E27FC236}">
                <a16:creationId xmlns:a16="http://schemas.microsoft.com/office/drawing/2014/main" id="{5AEC3BC1-4F66-4F3C-8E64-41D78B8E4F29}"/>
              </a:ext>
            </a:extLst>
          </p:cNvPr>
          <p:cNvSpPr/>
          <p:nvPr/>
        </p:nvSpPr>
        <p:spPr>
          <a:xfrm>
            <a:off x="51672" y="484026"/>
            <a:ext cx="1945608" cy="1934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5" name="Picture 79">
            <a:extLst>
              <a:ext uri="{FF2B5EF4-FFF2-40B4-BE49-F238E27FC236}">
                <a16:creationId xmlns:a16="http://schemas.microsoft.com/office/drawing/2014/main" id="{83F8782A-E406-4635-92F8-B5FA80425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5" y="505445"/>
            <a:ext cx="1082212" cy="19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466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99410" y="108286"/>
            <a:ext cx="11231628" cy="244224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2066900" y="701388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下列哪項是你選擇與他人分享或尋求協助的過程中會出現的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掙扎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TW" sz="4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[</a:t>
            </a:r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可選擇多於一項</a:t>
            </a:r>
            <a:r>
              <a:rPr lang="en-US" altLang="zh-TW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]</a:t>
            </a:r>
            <a:endParaRPr lang="en-US" altLang="zh-HK" sz="4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27137" y="2686079"/>
            <a:ext cx="9159956" cy="3688157"/>
          </a:xfrm>
        </p:spPr>
        <p:txBody>
          <a:bodyPr>
            <a:noAutofit/>
          </a:bodyPr>
          <a:lstStyle/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問題不是太嚴重，可靠自己解決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不知如何啓齒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擔心被其他人取笑或批評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不知道可以找誰人聆聽或協助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沒有人能夠幫助自己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其他掙扎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8EBCBB"/>
              </a:buClr>
              <a:buFont typeface="+mj-lt"/>
              <a:buAutoNum type="alphaUcPeriod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沒有任何掙扎 </a:t>
            </a:r>
          </a:p>
          <a:p>
            <a:pPr marL="742950" indent="-742950" algn="just">
              <a:lnSpc>
                <a:spcPct val="100000"/>
              </a:lnSpc>
              <a:spcBef>
                <a:spcPts val="0"/>
              </a:spcBef>
              <a:buClr>
                <a:srgbClr val="AECFCE"/>
              </a:buClr>
              <a:buFont typeface="+mj-lt"/>
              <a:buAutoNum type="alphaUcPeriod"/>
            </a:pPr>
            <a:endParaRPr lang="zh-TW" altLang="en-US" sz="3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E0640A4-4D20-4E6B-B20C-608BAC52A071}"/>
              </a:ext>
            </a:extLst>
          </p:cNvPr>
          <p:cNvGrpSpPr/>
          <p:nvPr/>
        </p:nvGrpSpPr>
        <p:grpSpPr>
          <a:xfrm>
            <a:off x="7100888" y="4273516"/>
            <a:ext cx="4871595" cy="2155857"/>
            <a:chOff x="1461226" y="2193292"/>
            <a:chExt cx="9511574" cy="4199821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587D5093-ADFA-4492-925C-79F706FA9DE8}"/>
                </a:ext>
              </a:extLst>
            </p:cNvPr>
            <p:cNvGrpSpPr/>
            <p:nvPr/>
          </p:nvGrpSpPr>
          <p:grpSpPr>
            <a:xfrm>
              <a:off x="1461226" y="2561907"/>
              <a:ext cx="9511574" cy="3831206"/>
              <a:chOff x="1871129" y="2784803"/>
              <a:chExt cx="7664180" cy="3143427"/>
            </a:xfrm>
          </p:grpSpPr>
          <p:grpSp>
            <p:nvGrpSpPr>
              <p:cNvPr id="23" name="Group 24">
                <a:extLst>
                  <a:ext uri="{FF2B5EF4-FFF2-40B4-BE49-F238E27FC236}">
                    <a16:creationId xmlns:a16="http://schemas.microsoft.com/office/drawing/2014/main" id="{C80E113F-D46B-4997-AF43-86B8CED8B781}"/>
                  </a:ext>
                </a:extLst>
              </p:cNvPr>
              <p:cNvGrpSpPr/>
              <p:nvPr/>
            </p:nvGrpSpPr>
            <p:grpSpPr>
              <a:xfrm>
                <a:off x="7742442" y="2802629"/>
                <a:ext cx="1792867" cy="2696692"/>
                <a:chOff x="9309580" y="1270082"/>
                <a:chExt cx="1792867" cy="2696692"/>
              </a:xfrm>
            </p:grpSpPr>
            <p:sp>
              <p:nvSpPr>
                <p:cNvPr id="38" name="Rectangle 47">
                  <a:extLst>
                    <a:ext uri="{FF2B5EF4-FFF2-40B4-BE49-F238E27FC236}">
                      <a16:creationId xmlns:a16="http://schemas.microsoft.com/office/drawing/2014/main" id="{85840451-D1DC-46D5-B59D-4560241C4FE8}"/>
                    </a:ext>
                  </a:extLst>
                </p:cNvPr>
                <p:cNvSpPr/>
                <p:nvPr/>
              </p:nvSpPr>
              <p:spPr>
                <a:xfrm rot="5400000">
                  <a:off x="8646702" y="1932960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42">
                  <a:extLst>
                    <a:ext uri="{FF2B5EF4-FFF2-40B4-BE49-F238E27FC236}">
                      <a16:creationId xmlns:a16="http://schemas.microsoft.com/office/drawing/2014/main" id="{2400662E-6884-49FA-843F-69BE8571CFD1}"/>
                    </a:ext>
                  </a:extLst>
                </p:cNvPr>
                <p:cNvSpPr/>
                <p:nvPr/>
              </p:nvSpPr>
              <p:spPr>
                <a:xfrm>
                  <a:off x="9481119" y="2651497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43">
                  <a:extLst>
                    <a:ext uri="{FF2B5EF4-FFF2-40B4-BE49-F238E27FC236}">
                      <a16:creationId xmlns:a16="http://schemas.microsoft.com/office/drawing/2014/main" id="{D3DB6A20-F373-46FB-81E3-B695910D5A98}"/>
                    </a:ext>
                  </a:extLst>
                </p:cNvPr>
                <p:cNvSpPr/>
                <p:nvPr/>
              </p:nvSpPr>
              <p:spPr>
                <a:xfrm>
                  <a:off x="9497522" y="2991569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1BBB4F55-BB98-4E7E-B9AB-12771D0FF0AC}"/>
                    </a:ext>
                  </a:extLst>
                </p:cNvPr>
                <p:cNvSpPr/>
                <p:nvPr/>
              </p:nvSpPr>
              <p:spPr>
                <a:xfrm>
                  <a:off x="9497521" y="3322218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5">
                  <a:extLst>
                    <a:ext uri="{FF2B5EF4-FFF2-40B4-BE49-F238E27FC236}">
                      <a16:creationId xmlns:a16="http://schemas.microsoft.com/office/drawing/2014/main" id="{40167653-1714-4F6E-A378-E6284BC7E3B6}"/>
                    </a:ext>
                  </a:extLst>
                </p:cNvPr>
                <p:cNvSpPr/>
                <p:nvPr/>
              </p:nvSpPr>
              <p:spPr>
                <a:xfrm>
                  <a:off x="9497520" y="3687605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3">
                <a:extLst>
                  <a:ext uri="{FF2B5EF4-FFF2-40B4-BE49-F238E27FC236}">
                    <a16:creationId xmlns:a16="http://schemas.microsoft.com/office/drawing/2014/main" id="{C67FA2DA-6788-43C8-83D8-A91348D983DF}"/>
                  </a:ext>
                </a:extLst>
              </p:cNvPr>
              <p:cNvGrpSpPr/>
              <p:nvPr/>
            </p:nvGrpSpPr>
            <p:grpSpPr>
              <a:xfrm>
                <a:off x="1871129" y="2784803"/>
                <a:ext cx="1621328" cy="2780618"/>
                <a:chOff x="3438267" y="1252256"/>
                <a:chExt cx="1621328" cy="2780618"/>
              </a:xfrm>
            </p:grpSpPr>
            <p:sp>
              <p:nvSpPr>
                <p:cNvPr id="33" name="Rectangle 46">
                  <a:extLst>
                    <a:ext uri="{FF2B5EF4-FFF2-40B4-BE49-F238E27FC236}">
                      <a16:creationId xmlns:a16="http://schemas.microsoft.com/office/drawing/2014/main" id="{6B80A5F0-2CF2-4245-AFEB-EC1B2B796C30}"/>
                    </a:ext>
                  </a:extLst>
                </p:cNvPr>
                <p:cNvSpPr/>
                <p:nvPr/>
              </p:nvSpPr>
              <p:spPr>
                <a:xfrm rot="5400000">
                  <a:off x="3911166" y="1915134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13">
                  <a:extLst>
                    <a:ext uri="{FF2B5EF4-FFF2-40B4-BE49-F238E27FC236}">
                      <a16:creationId xmlns:a16="http://schemas.microsoft.com/office/drawing/2014/main" id="{A8FF28D1-046D-4A2C-8C97-7C85E0C0B886}"/>
                    </a:ext>
                  </a:extLst>
                </p:cNvPr>
                <p:cNvSpPr/>
                <p:nvPr/>
              </p:nvSpPr>
              <p:spPr>
                <a:xfrm>
                  <a:off x="3438267" y="2717597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0">
                  <a:extLst>
                    <a:ext uri="{FF2B5EF4-FFF2-40B4-BE49-F238E27FC236}">
                      <a16:creationId xmlns:a16="http://schemas.microsoft.com/office/drawing/2014/main" id="{D5E57493-576F-4E59-B51B-81A8582D8EF0}"/>
                    </a:ext>
                  </a:extLst>
                </p:cNvPr>
                <p:cNvSpPr/>
                <p:nvPr/>
              </p:nvSpPr>
              <p:spPr>
                <a:xfrm>
                  <a:off x="3454670" y="3057669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1">
                  <a:extLst>
                    <a:ext uri="{FF2B5EF4-FFF2-40B4-BE49-F238E27FC236}">
                      <a16:creationId xmlns:a16="http://schemas.microsoft.com/office/drawing/2014/main" id="{91C982A8-C5D6-42E9-8B9D-493740E9AD9F}"/>
                    </a:ext>
                  </a:extLst>
                </p:cNvPr>
                <p:cNvSpPr/>
                <p:nvPr/>
              </p:nvSpPr>
              <p:spPr>
                <a:xfrm>
                  <a:off x="3454669" y="3388318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2">
                  <a:extLst>
                    <a:ext uri="{FF2B5EF4-FFF2-40B4-BE49-F238E27FC236}">
                      <a16:creationId xmlns:a16="http://schemas.microsoft.com/office/drawing/2014/main" id="{27CF83E4-96D9-4BA4-90F9-668F01B5B465}"/>
                    </a:ext>
                  </a:extLst>
                </p:cNvPr>
                <p:cNvSpPr/>
                <p:nvPr/>
              </p:nvSpPr>
              <p:spPr>
                <a:xfrm>
                  <a:off x="3454668" y="3753705"/>
                  <a:ext cx="1604925" cy="279169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2A4092BA-9121-4DA9-A711-CB6708A65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3158" y="4086514"/>
                <a:ext cx="1828191" cy="1738506"/>
              </a:xfrm>
              <a:prstGeom prst="rect">
                <a:avLst/>
              </a:prstGeom>
            </p:spPr>
          </p:pic>
          <p:pic>
            <p:nvPicPr>
              <p:cNvPr id="27" name="Picture 6">
                <a:extLst>
                  <a:ext uri="{FF2B5EF4-FFF2-40B4-BE49-F238E27FC236}">
                    <a16:creationId xmlns:a16="http://schemas.microsoft.com/office/drawing/2014/main" id="{0C4FCAAD-3D63-4F90-AC33-E30311F7E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1670" y="3211685"/>
                <a:ext cx="1451032" cy="2716545"/>
              </a:xfrm>
              <a:prstGeom prst="rect">
                <a:avLst/>
              </a:prstGeom>
            </p:spPr>
          </p:pic>
          <p:grpSp>
            <p:nvGrpSpPr>
              <p:cNvPr id="28" name="Group 11">
                <a:extLst>
                  <a:ext uri="{FF2B5EF4-FFF2-40B4-BE49-F238E27FC236}">
                    <a16:creationId xmlns:a16="http://schemas.microsoft.com/office/drawing/2014/main" id="{F5BBAC9F-FC64-490C-9334-1FF9EB9661B9}"/>
                  </a:ext>
                </a:extLst>
              </p:cNvPr>
              <p:cNvGrpSpPr/>
              <p:nvPr/>
            </p:nvGrpSpPr>
            <p:grpSpPr>
              <a:xfrm>
                <a:off x="4823160" y="4189396"/>
                <a:ext cx="1141565" cy="1635623"/>
                <a:chOff x="5667528" y="2662629"/>
                <a:chExt cx="1141565" cy="1635623"/>
              </a:xfrm>
            </p:grpSpPr>
            <p:sp>
              <p:nvSpPr>
                <p:cNvPr id="29" name="Rectangle 7">
                  <a:extLst>
                    <a:ext uri="{FF2B5EF4-FFF2-40B4-BE49-F238E27FC236}">
                      <a16:creationId xmlns:a16="http://schemas.microsoft.com/office/drawing/2014/main" id="{50420D3A-3061-4429-AF8F-A7E99DC2C828}"/>
                    </a:ext>
                  </a:extLst>
                </p:cNvPr>
                <p:cNvSpPr/>
                <p:nvPr/>
              </p:nvSpPr>
              <p:spPr>
                <a:xfrm rot="803995">
                  <a:off x="5667528" y="2662629"/>
                  <a:ext cx="80373" cy="57065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0">
                  <a:extLst>
                    <a:ext uri="{FF2B5EF4-FFF2-40B4-BE49-F238E27FC236}">
                      <a16:creationId xmlns:a16="http://schemas.microsoft.com/office/drawing/2014/main" id="{71E39208-6726-42D3-B06D-5CF8D081D65F}"/>
                    </a:ext>
                  </a:extLst>
                </p:cNvPr>
                <p:cNvSpPr/>
                <p:nvPr/>
              </p:nvSpPr>
              <p:spPr>
                <a:xfrm rot="20781240">
                  <a:off x="6728720" y="2710879"/>
                  <a:ext cx="80373" cy="57065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21">
                  <a:extLst>
                    <a:ext uri="{FF2B5EF4-FFF2-40B4-BE49-F238E27FC236}">
                      <a16:creationId xmlns:a16="http://schemas.microsoft.com/office/drawing/2014/main" id="{0AA8FF4F-F9DE-4466-8A52-F6D8EE0EFF62}"/>
                    </a:ext>
                  </a:extLst>
                </p:cNvPr>
                <p:cNvSpPr/>
                <p:nvPr/>
              </p:nvSpPr>
              <p:spPr>
                <a:xfrm rot="16200000">
                  <a:off x="6221551" y="2454556"/>
                  <a:ext cx="53294" cy="104009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22">
                  <a:extLst>
                    <a:ext uri="{FF2B5EF4-FFF2-40B4-BE49-F238E27FC236}">
                      <a16:creationId xmlns:a16="http://schemas.microsoft.com/office/drawing/2014/main" id="{70CCA90F-D425-4633-BE88-87A73AC25AD2}"/>
                    </a:ext>
                  </a:extLst>
                </p:cNvPr>
                <p:cNvSpPr/>
                <p:nvPr/>
              </p:nvSpPr>
              <p:spPr>
                <a:xfrm>
                  <a:off x="6147771" y="2947955"/>
                  <a:ext cx="189339" cy="1350297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0235D18-DFCA-4930-B956-A7A2F2FE947F}"/>
                </a:ext>
              </a:extLst>
            </p:cNvPr>
            <p:cNvGrpSpPr/>
            <p:nvPr/>
          </p:nvGrpSpPr>
          <p:grpSpPr>
            <a:xfrm>
              <a:off x="4770580" y="2193292"/>
              <a:ext cx="2291344" cy="2041274"/>
              <a:chOff x="3799362" y="1500782"/>
              <a:chExt cx="4519617" cy="4462584"/>
            </a:xfrm>
          </p:grpSpPr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6687F504-AD74-45BD-9804-3B54F2898D20}"/>
                  </a:ext>
                </a:extLst>
              </p:cNvPr>
              <p:cNvSpPr/>
              <p:nvPr/>
            </p:nvSpPr>
            <p:spPr>
              <a:xfrm>
                <a:off x="3799362" y="1500782"/>
                <a:ext cx="4519617" cy="4457081"/>
              </a:xfrm>
              <a:prstGeom prst="ellipse">
                <a:avLst/>
              </a:prstGeom>
              <a:solidFill>
                <a:srgbClr val="CFED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9DC6F181-E10E-4163-B1FB-7949995D1719}"/>
                  </a:ext>
                </a:extLst>
              </p:cNvPr>
              <p:cNvSpPr txBox="1"/>
              <p:nvPr/>
            </p:nvSpPr>
            <p:spPr>
              <a:xfrm>
                <a:off x="4285853" y="2031009"/>
                <a:ext cx="3543854" cy="3932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5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?</a:t>
                </a:r>
                <a:endParaRPr lang="en-US" sz="54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43" name="橢圓 42">
            <a:extLst>
              <a:ext uri="{FF2B5EF4-FFF2-40B4-BE49-F238E27FC236}">
                <a16:creationId xmlns:a16="http://schemas.microsoft.com/office/drawing/2014/main" id="{6E4BEEE5-BC7D-43D7-B33A-7FE745812FC0}"/>
              </a:ext>
            </a:extLst>
          </p:cNvPr>
          <p:cNvSpPr/>
          <p:nvPr/>
        </p:nvSpPr>
        <p:spPr>
          <a:xfrm>
            <a:off x="51672" y="484026"/>
            <a:ext cx="1945608" cy="19349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4" name="Picture 79">
            <a:extLst>
              <a:ext uri="{FF2B5EF4-FFF2-40B4-BE49-F238E27FC236}">
                <a16:creationId xmlns:a16="http://schemas.microsoft.com/office/drawing/2014/main" id="{BB614055-6809-4318-83AB-C76E3270A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5" y="505445"/>
            <a:ext cx="1082212" cy="19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3" name="圖片 2">
            <a:hlinkClick r:id="rId4"/>
            <a:extLst>
              <a:ext uri="{FF2B5EF4-FFF2-40B4-BE49-F238E27FC236}">
                <a16:creationId xmlns:a16="http://schemas.microsoft.com/office/drawing/2014/main" id="{73C591CC-2B1D-4204-AB14-726C46616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062"/>
            <a:ext cx="12198386" cy="68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44064" y="1873898"/>
            <a:ext cx="9798934" cy="4045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zh-TW" u="sng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TW" altLang="en-US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阿健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最後提及「難道我真的有問題？」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你同意嗎？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/>
          <a:srcRect t="4524" b="5840"/>
          <a:stretch/>
        </p:blipFill>
        <p:spPr>
          <a:xfrm>
            <a:off x="7105650" y="148994"/>
            <a:ext cx="4682244" cy="2623116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00" y="4116218"/>
            <a:ext cx="2639730" cy="22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1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u="sng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的狀況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5107" y="1620756"/>
            <a:ext cx="4078184" cy="252910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65" y="1769837"/>
            <a:ext cx="2488479" cy="212252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34054" y="3428999"/>
            <a:ext cx="3045901" cy="720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情緒低落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4054" y="4239377"/>
            <a:ext cx="4078184" cy="252910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82">
                        <a14:foregroundMark x1="21569" y1="59006" x2="20915" y2="50311"/>
                        <a14:foregroundMark x1="52288" y1="35404" x2="54684" y2="38199"/>
                        <a14:foregroundMark x1="58388" y1="47826" x2="59695" y2="50621"/>
                        <a14:foregroundMark x1="50545" y1="48758" x2="50545" y2="48758"/>
                        <a14:foregroundMark x1="51198" y1="59938" x2="51198" y2="59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07" y="4158900"/>
            <a:ext cx="3117300" cy="218686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11194" y="6127465"/>
            <a:ext cx="2932830" cy="878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身體疲累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385882" y="1609990"/>
            <a:ext cx="3768594" cy="512562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423062" y="4697205"/>
            <a:ext cx="3476178" cy="2655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沒有食慾，對喜愛的食物（如豆腐花）失去興趣 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01645" y="1568230"/>
            <a:ext cx="3768594" cy="512562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5" b="100000" l="3753" r="97587">
                        <a14:foregroundMark x1="33244" y1="14602" x2="33244" y2="14602"/>
                        <a14:foregroundMark x1="64343" y1="18142" x2="64343" y2="18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6768" y="1620756"/>
            <a:ext cx="2688013" cy="3257324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63507" y="4697205"/>
            <a:ext cx="3446445" cy="3602518"/>
          </a:xfrm>
        </p:spPr>
        <p:txBody>
          <a:bodyPr>
            <a:noAutofit/>
          </a:bodyPr>
          <a:lstStyle/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健忘（例如：忘記家姐何時回家和是否已完成功課等）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3" b="96333" l="3922" r="975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205" y="1760507"/>
            <a:ext cx="2781935" cy="27887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4524" b="5840"/>
          <a:stretch/>
        </p:blipFill>
        <p:spPr>
          <a:xfrm>
            <a:off x="9041917" y="97490"/>
            <a:ext cx="2985128" cy="16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u="sng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的狀況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82172" y="1563248"/>
            <a:ext cx="3768594" cy="512562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211881" y="1563247"/>
            <a:ext cx="3768594" cy="512562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8152464" y="1540612"/>
            <a:ext cx="3768594" cy="5125625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1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315" y="1834617"/>
            <a:ext cx="3364915" cy="294530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2565" y="5013562"/>
            <a:ext cx="3376200" cy="916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對喜愛的活動（如籃球）失去動力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5" b="96164" l="6314" r="94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1644" y="2140116"/>
            <a:ext cx="3377895" cy="26899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308478" y="5363570"/>
            <a:ext cx="3621061" cy="1251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逃避社交生活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69" b="95410" l="4317" r="95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6706" y="1725807"/>
            <a:ext cx="3176841" cy="348538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664243" y="5363570"/>
            <a:ext cx="2991172" cy="1247289"/>
          </a:xfrm>
        </p:spPr>
        <p:txBody>
          <a:bodyPr>
            <a:noAutofit/>
          </a:bodyPr>
          <a:lstStyle/>
          <a:p>
            <a:pPr marL="648000" indent="-648000" algn="just"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缺席上課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t="4524" b="5840"/>
          <a:stretch/>
        </p:blipFill>
        <p:spPr>
          <a:xfrm>
            <a:off x="9041917" y="97490"/>
            <a:ext cx="2985128" cy="167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70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39624" y="2092036"/>
            <a:ext cx="9781739" cy="3612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阿健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出現的情緒低落是否屬於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精神健康警號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？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571500" indent="-571500">
              <a:lnSpc>
                <a:spcPct val="150000"/>
              </a:lnSpc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571500" indent="-571500">
              <a:lnSpc>
                <a:spcPct val="150000"/>
              </a:lnSpc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日常情緒困擾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」與「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精神健康警號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」有甚麼分別？</a:t>
            </a:r>
          </a:p>
          <a:p>
            <a:pPr>
              <a:lnSpc>
                <a:spcPct val="150000"/>
              </a:lnSpc>
            </a:pP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lnSpc>
                <a:spcPct val="150000"/>
              </a:lnSpc>
            </a:pPr>
            <a:endParaRPr lang="zh-TW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35" y="196454"/>
            <a:ext cx="2639730" cy="22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1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20" name="Rectangle 1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日常情緒困擾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80535"/>
              </p:ext>
            </p:extLst>
          </p:nvPr>
        </p:nvGraphicFramePr>
        <p:xfrm>
          <a:off x="674914" y="2192388"/>
          <a:ext cx="10694093" cy="368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7693">
                  <a:extLst>
                    <a:ext uri="{9D8B030D-6E8A-4147-A177-3AD203B41FA5}">
                      <a16:colId xmlns:a16="http://schemas.microsoft.com/office/drawing/2014/main" val="4053039337"/>
                    </a:ext>
                  </a:extLst>
                </a:gridCol>
                <a:gridCol w="9296400">
                  <a:extLst>
                    <a:ext uri="{9D8B030D-6E8A-4147-A177-3AD203B41FA5}">
                      <a16:colId xmlns:a16="http://schemas.microsoft.com/office/drawing/2014/main" val="157883346"/>
                    </a:ext>
                  </a:extLst>
                </a:gridCol>
              </a:tblGrid>
              <a:tr h="528244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正常的情緒困擾通常是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處境性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的，會因特定情境而產生適當的情緒反應。例如，好友移民時感到傷心，或考試前感到緊張</a:t>
                      </a:r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7228289"/>
                  </a:ext>
                </a:extLst>
              </a:tr>
              <a:tr h="528244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這些情緒反應一般是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短暫性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的，隨着時間推移會逐漸淡化</a:t>
                      </a:r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803681"/>
                  </a:ext>
                </a:extLst>
              </a:tr>
              <a:tr h="528244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這些困擾是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可控的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，並且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可以透過不同方式獲得紓緩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，不會妨礙我們在日常生活中進行想做的事情</a:t>
                      </a:r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827578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17C0FAFD-A9F0-462C-B321-CC716AC6B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90" y="398313"/>
            <a:ext cx="1356110" cy="130512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862448" y="2611030"/>
            <a:ext cx="99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62448" y="3766325"/>
            <a:ext cx="99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持續時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62448" y="5095804"/>
            <a:ext cx="99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響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47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20" name="Rectangle 1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9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567466"/>
              </p:ext>
            </p:extLst>
          </p:nvPr>
        </p:nvGraphicFramePr>
        <p:xfrm>
          <a:off x="674914" y="2192388"/>
          <a:ext cx="11079520" cy="4235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8067">
                  <a:extLst>
                    <a:ext uri="{9D8B030D-6E8A-4147-A177-3AD203B41FA5}">
                      <a16:colId xmlns:a16="http://schemas.microsoft.com/office/drawing/2014/main" val="4053039337"/>
                    </a:ext>
                  </a:extLst>
                </a:gridCol>
                <a:gridCol w="9631453">
                  <a:extLst>
                    <a:ext uri="{9D8B030D-6E8A-4147-A177-3AD203B41FA5}">
                      <a16:colId xmlns:a16="http://schemas.microsoft.com/office/drawing/2014/main" val="157883346"/>
                    </a:ext>
                  </a:extLst>
                </a:gridCol>
              </a:tblGrid>
              <a:tr h="1427183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情緒反應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過度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，與實際壓力源的威脅不成比例</a:t>
                      </a:r>
                      <a:endParaRPr lang="en-US" altLang="zh-TW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7228289"/>
                  </a:ext>
                </a:extLst>
              </a:tr>
              <a:tr h="1404263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情緒反應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持續過長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，甚至在壓力源消失後</a:t>
                      </a:r>
                      <a:b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依然未減退</a:t>
                      </a:r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6803681"/>
                  </a:ext>
                </a:extLst>
              </a:tr>
              <a:tr h="1404263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2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情緒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已超出個人可控制的範圍</a:t>
                      </a: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，對學習</a:t>
                      </a:r>
                      <a:br>
                        <a:rPr lang="en-US" altLang="zh-TW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3200" dirty="0"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表現、社交、健康及日常生活</a:t>
                      </a:r>
                      <a:r>
                        <a:rPr lang="zh-TW" altLang="en-US" sz="3200" b="1" dirty="0">
                          <a:solidFill>
                            <a:srgbClr val="B27EB3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造成顯著影響</a:t>
                      </a:r>
                      <a:endParaRPr lang="en-US" sz="3200" b="1" dirty="0">
                        <a:solidFill>
                          <a:srgbClr val="B27EB3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82757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87" b="98455" l="0" r="956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121" y="3645259"/>
            <a:ext cx="1415108" cy="1329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15554">
            <a:off x="9871783" y="4899544"/>
            <a:ext cx="2112993" cy="1671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39" b="95161" l="1024" r="989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5821" y="2192387"/>
            <a:ext cx="1443308" cy="152704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8CB5D48-8ECF-4939-8398-13E95C590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26" y="0"/>
            <a:ext cx="1467548" cy="175897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62448" y="2611030"/>
            <a:ext cx="99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62448" y="3766325"/>
            <a:ext cx="99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持續時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間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62448" y="5388192"/>
            <a:ext cx="99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影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響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987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6792" y="1734413"/>
            <a:ext cx="10515600" cy="285273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引入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1"/>
            <a:ext cx="8770902" cy="7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90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2415" y="1915070"/>
            <a:ext cx="9798934" cy="40457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altLang="zh-TW" u="sng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HK" altLang="en-US" sz="4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阿健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的困擾已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持續數月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顯著</a:t>
            </a:r>
            <a:r>
              <a:rPr lang="zh-HK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影響了他的正常生活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，這顯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他出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精神健康警號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/>
          <a:srcRect t="4524" b="5840"/>
          <a:stretch/>
        </p:blipFill>
        <p:spPr>
          <a:xfrm>
            <a:off x="7105650" y="148994"/>
            <a:ext cx="4682244" cy="2623116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57" y="123073"/>
            <a:ext cx="2210537" cy="1885459"/>
          </a:xfrm>
          <a:prstGeom prst="rect">
            <a:avLst/>
          </a:prstGeom>
        </p:spPr>
      </p:pic>
      <p:pic>
        <p:nvPicPr>
          <p:cNvPr id="10" name="圖片 11">
            <a:extLst>
              <a:ext uri="{FF2B5EF4-FFF2-40B4-BE49-F238E27FC236}">
                <a16:creationId xmlns:a16="http://schemas.microsoft.com/office/drawing/2014/main" id="{D8CB5D48-8ECF-4939-8398-13E95C590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9292">
            <a:off x="10207961" y="4419388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2"/>
          <a:srcRect l="30272" t="5367" r="26342" b="1999"/>
          <a:stretch/>
        </p:blipFill>
        <p:spPr>
          <a:xfrm rot="16200000">
            <a:off x="837453" y="1604250"/>
            <a:ext cx="4336222" cy="5207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94" y="179549"/>
            <a:ext cx="5456393" cy="64988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8A33C51-CF85-4976-9913-45DB7AB57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44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28" y="152400"/>
            <a:ext cx="6046709" cy="653414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30272" t="5367" r="26342" b="1999"/>
          <a:stretch/>
        </p:blipFill>
        <p:spPr>
          <a:xfrm rot="16200000">
            <a:off x="837453" y="1604250"/>
            <a:ext cx="4336222" cy="5207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6ABF9F0-15BA-4905-A9E3-736DA9311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159" y="152399"/>
            <a:ext cx="4830836" cy="655693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30272" t="5367" r="26342" b="1999"/>
          <a:stretch/>
        </p:blipFill>
        <p:spPr>
          <a:xfrm rot="16200000">
            <a:off x="837453" y="1604250"/>
            <a:ext cx="4336222" cy="52077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EAD03E-517A-41A3-9637-631BA4BC4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17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77" y="197577"/>
            <a:ext cx="4221751" cy="646284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30272" t="5367" r="26342" b="1999"/>
          <a:stretch/>
        </p:blipFill>
        <p:spPr>
          <a:xfrm rot="16200000">
            <a:off x="837453" y="1604250"/>
            <a:ext cx="4336222" cy="5207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D50B34D-CA96-4376-8DC0-4508DB151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3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649" y="121047"/>
            <a:ext cx="5168320" cy="6615903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30272" t="5367" r="26342" b="1999"/>
          <a:stretch/>
        </p:blipFill>
        <p:spPr>
          <a:xfrm rot="16200000">
            <a:off x="837453" y="1604250"/>
            <a:ext cx="4336222" cy="5207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890EF11-EF47-481D-977C-EA5FDC254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5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8052" y="2192389"/>
            <a:ext cx="7221410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當精神健康警號的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程度強烈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且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持續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，並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對生活造成不可控制的影響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時，便有可能發展成精神疾病</a:t>
            </a:r>
            <a:r>
              <a:rPr lang="zh-HK" altLang="zh-HK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HK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HK" sz="2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0" y="2168144"/>
            <a:ext cx="3309171" cy="34103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29549CE-4CE6-42DC-A883-92A92649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52" y="4822"/>
            <a:ext cx="1467548" cy="17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1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59288" y="1866097"/>
            <a:ext cx="7404062" cy="293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認為自己的情況只是小問題，可以獨自解決，但由以上的指標可見，</a:t>
            </a: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已出現多個精神健康警號，這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可能導致他錯過獲得支援和合適治療的機會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HK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TW" sz="1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阻礙求助的因素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40855" y="4818918"/>
            <a:ext cx="7622495" cy="1419633"/>
          </a:xfrm>
          <a:prstGeom prst="rect">
            <a:avLst/>
          </a:prstGeom>
          <a:solidFill>
            <a:schemeClr val="bg1"/>
          </a:solidFill>
          <a:ln w="76200">
            <a:solidFill>
              <a:srgbClr val="B27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100" dirty="0">
                <a:solidFill>
                  <a:srgbClr val="8EBC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缺乏精神健康知識和對自我精神狀況的認知</a:t>
            </a:r>
            <a:r>
              <a:rPr lang="zh-TW" altLang="en-US" sz="36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是阻礙求助的常見因素之一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F42A479E-0480-4689-B228-D4F9EF40B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4" b="5840"/>
          <a:stretch/>
        </p:blipFill>
        <p:spPr>
          <a:xfrm>
            <a:off x="0" y="1866097"/>
            <a:ext cx="3966803" cy="22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3233" y="2192389"/>
            <a:ext cx="9978961" cy="31307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67808" y="1939712"/>
            <a:ext cx="9129809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8000" indent="-648000" algn="just"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能夠</a:t>
            </a:r>
            <a:r>
              <a:rPr lang="zh-HK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識別精神健康警號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是尋求協助的第一步。當這些警號</a:t>
            </a:r>
            <a:r>
              <a:rPr lang="zh-HK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持續出現並影響日常生活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時，我們應該主動向他人尋求幫助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ts val="1000"/>
              </a:spcBef>
              <a:buClr>
                <a:srgbClr val="AECFCE"/>
              </a:buClr>
            </a:pPr>
            <a:endParaRPr lang="en-US" altLang="zh-HK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2799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6792" y="1734413"/>
            <a:ext cx="7302481" cy="2852737"/>
          </a:xfrm>
        </p:spPr>
        <p:txBody>
          <a:bodyPr>
            <a:normAutofit/>
          </a:bodyPr>
          <a:lstStyle/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社區上的求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資源及相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的考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慮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1"/>
            <a:ext cx="8770902" cy="7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70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hlinkClick r:id="rId3"/>
            <a:extLst>
              <a:ext uri="{FF2B5EF4-FFF2-40B4-BE49-F238E27FC236}">
                <a16:creationId xmlns:a16="http://schemas.microsoft.com/office/drawing/2014/main" id="{D9575678-7E32-4B5C-8C11-651F6CE6A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86" y="0"/>
            <a:ext cx="12281095" cy="6858000"/>
          </a:xfrm>
        </p:spPr>
      </p:pic>
    </p:spTree>
    <p:extLst>
      <p:ext uri="{BB962C8B-B14F-4D97-AF65-F5344CB8AC3E}">
        <p14:creationId xmlns:p14="http://schemas.microsoft.com/office/powerpoint/2010/main" val="15879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5" name="Rectangle 1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673544" y="1748584"/>
            <a:ext cx="9062113" cy="3008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HK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有研究基礎</a:t>
            </a:r>
            <a:endParaRPr lang="en-US" altLang="zh-HK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部分問卷填寫後會提供一個分數或當前的情緒狀況，作參考之用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篩查工具只是讓我們概略了解自己的情緒狀況，評估結果並不能視為或等同由醫護專業人員所診斷的精神疾患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5140" y="1050877"/>
            <a:ext cx="2244295" cy="22591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D46ACF1-9435-4DFB-BD77-FB5C5E25402E}"/>
              </a:ext>
            </a:extLst>
          </p:cNvPr>
          <p:cNvSpPr txBox="1">
            <a:spLocks/>
          </p:cNvSpPr>
          <p:nvPr/>
        </p:nvSpPr>
        <p:spPr>
          <a:xfrm>
            <a:off x="336367" y="413889"/>
            <a:ext cx="9736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心理困擾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測試工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49B87BE-7F76-45F2-AF13-0DC1906D7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48" y="339975"/>
            <a:ext cx="1356110" cy="130512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D9BD562-A717-434B-9F15-888D198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4" y="4994931"/>
            <a:ext cx="2125919" cy="174477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865EA3E-7D7C-4724-A4AA-4895910B3EB3}"/>
              </a:ext>
            </a:extLst>
          </p:cNvPr>
          <p:cNvSpPr/>
          <p:nvPr/>
        </p:nvSpPr>
        <p:spPr>
          <a:xfrm>
            <a:off x="2994999" y="5157504"/>
            <a:ext cx="8690724" cy="1419633"/>
          </a:xfrm>
          <a:prstGeom prst="rect">
            <a:avLst/>
          </a:prstGeom>
          <a:solidFill>
            <a:schemeClr val="bg1"/>
          </a:solidFill>
          <a:ln w="76200">
            <a:solidFill>
              <a:srgbClr val="B27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如果你感到很困擾，</a:t>
            </a:r>
            <a:br>
              <a:rPr lang="en-US" altLang="zh-TW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HK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</a:t>
            </a:r>
            <a:r>
              <a:rPr lang="zh-TW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適宜</a:t>
            </a:r>
            <a:r>
              <a:rPr lang="zh-HK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</a:t>
            </a:r>
            <a:r>
              <a:rPr lang="zh-TW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</a:t>
            </a:r>
            <a:r>
              <a:rPr lang="zh-HK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社工</a:t>
            </a:r>
            <a:r>
              <a:rPr lang="zh-TW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或醫護人員</a:t>
            </a:r>
            <a:r>
              <a:rPr lang="zh-HK" altLang="zh-HK" sz="3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的幫助</a:t>
            </a:r>
            <a:endParaRPr lang="zh-TW" altLang="en-US" sz="3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02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36367" y="6383758"/>
            <a:ext cx="11305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kern="100" dirty="0">
                <a:solidFill>
                  <a:srgbClr val="0563C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https://www.shallwetalk.hk/zh/mental-health-information/psychological-distress-testing/</a:t>
            </a:r>
            <a:r>
              <a:rPr 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9694" y="2293656"/>
            <a:ext cx="5912586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凱斯勒心理困擾量表 </a:t>
            </a:r>
            <a:r>
              <a:rPr lang="en-US" altLang="zh-TW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(K10)</a:t>
            </a:r>
          </a:p>
          <a:p>
            <a:pPr marL="648000" indent="-648000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初步評估心理困擾程度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t="-275" r="11470" b="-1"/>
          <a:stretch/>
        </p:blipFill>
        <p:spPr>
          <a:xfrm>
            <a:off x="6055875" y="614149"/>
            <a:ext cx="5779627" cy="55199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5" name="Rectangle 1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706D50E-54AE-4EC9-9458-66CB6D69151D}"/>
              </a:ext>
            </a:extLst>
          </p:cNvPr>
          <p:cNvSpPr txBox="1">
            <a:spLocks/>
          </p:cNvSpPr>
          <p:nvPr/>
        </p:nvSpPr>
        <p:spPr>
          <a:xfrm>
            <a:off x="336367" y="413889"/>
            <a:ext cx="9736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心理困擾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測試工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ED8892E-4823-4B44-A059-83F3F2D89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48" y="339975"/>
            <a:ext cx="1356110" cy="1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35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14444" y="2293656"/>
            <a:ext cx="5743652" cy="1716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一般焦慮症問卷</a:t>
            </a:r>
            <a:r>
              <a:rPr lang="en-US" altLang="zh-TW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-7 (GAD-7)</a:t>
            </a:r>
          </a:p>
          <a:p>
            <a:pPr marL="648000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初步評估焦慮情緒的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困擾程度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5" name="Rectangle 1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"/>
          <p:cNvSpPr/>
          <p:nvPr/>
        </p:nvSpPr>
        <p:spPr>
          <a:xfrm>
            <a:off x="-1313963" y="6354679"/>
            <a:ext cx="9270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https://scics.one.gov.hk/forms/dhs006/dhs006_tc.html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8B81C3-AAE6-48A3-BE0A-BC89E1179340}"/>
              </a:ext>
            </a:extLst>
          </p:cNvPr>
          <p:cNvSpPr txBox="1">
            <a:spLocks/>
          </p:cNvSpPr>
          <p:nvPr/>
        </p:nvSpPr>
        <p:spPr>
          <a:xfrm>
            <a:off x="336367" y="413889"/>
            <a:ext cx="9736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心理困擾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測試工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260F9FE-92F9-4B2E-97AE-325D65F29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30" y="3832262"/>
            <a:ext cx="1356110" cy="1305128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26389" t="11524" r="26968" b="14105"/>
          <a:stretch/>
        </p:blipFill>
        <p:spPr bwMode="auto">
          <a:xfrm>
            <a:off x="6701669" y="0"/>
            <a:ext cx="5490331" cy="6724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188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442"/>
          <a:stretch/>
        </p:blipFill>
        <p:spPr>
          <a:xfrm>
            <a:off x="5699377" y="1055406"/>
            <a:ext cx="5961165" cy="51638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9694" y="2293656"/>
            <a:ext cx="5289683" cy="2214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病人健康狀況問卷</a:t>
            </a:r>
            <a:r>
              <a:rPr lang="en-US" altLang="zh-TW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-9 (PHQ9)</a:t>
            </a:r>
          </a:p>
          <a:p>
            <a:pPr marL="648000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初步評估抑鬱情緒的困擾程度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5" name="Rectangle 1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"/>
          <p:cNvSpPr/>
          <p:nvPr/>
        </p:nvSpPr>
        <p:spPr>
          <a:xfrm>
            <a:off x="1469695" y="6353786"/>
            <a:ext cx="9270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kern="100" dirty="0">
                <a:solidFill>
                  <a:srgbClr val="0563C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https://www3.ha.org.hk/camcom/channel.aspx?code=depression-test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939A9D-D472-495A-BB4C-9B2740DF10AF}"/>
              </a:ext>
            </a:extLst>
          </p:cNvPr>
          <p:cNvSpPr txBox="1">
            <a:spLocks/>
          </p:cNvSpPr>
          <p:nvPr/>
        </p:nvSpPr>
        <p:spPr>
          <a:xfrm>
            <a:off x="336367" y="413889"/>
            <a:ext cx="97364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心理困擾</a:t>
            </a:r>
            <a:r>
              <a:rPr lang="zh-HK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測試工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94766FC-A6AC-4410-91C6-E7D9C9BC0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48" y="339975"/>
            <a:ext cx="1356110" cy="13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67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60924" y="1515596"/>
            <a:ext cx="8472624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如果你注意到自己出現一些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疑似精神健康警號，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你會向</a:t>
            </a: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哪些人求助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？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誰是你信任的人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？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BB8F5EA-EB53-4557-B62F-1E4F5012E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23" y="2914650"/>
            <a:ext cx="5059694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11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85037" y="2373125"/>
            <a:ext cx="700547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我們信任的人會</a:t>
            </a:r>
            <a:r>
              <a:rPr lang="zh-TW" altLang="en-US" sz="44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願意聆聽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我們的傾訴，並</a:t>
            </a:r>
            <a:r>
              <a:rPr lang="zh-TW" altLang="en-US" sz="44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關心我們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TW" sz="10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每個人可能都有</a:t>
            </a:r>
            <a:r>
              <a:rPr lang="zh-TW" altLang="en-US" sz="44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</a:t>
            </a:r>
            <a:br>
              <a:rPr lang="en-US" altLang="zh-TW" sz="44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4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值得信賴的成年人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HK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信任的人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Rounded Rectangle 12"/>
          <p:cNvSpPr/>
          <p:nvPr/>
        </p:nvSpPr>
        <p:spPr>
          <a:xfrm>
            <a:off x="674914" y="1758976"/>
            <a:ext cx="2978137" cy="448942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30" y="2526401"/>
            <a:ext cx="2466803" cy="3078232"/>
          </a:xfrm>
          <a:prstGeom prst="rect">
            <a:avLst/>
          </a:prstGeom>
          <a:ln>
            <a:noFill/>
          </a:ln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6221" y="5686645"/>
            <a:ext cx="749301" cy="985619"/>
          </a:xfrm>
          <a:prstGeom prst="rect">
            <a:avLst/>
          </a:prstGeom>
        </p:spPr>
      </p:pic>
      <p:pic>
        <p:nvPicPr>
          <p:cNvPr id="21" name="Picture 1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02" y="1446902"/>
            <a:ext cx="749301" cy="9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51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5" y="695609"/>
            <a:ext cx="1464430" cy="11012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60924" y="1515596"/>
            <a:ext cx="8472624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觀看影片時留意以下問題：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buClr>
                <a:srgbClr val="AECFCE"/>
              </a:buClr>
            </a:pP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影片中，主角的家姐提及了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哪些求助途徑或支援服務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62" y="771091"/>
            <a:ext cx="2836485" cy="2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67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33C68443-52B9-4808-BE92-1E3EC9341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6" y="5062"/>
            <a:ext cx="120654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5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5" y="695609"/>
            <a:ext cx="1464430" cy="11012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72048" y="931144"/>
            <a:ext cx="8938751" cy="5342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影片中，主角的家姐提及了哪些求助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途徑或支援服務？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buClr>
                <a:srgbClr val="AECFCE"/>
              </a:buClr>
            </a:pP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571500" indent="-571500">
              <a:buClr>
                <a:srgbClr val="AECFCE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班主任、社工</a:t>
            </a:r>
            <a:r>
              <a:rPr lang="zh-TW" altLang="en-US" sz="4000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黃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姑娘、電話熱線、網上聊天室、心理治療及中醫師服務等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62" y="771091"/>
            <a:ext cx="2836485" cy="2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79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51440" y="2012524"/>
            <a:ext cx="740406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對求助渠道缺乏足夠的認識和資訊，這使他抗拒向別人尋求協助，且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未能因應自身需要考慮合適的支援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阻礙求助的因素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762064" y="4658705"/>
            <a:ext cx="8115611" cy="1419633"/>
          </a:xfrm>
          <a:prstGeom prst="rect">
            <a:avLst/>
          </a:prstGeom>
          <a:solidFill>
            <a:schemeClr val="bg1"/>
          </a:solidFill>
          <a:ln w="76200">
            <a:solidFill>
              <a:srgbClr val="B27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100" dirty="0">
                <a:solidFill>
                  <a:srgbClr val="8EBC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對求助途徑及各種支援服務缺乏認識</a:t>
            </a:r>
            <a:r>
              <a:rPr lang="zh-TW" altLang="en-US" sz="36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，是阻礙求助的另一個常見因素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BF2A596-3650-494A-8A5B-EE3E1A24C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" y="1758976"/>
            <a:ext cx="3970284" cy="28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上節學習重點重溫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83401" y="1827439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383401" y="4096627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8E8A43-1F6B-400F-9052-80B977BF894B}"/>
              </a:ext>
            </a:extLst>
          </p:cNvPr>
          <p:cNvSpPr txBox="1">
            <a:spLocks/>
          </p:cNvSpPr>
          <p:nvPr/>
        </p:nvSpPr>
        <p:spPr>
          <a:xfrm>
            <a:off x="890647" y="1758976"/>
            <a:ext cx="11213206" cy="5785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了解自己的心理健康狀態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，並時刻保持良好的精神健康，能讓我們遇到人生各種挑戰時，有更好的保護網幫助我們安然度過。</a:t>
            </a:r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在壓力下，杏仁核會發出訊號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通知大腦及身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這些系統互相協作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以幫助我們應對壓力。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識壓力反應的生理基礎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相應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的策略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來減少壓力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影響，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神健康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657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6775" y="2124080"/>
            <a:ext cx="68785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除了可以向身邊可信任的成人傾訴外，當有需要時，我們還可以透過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線上和線下的資源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尋找專業人士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如社工、心理學家或醫護人員的協助。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F0D94B-85BD-4647-88D8-36B65AD8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51" y="2124080"/>
            <a:ext cx="4357245" cy="28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5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404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求助資源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3418" y="1901103"/>
            <a:ext cx="6096000" cy="37733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網上或電話熱線支援</a:t>
            </a:r>
            <a:r>
              <a:rPr lang="en-US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endParaRPr lang="en-US" sz="1400" b="1" kern="100" dirty="0">
              <a:solidFill>
                <a:srgbClr val="B27EB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</a:t>
            </a:r>
            <a:r>
              <a:rPr lang="zh-TW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</a:t>
            </a:r>
            <a:r>
              <a:rPr lang="zh-HK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支</a:t>
            </a:r>
            <a:r>
              <a:rPr lang="zh-TW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援</a:t>
            </a:r>
            <a:r>
              <a:rPr lang="zh-TW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：老師、</a:t>
            </a:r>
            <a:r>
              <a:rPr lang="zh-HK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社工、輔</a:t>
            </a:r>
            <a:r>
              <a:rPr lang="zh-TW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導</a:t>
            </a:r>
            <a:r>
              <a:rPr lang="zh-HK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員、教</a:t>
            </a:r>
            <a:r>
              <a:rPr lang="zh-TW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育</a:t>
            </a:r>
            <a:r>
              <a:rPr lang="zh-HK" altLang="en-US" sz="36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心理學家等</a:t>
            </a:r>
            <a:endParaRPr lang="en-US" altLang="zh-HK" sz="3600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endParaRPr lang="en-US" altLang="zh-HK" sz="1400" i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醫療專</a:t>
            </a:r>
            <a:r>
              <a:rPr lang="zh-TW" altLang="en-US" sz="3600" b="1" kern="100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業支援</a:t>
            </a: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HK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精</a:t>
            </a:r>
            <a:r>
              <a:rPr lang="zh-TW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神</a:t>
            </a:r>
            <a:r>
              <a:rPr lang="zh-HK" altLang="en-US" sz="36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科醫生、臨床心理學家等</a:t>
            </a:r>
            <a:endParaRPr lang="en-US" sz="36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464" l="588" r="96765">
                        <a14:foregroundMark x1="45882" y1="57681" x2="47059" y2="57971"/>
                        <a14:foregroundMark x1="52353" y1="56522" x2="53235" y2="57391"/>
                        <a14:foregroundMark x1="52353" y1="48116" x2="53824" y2="52174"/>
                        <a14:foregroundMark x1="57647" y1="23768" x2="55588" y2="38551"/>
                        <a14:foregroundMark x1="71176" y1="24928" x2="69118" y2="25797"/>
                        <a14:foregroundMark x1="72647" y1="35072" x2="69706" y2="35652"/>
                        <a14:foregroundMark x1="69412" y1="42319" x2="67941" y2="44348"/>
                        <a14:foregroundMark x1="68529" y1="48986" x2="68824" y2="5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629" y="1692336"/>
            <a:ext cx="1221067" cy="12390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9" b="95274" l="2761" r="96933">
                        <a14:foregroundMark x1="21166" y1="39055" x2="22393" y2="38557"/>
                        <a14:foregroundMark x1="49693" y1="22886" x2="50000" y2="32836"/>
                        <a14:foregroundMark x1="82209" y1="36318" x2="84969" y2="38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987" y="4473519"/>
            <a:ext cx="1048323" cy="1292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072" y="2850001"/>
            <a:ext cx="1808151" cy="1485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310" y="0"/>
            <a:ext cx="4921767" cy="69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4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求助分析面面觀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39">
                        <a14:foregroundMark x1="16751" y1="28947" x2="16751" y2="28947"/>
                        <a14:foregroundMark x1="49239" y1="18182" x2="49239" y2="18182"/>
                        <a14:foregroundMark x1="76904" y1="27990" x2="76904" y2="27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50924">
            <a:off x="-1200" y="1337479"/>
            <a:ext cx="3315754" cy="3517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1306" y="1856963"/>
            <a:ext cx="7462572" cy="121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討論向不同途徑或對象求助時</a:t>
            </a:r>
            <a:endParaRPr lang="en-US" altLang="zh-TW" sz="3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可能考慮的事項</a:t>
            </a:r>
            <a:endParaRPr lang="zh-HK" altLang="en-US" sz="3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674914" y="2101755"/>
            <a:ext cx="2316412" cy="2691113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C7CAA08F-1FDD-BCEF-AED3-715F65E81A8A}"/>
              </a:ext>
            </a:extLst>
          </p:cNvPr>
          <p:cNvSpPr/>
          <p:nvPr/>
        </p:nvSpPr>
        <p:spPr>
          <a:xfrm>
            <a:off x="937362" y="4992420"/>
            <a:ext cx="1970830" cy="873457"/>
          </a:xfrm>
          <a:prstGeom prst="round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分組活動</a:t>
            </a:r>
            <a:endParaRPr lang="zh-HK" alt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36643" r="748" b="17814"/>
          <a:stretch/>
        </p:blipFill>
        <p:spPr>
          <a:xfrm>
            <a:off x="5143499" y="3113359"/>
            <a:ext cx="5094329" cy="33590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40" y="292876"/>
            <a:ext cx="2710495" cy="19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1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95491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74914" y="2147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網上或電話熱線支援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2" b="100000" l="3142" r="99076">
                        <a14:foregroundMark x1="22921" y1="43126" x2="26617" y2="47081"/>
                        <a14:foregroundMark x1="73937" y1="39360" x2="75601" y2="42561"/>
                        <a14:foregroundMark x1="63216" y1="46893" x2="63956" y2="49341"/>
                        <a14:foregroundMark x1="76710" y1="50659" x2="80037" y2="52731"/>
                        <a14:foregroundMark x1="18854" y1="17891" x2="19224" y2="20339"/>
                        <a14:foregroundMark x1="22921" y1="18456" x2="22921" y2="20904"/>
                        <a14:foregroundMark x1="18299" y1="30320" x2="18854" y2="24670"/>
                        <a14:foregroundMark x1="23105" y1="16949" x2="24769" y2="17891"/>
                        <a14:foregroundMark x1="11275" y1="17326" x2="10536" y2="16761"/>
                        <a14:foregroundMark x1="12939" y1="11676" x2="12939" y2="11111"/>
                        <a14:foregroundMark x1="20887" y1="9040" x2="20887" y2="8851"/>
                        <a14:foregroundMark x1="26433" y1="12618" x2="27172" y2="12429"/>
                        <a14:foregroundMark x1="29020" y1="17514" x2="29760" y2="17326"/>
                        <a14:foregroundMark x1="24584" y1="39736" x2="25323" y2="40678"/>
                        <a14:foregroundMark x1="23475" y1="41055" x2="19224" y2="49529"/>
                        <a14:foregroundMark x1="32902" y1="29944" x2="37893" y2="29944"/>
                        <a14:foregroundMark x1="61738" y1="43879" x2="68022" y2="47458"/>
                        <a14:foregroundMark x1="68022" y1="36723" x2="78004" y2="4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9210" y="1758976"/>
            <a:ext cx="3648731" cy="35812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370358" y="5151884"/>
            <a:ext cx="1792224" cy="852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HK" altLang="zh-HK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好處</a:t>
            </a:r>
            <a:endParaRPr lang="zh-TW" altLang="zh-HK" sz="4800" b="1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4" l="588" r="96765">
                        <a14:foregroundMark x1="45882" y1="57681" x2="47059" y2="57971"/>
                        <a14:foregroundMark x1="52353" y1="56522" x2="53235" y2="57391"/>
                        <a14:foregroundMark x1="52353" y1="48116" x2="53824" y2="52174"/>
                        <a14:foregroundMark x1="57647" y1="23768" x2="55588" y2="38551"/>
                        <a14:foregroundMark x1="71176" y1="24928" x2="69118" y2="25797"/>
                        <a14:foregroundMark x1="72647" y1="35072" x2="69706" y2="35652"/>
                        <a14:foregroundMark x1="69412" y1="42319" x2="67941" y2="44348"/>
                        <a14:foregroundMark x1="68529" y1="48986" x2="68824" y2="5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417" y="-139149"/>
            <a:ext cx="1762871" cy="178879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473674" y="1532646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Rounded Rectangle 15"/>
          <p:cNvSpPr/>
          <p:nvPr/>
        </p:nvSpPr>
        <p:spPr>
          <a:xfrm>
            <a:off x="207326" y="1532646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4473674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Rectangle 22"/>
          <p:cNvSpPr/>
          <p:nvPr/>
        </p:nvSpPr>
        <p:spPr>
          <a:xfrm>
            <a:off x="1726091" y="2215233"/>
            <a:ext cx="2360158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或比面對面會談更容易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" b="100000" l="896" r="100000">
                        <a14:foregroundMark x1="37313" y1="19704" x2="38209" y2="21429"/>
                        <a14:foregroundMark x1="44478" y1="17488" x2="45075" y2="19458"/>
                        <a14:foregroundMark x1="51343" y1="21429" x2="52836" y2="19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888" y="1933675"/>
            <a:ext cx="1400766" cy="1697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3" b="95591" l="0" r="966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6634" y="2028463"/>
            <a:ext cx="1704287" cy="16610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35202" y="2223260"/>
            <a:ext cx="2500689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大部分提供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小時協助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26091" y="4313742"/>
            <a:ext cx="245049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信譽良好的機構或組織能提供適切的建議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89" b="89761" l="3654" r="89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67" y="4652210"/>
            <a:ext cx="2069313" cy="201431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64133" y="4353473"/>
            <a:ext cx="217680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可提供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或轉介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面對面的支援服務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39" b="95274" l="2761" r="96933">
                        <a14:foregroundMark x1="21166" y1="39055" x2="22393" y2="38557"/>
                        <a14:foregroundMark x1="49693" y1="22886" x2="50000" y2="32836"/>
                        <a14:foregroundMark x1="82209" y1="36318" x2="84969" y2="38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793" y="4323534"/>
            <a:ext cx="1928573" cy="23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196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95491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74914" y="2147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網上或電話熱線支援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616148" y="4756306"/>
            <a:ext cx="3402634" cy="1626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可能遇到的困難或限制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464" l="588" r="96765">
                        <a14:foregroundMark x1="45882" y1="57681" x2="47059" y2="57971"/>
                        <a14:foregroundMark x1="52353" y1="56522" x2="53235" y2="57391"/>
                        <a14:foregroundMark x1="52353" y1="48116" x2="53824" y2="52174"/>
                        <a14:foregroundMark x1="57647" y1="23768" x2="55588" y2="38551"/>
                        <a14:foregroundMark x1="71176" y1="24928" x2="69118" y2="25797"/>
                        <a14:foregroundMark x1="72647" y1="35072" x2="69706" y2="35652"/>
                        <a14:foregroundMark x1="69412" y1="42319" x2="67941" y2="44348"/>
                        <a14:foregroundMark x1="68529" y1="48986" x2="68824" y2="5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6417" y="-139149"/>
            <a:ext cx="1762871" cy="178879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7326" y="1532646"/>
            <a:ext cx="8235604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217561"/>
            <a:ext cx="8235604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Rectangle 22"/>
          <p:cNvSpPr/>
          <p:nvPr/>
        </p:nvSpPr>
        <p:spPr>
          <a:xfrm>
            <a:off x="2335847" y="2215233"/>
            <a:ext cx="583057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每次接觸的支援人員可能不同，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難以建立信任關係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35847" y="4313742"/>
            <a:ext cx="610708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如需全面的評估或跟進，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將會被轉介，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或需重新講述情況，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影響持續支持和治療的連貫性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7" b="97137" l="4774" r="96734">
                        <a14:foregroundMark x1="85678" y1="25330" x2="87437" y2="23348"/>
                        <a14:foregroundMark x1="81658" y1="29515" x2="81658" y2="29515"/>
                        <a14:foregroundMark x1="92714" y1="31498" x2="92965" y2="29956"/>
                        <a14:foregroundMark x1="86432" y1="35242" x2="86432" y2="35242"/>
                        <a14:foregroundMark x1="88945" y1="21366" x2="88945" y2="21586"/>
                        <a14:foregroundMark x1="82412" y1="29515" x2="82412" y2="29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0491" y="873881"/>
            <a:ext cx="3791479" cy="4324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629" l="560" r="99440">
                        <a14:foregroundMark x1="41737" y1="15086" x2="45098" y2="16810"/>
                        <a14:foregroundMark x1="56022" y1="19181" x2="60784" y2="18319"/>
                        <a14:foregroundMark x1="69468" y1="14224" x2="69748" y2="14440"/>
                        <a14:foregroundMark x1="70028" y1="12716" x2="70588" y2="12931"/>
                        <a14:foregroundMark x1="32773" y1="10560" x2="32493" y2="10991"/>
                        <a14:foregroundMark x1="33894" y1="12069" x2="34174" y2="11853"/>
                        <a14:foregroundMark x1="24650" y1="20474" x2="25210" y2="20474"/>
                        <a14:foregroundMark x1="29692" y1="21983" x2="30252" y2="22845"/>
                        <a14:foregroundMark x1="69748" y1="30603" x2="70028" y2="29957"/>
                        <a14:foregroundMark x1="28011" y1="30388" x2="28011" y2="30388"/>
                        <a14:foregroundMark x1="22969" y1="26940" x2="27171" y2="24569"/>
                        <a14:foregroundMark x1="18487" y1="25000" x2="26331" y2="32543"/>
                        <a14:foregroundMark x1="30252" y1="30819" x2="33333" y2="34052"/>
                        <a14:foregroundMark x1="71989" y1="36422" x2="84034" y2="22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04" y="1408098"/>
            <a:ext cx="2201773" cy="2861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02" b="99020" l="6456" r="95949">
                        <a14:foregroundMark x1="23544" y1="42157" x2="74684" y2="40784"/>
                        <a14:foregroundMark x1="32152" y1="25294" x2="34557" y2="28431"/>
                        <a14:foregroundMark x1="42532" y1="11373" x2="43671" y2="16863"/>
                        <a14:foregroundMark x1="16456" y1="26471" x2="17089" y2="27255"/>
                        <a14:foregroundMark x1="21519" y1="26667" x2="21519" y2="26667"/>
                        <a14:foregroundMark x1="80127" y1="30196" x2="80127" y2="30196"/>
                        <a14:foregroundMark x1="84051" y1="34902" x2="84051" y2="34902"/>
                        <a14:foregroundMark x1="79873" y1="31765" x2="79873" y2="31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38" y="4691933"/>
            <a:ext cx="2718290" cy="17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29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41623"/>
            <a:ext cx="11788346" cy="1440711"/>
            <a:chOff x="0" y="614149"/>
            <a:chExt cx="9398480" cy="873457"/>
          </a:xfrm>
          <a:solidFill>
            <a:srgbClr val="002060"/>
          </a:solidFill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74914" y="911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學校支援</a:t>
            </a: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（老師、社工、輔導員、教育心理學家等）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2" b="100000" l="3142" r="99076">
                        <a14:foregroundMark x1="22921" y1="43126" x2="26617" y2="47081"/>
                        <a14:foregroundMark x1="73937" y1="39360" x2="75601" y2="42561"/>
                        <a14:foregroundMark x1="63216" y1="46893" x2="63956" y2="49341"/>
                        <a14:foregroundMark x1="76710" y1="50659" x2="80037" y2="52731"/>
                        <a14:foregroundMark x1="18854" y1="17891" x2="19224" y2="20339"/>
                        <a14:foregroundMark x1="22921" y1="18456" x2="22921" y2="20904"/>
                        <a14:foregroundMark x1="18299" y1="30320" x2="18854" y2="24670"/>
                        <a14:foregroundMark x1="23105" y1="16949" x2="24769" y2="17891"/>
                        <a14:foregroundMark x1="11275" y1="17326" x2="10536" y2="16761"/>
                        <a14:foregroundMark x1="12939" y1="11676" x2="12939" y2="11111"/>
                        <a14:foregroundMark x1="20887" y1="9040" x2="20887" y2="8851"/>
                        <a14:foregroundMark x1="26433" y1="12618" x2="27172" y2="12429"/>
                        <a14:foregroundMark x1="29020" y1="17514" x2="29760" y2="17326"/>
                        <a14:foregroundMark x1="24584" y1="39736" x2="25323" y2="40678"/>
                        <a14:foregroundMark x1="23475" y1="41055" x2="19224" y2="49529"/>
                        <a14:foregroundMark x1="32902" y1="29944" x2="37893" y2="29944"/>
                        <a14:foregroundMark x1="61738" y1="43879" x2="68022" y2="47458"/>
                        <a14:foregroundMark x1="68022" y1="36723" x2="78004" y2="4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9210" y="1758976"/>
            <a:ext cx="3648731" cy="35812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370358" y="5151884"/>
            <a:ext cx="1792224" cy="852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HK" altLang="zh-HK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好處</a:t>
            </a:r>
            <a:endParaRPr lang="zh-TW" altLang="zh-HK" sz="4800" b="1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73674" y="1532646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Rounded Rectangle 15"/>
          <p:cNvSpPr/>
          <p:nvPr/>
        </p:nvSpPr>
        <p:spPr>
          <a:xfrm>
            <a:off x="207326" y="1532646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4473674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Rectangle 22"/>
          <p:cNvSpPr/>
          <p:nvPr/>
        </p:nvSpPr>
        <p:spPr>
          <a:xfrm>
            <a:off x="1950309" y="2197361"/>
            <a:ext cx="2120635" cy="117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更了解</a:t>
            </a:r>
            <a:endParaRPr lang="en-US" altLang="zh-TW" sz="3200" kern="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校內情況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02192" y="1984142"/>
            <a:ext cx="250068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在熟悉的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環境中找到信任的人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26091" y="4313742"/>
            <a:ext cx="245049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能提供支持及跟進，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處理在校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遇到的困難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818638" y="4652488"/>
            <a:ext cx="2737830" cy="1743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有專業支援，如社工和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教育心理學家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9" b="95274" l="2761" r="96933">
                        <a14:foregroundMark x1="21166" y1="39055" x2="22393" y2="38557"/>
                        <a14:foregroundMark x1="49693" y1="22886" x2="50000" y2="32836"/>
                        <a14:foregroundMark x1="82209" y1="36318" x2="84969" y2="38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499" y="4652488"/>
            <a:ext cx="1607869" cy="2031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06" y="1615037"/>
            <a:ext cx="3078192" cy="252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0" b="90080" l="1375" r="974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395" y="2432501"/>
            <a:ext cx="2033371" cy="1303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9" b="96763" l="0" r="97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77" y="4652488"/>
            <a:ext cx="1625503" cy="172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8616148" y="4756306"/>
            <a:ext cx="3402634" cy="1626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可能遇到的困難或限制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7326" y="1777659"/>
            <a:ext cx="8235604" cy="2124862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010727"/>
            <a:ext cx="8235604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35847" y="2293228"/>
            <a:ext cx="5830570" cy="117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向認識的學校人員尋求幫助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可能會感到尷尬或擔憂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7" b="97137" l="4774" r="96734">
                        <a14:foregroundMark x1="85678" y1="25330" x2="87437" y2="23348"/>
                        <a14:foregroundMark x1="81658" y1="29515" x2="81658" y2="29515"/>
                        <a14:foregroundMark x1="92714" y1="31498" x2="92965" y2="29956"/>
                        <a14:foregroundMark x1="86432" y1="35242" x2="86432" y2="35242"/>
                        <a14:foregroundMark x1="88945" y1="21366" x2="88945" y2="21586"/>
                        <a14:foregroundMark x1="82412" y1="29515" x2="82412" y2="29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0491" y="873881"/>
            <a:ext cx="3791479" cy="43249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41623"/>
            <a:ext cx="11788346" cy="1440711"/>
            <a:chOff x="0" y="614149"/>
            <a:chExt cx="9398480" cy="873457"/>
          </a:xfrm>
          <a:solidFill>
            <a:srgbClr val="002060"/>
          </a:solidFill>
        </p:grpSpPr>
        <p:sp>
          <p:nvSpPr>
            <p:cNvPr id="19" name="Rectangle 1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674914" y="911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學校支援</a:t>
            </a:r>
          </a:p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（老師、社工、輔導員、教育心理學家等）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02" b="99020" l="6456" r="95949">
                        <a14:foregroundMark x1="23544" y1="42157" x2="74684" y2="40784"/>
                        <a14:foregroundMark x1="32152" y1="25294" x2="34557" y2="28431"/>
                        <a14:foregroundMark x1="42532" y1="11373" x2="43671" y2="16863"/>
                        <a14:foregroundMark x1="16456" y1="26471" x2="17089" y2="27255"/>
                        <a14:foregroundMark x1="21519" y1="26667" x2="21519" y2="26667"/>
                        <a14:foregroundMark x1="80127" y1="30196" x2="80127" y2="30196"/>
                        <a14:foregroundMark x1="84051" y1="34902" x2="84051" y2="34902"/>
                        <a14:foregroundMark x1="79873" y1="31765" x2="79873" y2="31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38" y="4485099"/>
            <a:ext cx="2718290" cy="1754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4" b="78626" l="9763" r="817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325" y="1509199"/>
            <a:ext cx="2721301" cy="2821824"/>
          </a:xfrm>
          <a:prstGeom prst="rect">
            <a:avLst/>
          </a:prstGeom>
        </p:spPr>
      </p:pic>
      <p:sp>
        <p:nvSpPr>
          <p:cNvPr id="15" name="Rectangle 24">
            <a:extLst>
              <a:ext uri="{FF2B5EF4-FFF2-40B4-BE49-F238E27FC236}">
                <a16:creationId xmlns:a16="http://schemas.microsoft.com/office/drawing/2014/main" id="{A0D0150C-926B-4D84-8093-30C95A3ED89A}"/>
              </a:ext>
            </a:extLst>
          </p:cNvPr>
          <p:cNvSpPr/>
          <p:nvPr/>
        </p:nvSpPr>
        <p:spPr>
          <a:xfrm>
            <a:off x="2335847" y="4106908"/>
            <a:ext cx="610708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如需全面的評估或跟進，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將會被轉介，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或需重新講述情況，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影響持續支持和治療的連貫性</a:t>
            </a:r>
          </a:p>
        </p:txBody>
      </p:sp>
    </p:spTree>
    <p:extLst>
      <p:ext uri="{BB962C8B-B14F-4D97-AF65-F5344CB8AC3E}">
        <p14:creationId xmlns:p14="http://schemas.microsoft.com/office/powerpoint/2010/main" val="2781129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41623"/>
            <a:ext cx="11788346" cy="1440711"/>
            <a:chOff x="0" y="614149"/>
            <a:chExt cx="9398480" cy="873457"/>
          </a:xfrm>
          <a:solidFill>
            <a:srgbClr val="AEA9CC"/>
          </a:solidFill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74914" y="911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醫療專業支援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（精神科醫生、臨床心理學家等）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2" b="100000" l="3142" r="99076">
                        <a14:foregroundMark x1="22921" y1="43126" x2="26617" y2="47081"/>
                        <a14:foregroundMark x1="73937" y1="39360" x2="75601" y2="42561"/>
                        <a14:foregroundMark x1="63216" y1="46893" x2="63956" y2="49341"/>
                        <a14:foregroundMark x1="76710" y1="50659" x2="80037" y2="52731"/>
                        <a14:foregroundMark x1="18854" y1="17891" x2="19224" y2="20339"/>
                        <a14:foregroundMark x1="22921" y1="18456" x2="22921" y2="20904"/>
                        <a14:foregroundMark x1="18299" y1="30320" x2="18854" y2="24670"/>
                        <a14:foregroundMark x1="23105" y1="16949" x2="24769" y2="17891"/>
                        <a14:foregroundMark x1="11275" y1="17326" x2="10536" y2="16761"/>
                        <a14:foregroundMark x1="12939" y1="11676" x2="12939" y2="11111"/>
                        <a14:foregroundMark x1="20887" y1="9040" x2="20887" y2="8851"/>
                        <a14:foregroundMark x1="26433" y1="12618" x2="27172" y2="12429"/>
                        <a14:foregroundMark x1="29020" y1="17514" x2="29760" y2="17326"/>
                        <a14:foregroundMark x1="24584" y1="39736" x2="25323" y2="40678"/>
                        <a14:foregroundMark x1="23475" y1="41055" x2="19224" y2="49529"/>
                        <a14:foregroundMark x1="32902" y1="29944" x2="37893" y2="29944"/>
                        <a14:foregroundMark x1="61738" y1="43879" x2="68022" y2="47458"/>
                        <a14:foregroundMark x1="68022" y1="36723" x2="78004" y2="42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9210" y="1758976"/>
            <a:ext cx="3648731" cy="35812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370358" y="5151884"/>
            <a:ext cx="1792224" cy="852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HK" altLang="zh-HK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好處</a:t>
            </a:r>
            <a:endParaRPr lang="zh-TW" altLang="zh-HK" sz="4800" b="1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7326" y="1532646"/>
            <a:ext cx="8235605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4473674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217561"/>
            <a:ext cx="3969257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Rectangle 22"/>
          <p:cNvSpPr/>
          <p:nvPr/>
        </p:nvSpPr>
        <p:spPr>
          <a:xfrm>
            <a:off x="1854976" y="1932079"/>
            <a:ext cx="6390631" cy="1177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具備豐富的臨床經驗，</a:t>
            </a:r>
            <a:endParaRPr lang="en-US" altLang="zh-TW" sz="3200" kern="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能協助有精神健康困擾的人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37897" y="4699800"/>
            <a:ext cx="232160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能提供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針對性的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援助和治療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002192" y="4652488"/>
            <a:ext cx="254928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能根據需要提供持續性的跟進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9" b="95274" l="2761" r="96933">
                        <a14:foregroundMark x1="21166" y1="39055" x2="22393" y2="38557"/>
                        <a14:foregroundMark x1="49693" y1="22886" x2="50000" y2="32836"/>
                        <a14:foregroundMark x1="82209" y1="36318" x2="84969" y2="38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4323" y="4480703"/>
            <a:ext cx="1928573" cy="2378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4" b="95255" l="9859" r="89859">
                        <a14:foregroundMark x1="30704" y1="27737" x2="65915" y2="84307"/>
                        <a14:foregroundMark x1="30141" y1="82847" x2="70986" y2="24453"/>
                        <a14:foregroundMark x1="56338" y1="81752" x2="70704" y2="47810"/>
                        <a14:foregroundMark x1="47606" y1="28832" x2="27606" y2="39051"/>
                        <a14:foregroundMark x1="32394" y1="38686" x2="31831" y2="48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702" y="1828838"/>
            <a:ext cx="2515984" cy="1941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78" l="0" r="975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047" y="4383172"/>
            <a:ext cx="2001253" cy="20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6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8616148" y="4756306"/>
            <a:ext cx="3402634" cy="1626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4800" b="1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可能遇到的困難或限制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7326" y="1532646"/>
            <a:ext cx="8235604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207326" y="4217561"/>
            <a:ext cx="8235604" cy="2590127"/>
          </a:xfrm>
          <a:prstGeom prst="roundRect">
            <a:avLst/>
          </a:prstGeom>
          <a:solidFill>
            <a:srgbClr val="F4E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3" name="Rectangle 22"/>
          <p:cNvSpPr/>
          <p:nvPr/>
        </p:nvSpPr>
        <p:spPr>
          <a:xfrm>
            <a:off x="3182815" y="1955771"/>
            <a:ext cx="498360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可能需要透過轉介，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或輪候一段時間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才能獲得相關服務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7" b="97137" l="4774" r="96734">
                        <a14:foregroundMark x1="85678" y1="25330" x2="87437" y2="23348"/>
                        <a14:foregroundMark x1="81658" y1="29515" x2="81658" y2="29515"/>
                        <a14:foregroundMark x1="92714" y1="31498" x2="92965" y2="29956"/>
                        <a14:foregroundMark x1="86432" y1="35242" x2="86432" y2="35242"/>
                        <a14:foregroundMark x1="88945" y1="21366" x2="88945" y2="21586"/>
                        <a14:foregroundMark x1="82412" y1="29515" x2="82412" y2="295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0491" y="873881"/>
            <a:ext cx="3791479" cy="432495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97591" y="4673725"/>
            <a:ext cx="610708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私營服務或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對部分求助人士造成</a:t>
            </a:r>
            <a:br>
              <a:rPr lang="en-US" altLang="zh-TW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kern="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額外的經濟負擔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41623"/>
            <a:ext cx="11788346" cy="1440711"/>
            <a:chOff x="0" y="614149"/>
            <a:chExt cx="9398480" cy="873457"/>
          </a:xfrm>
          <a:solidFill>
            <a:srgbClr val="AEA9CC"/>
          </a:solidFill>
        </p:grpSpPr>
        <p:sp>
          <p:nvSpPr>
            <p:cNvPr id="25" name="Rectangle 24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674914" y="911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醫療專業支援</a:t>
            </a:r>
          </a:p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（精神科醫生、臨床心理學家等）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08" y="3989351"/>
            <a:ext cx="3620005" cy="30674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063CC9-4F0A-47F2-8390-AB582EA8FF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430" y="1823224"/>
            <a:ext cx="28575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7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6775" y="1608041"/>
            <a:ext cx="6594797" cy="389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我們可以</a:t>
            </a: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向不同的人士</a:t>
            </a: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尋求不同類型的支援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zh-TW" altLang="en-US" sz="1600" b="1" dirty="0">
              <a:solidFill>
                <a:srgbClr val="8EBCB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當出現精神健康警號時，應</a:t>
            </a:r>
            <a:r>
              <a:rPr lang="zh-TW" altLang="en-US" sz="4000" b="1" dirty="0">
                <a:solidFill>
                  <a:srgbClr val="8EBC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根據實際情況尋求專業人士的協助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，以獲得適切的治療和跟進。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42389" y="614149"/>
            <a:ext cx="3998794" cy="5882185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9" y="1444490"/>
            <a:ext cx="3750553" cy="4680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946" y="5848496"/>
            <a:ext cx="749301" cy="9856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087" y="934375"/>
            <a:ext cx="749301" cy="9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5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重溫第一節學習重點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471716" y="1784513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71716" y="4437908"/>
            <a:ext cx="419100" cy="423720"/>
          </a:xfrm>
          <a:prstGeom prst="flowChartConnector">
            <a:avLst/>
          </a:prstGeom>
          <a:solidFill>
            <a:srgbClr val="A9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EBE3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D0DFFE-69E2-417D-9323-3D8041856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866" y="1784513"/>
            <a:ext cx="9905648" cy="491828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不同壓力調節方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背後有其科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原理</a:t>
            </a:r>
            <a:r>
              <a:rPr lang="zh-TW" altLang="en-US" sz="4000" b="1" dirty="0">
                <a:solidFill>
                  <a:srgbClr val="AEA9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擇適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合自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己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的方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並將其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融入日常生活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於維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康，並在需要時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助我們緩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解壓力對身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的影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None/>
            </a:pPr>
            <a:endParaRPr lang="en-US" sz="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提升動機秘笈</a:t>
            </a:r>
            <a:r>
              <a:rPr lang="zh-HK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中列出的自我反思問題，可以幫助我們</a:t>
            </a:r>
            <a:r>
              <a:rPr lang="zh-TW" altLang="en-US" sz="40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認清執行計劃的挑戰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，有效掌握實行的方向，進而提升實踐的動力。</a:t>
            </a:r>
            <a:endParaRPr 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71673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0" name="Rectangle 9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我有計</a:t>
            </a:r>
            <a: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8336" y="6044840"/>
            <a:ext cx="10455327" cy="563231"/>
          </a:xfrm>
          <a:prstGeom prst="rect">
            <a:avLst/>
          </a:prstGeom>
          <a:solidFill>
            <a:srgbClr val="AEA9CC"/>
          </a:solidFill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HK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</a:t>
            </a:r>
            <a:r>
              <a:rPr lang="zh-TW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寫</a:t>
            </a:r>
            <a:r>
              <a:rPr lang="zh-HK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具體</a:t>
            </a:r>
            <a:r>
              <a:rPr lang="zh-HK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的人名</a:t>
            </a: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</a:t>
            </a:r>
            <a:r>
              <a:rPr lang="zh-HK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</a:t>
            </a:r>
            <a:r>
              <a:rPr lang="zh-TW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構</a:t>
            </a:r>
            <a:r>
              <a:rPr lang="zh-HK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</a:t>
            </a:r>
            <a:r>
              <a:rPr lang="zh-TW" altLang="zh-HK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稱</a:t>
            </a:r>
            <a:r>
              <a:rPr lang="zh-TW" altLang="en-US" sz="3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、聯絡資料</a:t>
            </a:r>
            <a:endParaRPr lang="zh-HK" altLang="en-US" sz="3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674914" y="2101755"/>
            <a:ext cx="2316412" cy="2691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6771" t="16667" r="21875" b="31852"/>
          <a:stretch/>
        </p:blipFill>
        <p:spPr>
          <a:xfrm>
            <a:off x="3418114" y="847717"/>
            <a:ext cx="7200900" cy="50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21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73058" y="1758976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91580" y="1781470"/>
            <a:ext cx="8921653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增加對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途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徑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的認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了解不同支援服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的好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與限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讓我們可以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在有需要時選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擇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適合的求助方法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26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04071"/>
            <a:ext cx="9271592" cy="7494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879" y="1672328"/>
            <a:ext cx="8661673" cy="2852737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了解精神疾病的治療方法及</a:t>
            </a:r>
            <a:b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其重要性</a:t>
            </a:r>
          </a:p>
        </p:txBody>
      </p:sp>
    </p:spTree>
    <p:extLst>
      <p:ext uri="{BB962C8B-B14F-4D97-AF65-F5344CB8AC3E}">
        <p14:creationId xmlns:p14="http://schemas.microsoft.com/office/powerpoint/2010/main" val="3813407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51440" y="1836009"/>
            <a:ext cx="7278560" cy="4673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若我們察覺到自己出現精神健康警號，懷疑患上精神疾病，就需儘快尋求協助。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TW" sz="11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然而，部分人士可能因缺乏對治療方法的正確認識，及不明白治療對病情控制的重要性而抗拒尋求幫助，導致情況惡化。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endParaRPr lang="en-US" altLang="zh-HK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治療方法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ounded Rectangle 9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0" y="2168144"/>
            <a:ext cx="3309171" cy="34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81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5" y="695609"/>
            <a:ext cx="1464430" cy="1101251"/>
          </a:xfrm>
          <a:prstGeom prst="rect">
            <a:avLst/>
          </a:prstGeom>
        </p:spPr>
      </p:pic>
      <p:grpSp>
        <p:nvGrpSpPr>
          <p:cNvPr id="11" name="Group 14"/>
          <p:cNvGrpSpPr/>
          <p:nvPr/>
        </p:nvGrpSpPr>
        <p:grpSpPr>
          <a:xfrm>
            <a:off x="7427285" y="1980769"/>
            <a:ext cx="4561536" cy="4708981"/>
            <a:chOff x="3657122" y="1716052"/>
            <a:chExt cx="4561536" cy="4708981"/>
          </a:xfrm>
        </p:grpSpPr>
        <p:sp>
          <p:nvSpPr>
            <p:cNvPr id="12" name="Oval 15"/>
            <p:cNvSpPr/>
            <p:nvPr/>
          </p:nvSpPr>
          <p:spPr>
            <a:xfrm>
              <a:off x="3657122" y="1764942"/>
              <a:ext cx="4519617" cy="4457081"/>
            </a:xfrm>
            <a:prstGeom prst="ellipse">
              <a:avLst/>
            </a:prstGeom>
            <a:solidFill>
              <a:srgbClr val="E3F5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9"/>
            <p:cNvSpPr txBox="1"/>
            <p:nvPr/>
          </p:nvSpPr>
          <p:spPr>
            <a:xfrm>
              <a:off x="4674802" y="1716052"/>
              <a:ext cx="354385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?</a:t>
              </a:r>
              <a:endParaRPr lang="en-US" sz="300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362" y="771091"/>
            <a:ext cx="2836485" cy="241935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94760" y="1216458"/>
            <a:ext cx="8472624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AECFCE"/>
              </a:buClr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觀看影片時留意以下問題：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buClr>
                <a:srgbClr val="AECFCE"/>
              </a:buClr>
            </a:pP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>
              <a:buClr>
                <a:srgbClr val="AECFCE"/>
              </a:buClr>
            </a:pPr>
            <a:r>
              <a:rPr lang="zh-TW" altLang="en-US" sz="4000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阿健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對接受治療有甚麼掙扎？</a:t>
            </a:r>
          </a:p>
        </p:txBody>
      </p:sp>
    </p:spTree>
    <p:extLst>
      <p:ext uri="{BB962C8B-B14F-4D97-AF65-F5344CB8AC3E}">
        <p14:creationId xmlns:p14="http://schemas.microsoft.com/office/powerpoint/2010/main" val="3373287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134" y="-5062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74231" y="237744"/>
            <a:ext cx="3766782" cy="873457"/>
            <a:chOff x="0" y="614149"/>
            <a:chExt cx="9398480" cy="873457"/>
          </a:xfrm>
        </p:grpSpPr>
        <p:sp>
          <p:nvSpPr>
            <p:cNvPr id="8" name="Rectangle 7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EBB8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15" y="0"/>
            <a:ext cx="2407595" cy="1810513"/>
          </a:xfrm>
          <a:prstGeom prst="rect">
            <a:avLst/>
          </a:prstGeom>
        </p:spPr>
      </p:pic>
      <p:pic>
        <p:nvPicPr>
          <p:cNvPr id="4" name="圖片 3">
            <a:hlinkClick r:id="rId4"/>
            <a:extLst>
              <a:ext uri="{FF2B5EF4-FFF2-40B4-BE49-F238E27FC236}">
                <a16:creationId xmlns:a16="http://schemas.microsoft.com/office/drawing/2014/main" id="{DCF0BA1A-EA0B-4620-9EAA-CA6E69FC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" y="23446"/>
            <a:ext cx="12153732" cy="680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050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u="sng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對接受治療有</a:t>
            </a:r>
            <a:r>
              <a:rPr lang="zh-HK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甚麼</a:t>
            </a:r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掙扎</a:t>
            </a:r>
            <a:r>
              <a:rPr lang="en-US" altLang="zh-TW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7054" y="1939712"/>
            <a:ext cx="10680677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不確定治療是否能改善自己的精神健康狀況</a:t>
            </a:r>
          </a:p>
          <a:p>
            <a:pPr marL="648000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認為自己的情況並沒有嚴重到需要專業人士的幫忙</a:t>
            </a:r>
          </a:p>
          <a:p>
            <a:pPr marL="648000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缺乏對常見治療精神疾病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方法的認識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989" r="1780" b="5970"/>
          <a:stretch/>
        </p:blipFill>
        <p:spPr>
          <a:xfrm>
            <a:off x="6806045" y="3499113"/>
            <a:ext cx="4668740" cy="2800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73" y="433413"/>
            <a:ext cx="1464430" cy="11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34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solidFill>
              <a:srgbClr val="AEA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151440" y="1939712"/>
            <a:ext cx="7039074" cy="1844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阿健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不了解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治療的方法，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又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認為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自己的情況並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不嚴重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使他對尋求專業協助感到卻步。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0" y="2168144"/>
            <a:ext cx="3309171" cy="3410393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阻礙求助的因素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17030" y="4009819"/>
            <a:ext cx="8115611" cy="1419633"/>
          </a:xfrm>
          <a:prstGeom prst="rect">
            <a:avLst/>
          </a:prstGeom>
          <a:solidFill>
            <a:schemeClr val="bg1"/>
          </a:solidFill>
          <a:ln w="76200">
            <a:solidFill>
              <a:srgbClr val="B27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kern="100" dirty="0">
                <a:solidFill>
                  <a:srgbClr val="8EBC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對治療方法缺乏認識</a:t>
            </a:r>
            <a:r>
              <a:rPr lang="zh-TW" altLang="en-US" sz="36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和</a:t>
            </a:r>
            <a:r>
              <a:rPr lang="zh-TW" altLang="en-US" sz="3600" b="1" kern="100" dirty="0">
                <a:solidFill>
                  <a:srgbClr val="8EBCB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存在誤解</a:t>
            </a:r>
            <a:endParaRPr lang="en-US" altLang="zh-TW" sz="3600" kern="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亦是阻礙求助的另一個常見因素</a:t>
            </a:r>
          </a:p>
        </p:txBody>
      </p:sp>
    </p:spTree>
    <p:extLst>
      <p:ext uri="{BB962C8B-B14F-4D97-AF65-F5344CB8AC3E}">
        <p14:creationId xmlns:p14="http://schemas.microsoft.com/office/powerpoint/2010/main" val="198608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8289" y="1843778"/>
            <a:ext cx="7046891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lvl="1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表舅父解釋「</a:t>
            </a:r>
            <a:r>
              <a:rPr lang="zh-TW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病向淺中醫</a:t>
            </a: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」，即是當察覺自己</a:t>
            </a:r>
            <a:r>
              <a:rPr lang="zh-TW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出現精神健康警號時</a:t>
            </a: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應該儘快求助</a:t>
            </a: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38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尋求專業意見</a:t>
            </a: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9" name="Rectangle 8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及早治療的重要性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72" y="477395"/>
            <a:ext cx="1464430" cy="110125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7" t="265" r="62"/>
          <a:stretch/>
        </p:blipFill>
        <p:spPr>
          <a:xfrm>
            <a:off x="7603671" y="972808"/>
            <a:ext cx="4261757" cy="280063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481250" y="4605904"/>
            <a:ext cx="9229499" cy="1419633"/>
          </a:xfrm>
          <a:prstGeom prst="rect">
            <a:avLst/>
          </a:prstGeom>
          <a:solidFill>
            <a:schemeClr val="bg1"/>
          </a:solidFill>
          <a:ln w="76200">
            <a:solidFill>
              <a:srgbClr val="B27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延遲求助可能會加重病情、延長醫治時間，並對大腦功能及日常生活造成更大影響</a:t>
            </a:r>
          </a:p>
        </p:txBody>
      </p:sp>
    </p:spTree>
    <p:extLst>
      <p:ext uri="{BB962C8B-B14F-4D97-AF65-F5344CB8AC3E}">
        <p14:creationId xmlns:p14="http://schemas.microsoft.com/office/powerpoint/2010/main" val="15324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治療方法知多少？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39">
                        <a14:foregroundMark x1="16751" y1="28947" x2="16751" y2="28947"/>
                        <a14:foregroundMark x1="49239" y1="18182" x2="49239" y2="18182"/>
                        <a14:foregroundMark x1="76904" y1="27990" x2="76904" y2="27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50924">
            <a:off x="-1200" y="1337479"/>
            <a:ext cx="3315754" cy="351772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9291" y="1668343"/>
            <a:ext cx="3078448" cy="4524344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4"/>
          <a:stretch/>
        </p:blipFill>
        <p:spPr>
          <a:xfrm>
            <a:off x="674914" y="2101755"/>
            <a:ext cx="2316412" cy="2691113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C7CAA08F-1FDD-BCEF-AED3-715F65E81A8A}"/>
              </a:ext>
            </a:extLst>
          </p:cNvPr>
          <p:cNvSpPr/>
          <p:nvPr/>
        </p:nvSpPr>
        <p:spPr>
          <a:xfrm>
            <a:off x="937362" y="4992420"/>
            <a:ext cx="1970830" cy="873457"/>
          </a:xfrm>
          <a:prstGeom prst="round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j-cs"/>
              </a:rPr>
              <a:t>分組活動</a:t>
            </a:r>
            <a:endParaRPr lang="zh-HK" altLang="en-US" sz="32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</a:endParaRPr>
          </a:p>
        </p:txBody>
      </p:sp>
      <p:sp>
        <p:nvSpPr>
          <p:cNvPr id="21" name="Rounded Rectangle 14"/>
          <p:cNvSpPr/>
          <p:nvPr/>
        </p:nvSpPr>
        <p:spPr>
          <a:xfrm>
            <a:off x="3616566" y="2152445"/>
            <a:ext cx="2003161" cy="45321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833016" y="1641014"/>
            <a:ext cx="8032412" cy="559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四人一組，每位成員都有各自的任務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0146" y="4087352"/>
            <a:ext cx="2016000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b="1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發言人</a:t>
            </a:r>
            <a:endParaRPr lang="en-US" altLang="zh-TW" sz="2800" dirty="0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在小組內先就題目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表達個人觀點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86205"/>
          <a:stretch/>
        </p:blipFill>
        <p:spPr>
          <a:xfrm>
            <a:off x="4123191" y="2267340"/>
            <a:ext cx="989910" cy="1727395"/>
          </a:xfrm>
          <a:prstGeom prst="rect">
            <a:avLst/>
          </a:prstGeom>
        </p:spPr>
      </p:pic>
      <p:sp>
        <p:nvSpPr>
          <p:cNvPr id="33" name="Rounded Rectangle 14"/>
          <p:cNvSpPr/>
          <p:nvPr/>
        </p:nvSpPr>
        <p:spPr>
          <a:xfrm>
            <a:off x="7813813" y="2188826"/>
            <a:ext cx="2003161" cy="45321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14"/>
          <p:cNvSpPr/>
          <p:nvPr/>
        </p:nvSpPr>
        <p:spPr>
          <a:xfrm>
            <a:off x="5718399" y="2188826"/>
            <a:ext cx="2003161" cy="45321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05560" y="4087352"/>
            <a:ext cx="2016000" cy="254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b="1" dirty="0">
                <a:solidFill>
                  <a:srgbClr val="27603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挑戰者</a:t>
            </a:r>
            <a:endParaRPr lang="en-US" altLang="zh-TW" sz="2800" dirty="0">
              <a:solidFill>
                <a:srgbClr val="27603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提出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與發言人不同的意見和質疑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，促進更深入的討論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29356" r="57385"/>
          <a:stretch/>
        </p:blipFill>
        <p:spPr>
          <a:xfrm>
            <a:off x="6292397" y="2267340"/>
            <a:ext cx="951471" cy="172739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800974" y="4087352"/>
            <a:ext cx="2016000" cy="254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b="1" dirty="0">
                <a:solidFill>
                  <a:srgbClr val="CB6CE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記錄者</a:t>
            </a:r>
            <a:endParaRPr lang="en-US" altLang="zh-TW" sz="2800" dirty="0">
              <a:solidFill>
                <a:srgbClr val="CB6CE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記錄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各種意見和觀點，以便報告，也可積極參與討論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59148" r="28454"/>
          <a:stretch/>
        </p:blipFill>
        <p:spPr>
          <a:xfrm>
            <a:off x="8423164" y="2267340"/>
            <a:ext cx="889688" cy="1727395"/>
          </a:xfrm>
          <a:prstGeom prst="rect">
            <a:avLst/>
          </a:prstGeom>
        </p:spPr>
      </p:pic>
      <p:sp>
        <p:nvSpPr>
          <p:cNvPr id="34" name="Rounded Rectangle 14"/>
          <p:cNvSpPr/>
          <p:nvPr/>
        </p:nvSpPr>
        <p:spPr>
          <a:xfrm>
            <a:off x="9892668" y="2200438"/>
            <a:ext cx="2003161" cy="45321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896388" y="4087352"/>
            <a:ext cx="2016000" cy="215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b="1" dirty="0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匯報者</a:t>
            </a:r>
            <a:endParaRPr lang="en-US" altLang="zh-TW" sz="2800" dirty="0">
              <a:solidFill>
                <a:srgbClr val="004AA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lvl="1" algn="ctr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向全班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報告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討論結果，也可在小組內參與討論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88793"/>
          <a:stretch/>
        </p:blipFill>
        <p:spPr>
          <a:xfrm>
            <a:off x="10492147" y="2267340"/>
            <a:ext cx="804202" cy="17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7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24" y="1758976"/>
            <a:ext cx="11532776" cy="4918287"/>
          </a:xfrm>
        </p:spPr>
        <p:txBody>
          <a:bodyPr>
            <a:noAutofit/>
          </a:bodyPr>
          <a:lstStyle/>
          <a:p>
            <a:pPr marL="648000" indent="-648000" algn="just">
              <a:spcBef>
                <a:spcPts val="3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辨識</a:t>
            </a:r>
            <a:r>
              <a:rPr lang="zh-TW" altLang="en-US" sz="4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精神健康警號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與日常情緒困擾</a:t>
            </a:r>
          </a:p>
          <a:p>
            <a:pPr marL="648000" indent="-648000" algn="just">
              <a:spcBef>
                <a:spcPts val="3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認識社區上的</a:t>
            </a:r>
            <a:r>
              <a:rPr lang="zh-TW" altLang="en-US" sz="4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求助資源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及相關的考慮因素</a:t>
            </a:r>
          </a:p>
          <a:p>
            <a:pPr marL="648000" indent="-648000" algn="just">
              <a:spcBef>
                <a:spcPts val="3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了解精神疾病的</a:t>
            </a:r>
            <a:r>
              <a:rPr lang="zh-TW" altLang="en-US" sz="4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治療方法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及其重要性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本節內容簡介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109" y="4557252"/>
            <a:ext cx="2097013" cy="19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2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患上精神疾病是否必須要服藥？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1" b="97051" l="11378" r="88462">
                        <a14:foregroundMark x1="27564" y1="47453" x2="28686" y2="21448"/>
                        <a14:foregroundMark x1="33013" y1="17962" x2="33333" y2="28686"/>
                        <a14:foregroundMark x1="45673" y1="40483" x2="62660" y2="42091"/>
                        <a14:foregroundMark x1="41346" y1="41823" x2="48558" y2="44772"/>
                        <a14:foregroundMark x1="74038" y1="55496" x2="74519" y2="65684"/>
                        <a14:foregroundMark x1="70353" y1="75603" x2="74199" y2="47185"/>
                        <a14:foregroundMark x1="25641" y1="69973" x2="24840" y2="90617"/>
                        <a14:foregroundMark x1="35417" y1="72386" x2="38141" y2="55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706" y="2481998"/>
            <a:ext cx="7062206" cy="42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710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1633441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528127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患上精神疾病是否必須要服藥？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3666" y="2873556"/>
            <a:ext cx="8956303" cy="3268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精神疾病有很多種類，病情有輕有重，因此對患者日常生活所造成的影響各有不同。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藥物治療和心理治療皆是常見治療精神疾病的方法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。治療方法的選擇主要取決於個人的具體情況、症狀的嚴重程度以及對治療的反應等。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患者可與專業人士討論可用的治療選擇，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找到最適合自己的方案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75788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56" r="950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984" y="2810821"/>
            <a:ext cx="2876951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心理治療是否等於傾訴心事？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48" b="97830" l="548" r="96276">
                        <a14:foregroundMark x1="22782" y1="23669" x2="18620" y2="63511"/>
                        <a14:foregroundMark x1="26616" y1="15976" x2="18072" y2="77909"/>
                        <a14:foregroundMark x1="27711" y1="60750" x2="15225" y2="88560"/>
                        <a14:foregroundMark x1="28587" y1="48323" x2="30230" y2="59172"/>
                        <a14:foregroundMark x1="24535" y1="15385" x2="15882" y2="36489"/>
                        <a14:foregroundMark x1="14020" y1="90335" x2="19387" y2="89349"/>
                        <a14:foregroundMark x1="10953" y1="93294" x2="23658" y2="92899"/>
                        <a14:backgroundMark x1="12377" y1="96055" x2="13034" y2="96844"/>
                        <a14:backgroundMark x1="19058" y1="95858" x2="19715" y2="95858"/>
                      </a14:backgroundRemoval>
                    </a14:imgEffect>
                  </a14:imgLayer>
                </a14:imgProps>
              </a:ext>
            </a:extLst>
          </a:blip>
          <a:srcRect b="6293"/>
          <a:stretch/>
        </p:blipFill>
        <p:spPr>
          <a:xfrm>
            <a:off x="2610123" y="2692467"/>
            <a:ext cx="6533877" cy="33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68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心理治療是否等於傾訴心事？ 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53550" y="3015305"/>
            <a:ext cx="11542831" cy="3268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心理治療是一種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基於心理學理論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實證研究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的治療方法，主要通過對話進行。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571500" indent="-5715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接受專業訓練的心理治療師會針對精神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健康問題的根本原因和症狀，以理論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和研究為依據，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進行系統性的討論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571500" indent="-5715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因此，心理治療雖然可能涉及分享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個人的感受，但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並非只是單純的傾訴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" b="95274" l="2761" r="96933">
                        <a14:foregroundMark x1="21166" y1="39055" x2="22393" y2="38557"/>
                        <a14:foregroundMark x1="49693" y1="22886" x2="50000" y2="32836"/>
                        <a14:foregroundMark x1="82209" y1="36318" x2="84969" y2="38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6862" y="3301687"/>
            <a:ext cx="3169519" cy="39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9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被建議接受多於一種治療方式的人士，其精神健康狀況是否很嚴重？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2" b="100000" l="1677" r="100000">
                        <a14:foregroundMark x1="22409" y1="14481" x2="22409" y2="14481"/>
                        <a14:foregroundMark x1="39787" y1="8197" x2="39787" y2="8197"/>
                        <a14:foregroundMark x1="41159" y1="9290" x2="41159" y2="9290"/>
                        <a14:foregroundMark x1="25457" y1="22678" x2="25457" y2="22678"/>
                        <a14:foregroundMark x1="70732" y1="12022" x2="70732" y2="12022"/>
                        <a14:foregroundMark x1="72866" y1="17760" x2="72866" y2="17760"/>
                        <a14:foregroundMark x1="78506" y1="21311" x2="78506" y2="21311"/>
                        <a14:foregroundMark x1="79573" y1="23497" x2="79573" y2="23497"/>
                        <a14:foregroundMark x1="78963" y1="14754" x2="78963" y2="14754"/>
                        <a14:foregroundMark x1="19970" y1="34153" x2="19970" y2="34153"/>
                        <a14:foregroundMark x1="82622" y1="10656" x2="82927" y2="10109"/>
                        <a14:foregroundMark x1="83079" y1="37705" x2="83079" y2="38798"/>
                        <a14:foregroundMark x1="84451" y1="38525" x2="84604" y2="39891"/>
                        <a14:foregroundMark x1="88110" y1="55738" x2="88110" y2="55738"/>
                        <a14:foregroundMark x1="89329" y1="59836" x2="89634" y2="59016"/>
                        <a14:foregroundMark x1="85671" y1="79235" x2="85823" y2="78415"/>
                        <a14:foregroundMark x1="86433" y1="81967" x2="86433" y2="81421"/>
                        <a14:foregroundMark x1="11128" y1="81967" x2="11280" y2="80874"/>
                        <a14:foregroundMark x1="11585" y1="77869" x2="11433" y2="77049"/>
                        <a14:foregroundMark x1="15701" y1="77596" x2="16159" y2="77596"/>
                        <a14:foregroundMark x1="16159" y1="80055" x2="16311" y2="79781"/>
                        <a14:foregroundMark x1="16463" y1="83607" x2="16616" y2="82787"/>
                        <a14:foregroundMark x1="16006" y1="69945" x2="15701" y2="69126"/>
                        <a14:foregroundMark x1="16768" y1="68852" x2="16463" y2="68033"/>
                        <a14:foregroundMark x1="17683" y1="40710" x2="17073" y2="38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1913" y="2851955"/>
            <a:ext cx="6249272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871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被建議接受多於一種治療方式的人士，其精神健康狀況是否很嚴重？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27314" y="2592579"/>
            <a:ext cx="11070816" cy="2942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並非代表其狀況比較嚴重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專業人士會根據具體情況來制定最合適的治療計劃，包括以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多管齊下的方式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更有效地處理病情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被建議接受多於一種治療方式的人士，其精神健康狀況是否很嚴重？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60372" y="1973669"/>
            <a:ext cx="10941342" cy="5006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buClr>
                <a:srgbClr val="8EBCBB"/>
              </a:buClr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例如，藥物治療常與心理治療結合，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藥物治療：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透過平衡腦部裏傳遞訊息</a:t>
            </a:r>
            <a:br>
              <a:rPr lang="en-US" altLang="zh-TW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的化學物質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，來處理患者的症狀及控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制病情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心理治療：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提供藥物以外的方法處理問題，亦會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針對性地處理一些影響病徵的想法、行為等因素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2" b="96825" l="9620" r="89933">
                        <a14:foregroundMark x1="22819" y1="60582" x2="27293" y2="63228"/>
                        <a14:foregroundMark x1="70470" y1="52646" x2="76063" y2="55556"/>
                        <a14:foregroundMark x1="70470" y1="61376" x2="74049" y2="64815"/>
                        <a14:foregroundMark x1="70022" y1="43386" x2="76957" y2="61376"/>
                        <a14:foregroundMark x1="74944" y1="42593" x2="78300" y2="59524"/>
                        <a14:foregroundMark x1="23266" y1="53175" x2="16779" y2="72487"/>
                        <a14:foregroundMark x1="26174" y1="53704" x2="30425" y2="701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5201" y="2440807"/>
            <a:ext cx="2905693" cy="24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精神科藥物是否能立即發揮療效？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200" y1="45016" x2="53400" y2="55949"/>
                        <a14:foregroundMark x1="54200" y1="44373" x2="53600" y2="50482"/>
                        <a14:foregroundMark x1="35800" y1="31833" x2="39200" y2="31511"/>
                        <a14:foregroundMark x1="32600" y1="41158" x2="35600" y2="41479"/>
                        <a14:foregroundMark x1="30800" y1="50482" x2="32200" y2="50804"/>
                        <a14:foregroundMark x1="31800" y1="59164" x2="32600" y2="59807"/>
                        <a14:foregroundMark x1="34000" y1="68810" x2="34000" y2="68810"/>
                        <a14:foregroundMark x1="40600" y1="76849" x2="40600" y2="76849"/>
                        <a14:foregroundMark x1="57800" y1="75241" x2="57800" y2="75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5017" y="2207423"/>
            <a:ext cx="7852027" cy="48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62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精神科藥物是否能立即發揮療效？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48635" y="2851955"/>
            <a:ext cx="10864423" cy="3734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患者通常需要服用藥物一段時間，藥物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在大腦中逐漸發揮作用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，最終幫助穩定神經化學物質的平衡。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例如：大多數患者可能需要服用抗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抑鬱藥兩至四星期，才察覺到徵狀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有所改善。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不同病症的治療時間各異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，患者</a:t>
            </a:r>
            <a:br>
              <a:rPr lang="en-US" altLang="zh-TW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需要耐性適應療效的顯現或副作用。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294" y1="80398" x2="66588" y2="58239"/>
                        <a14:foregroundMark x1="63529" y1="86932" x2="77412" y2="75284"/>
                        <a14:foregroundMark x1="49647" y1="70739" x2="52235" y2="82102"/>
                        <a14:foregroundMark x1="53882" y1="83239" x2="71059" y2="59375"/>
                        <a14:foregroundMark x1="66588" y1="73864" x2="58824" y2="85511"/>
                        <a14:foregroundMark x1="71765" y1="87500" x2="76706" y2="84943"/>
                        <a14:foregroundMark x1="38588" y1="71875" x2="56941" y2="54261"/>
                        <a14:foregroundMark x1="63529" y1="28409" x2="62824" y2="44318"/>
                        <a14:foregroundMark x1="42588" y1="51420" x2="51529" y2="57670"/>
                        <a14:foregroundMark x1="30588" y1="22159" x2="34118" y2="48295"/>
                        <a14:foregroundMark x1="14588" y1="21875" x2="15294" y2="33239"/>
                        <a14:foregroundMark x1="39529" y1="45455" x2="62118" y2="528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4533" y="3545922"/>
            <a:ext cx="4048690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心理治療可否幫我解決生活上的問題？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3" b="99748" l="0" r="923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018" y="2608128"/>
            <a:ext cx="3991532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2C94F28-D2DF-4A24-8FBF-C20854F18208}"/>
              </a:ext>
            </a:extLst>
          </p:cNvPr>
          <p:cNvSpPr/>
          <p:nvPr/>
        </p:nvSpPr>
        <p:spPr>
          <a:xfrm>
            <a:off x="-12700" y="0"/>
            <a:ext cx="9061165" cy="6857999"/>
          </a:xfrm>
          <a:prstGeom prst="rect">
            <a:avLst/>
          </a:prstGeom>
          <a:solidFill>
            <a:srgbClr val="AEA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6792" y="1734413"/>
            <a:ext cx="10515600" cy="2852737"/>
          </a:xfrm>
        </p:spPr>
        <p:txBody>
          <a:bodyPr/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辨識精神健康警號與</a:t>
            </a:r>
            <a:br>
              <a: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日常情緒困擾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921629-0B49-4DB2-86B6-37F1656D5568}"/>
              </a:ext>
            </a:extLst>
          </p:cNvPr>
          <p:cNvSpPr/>
          <p:nvPr/>
        </p:nvSpPr>
        <p:spPr>
          <a:xfrm>
            <a:off x="8770902" y="1"/>
            <a:ext cx="3451668" cy="6857999"/>
          </a:xfrm>
          <a:prstGeom prst="rect">
            <a:avLst/>
          </a:prstGeom>
          <a:solidFill>
            <a:srgbClr val="AE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F8D32CB-BA61-4513-9444-A5E33AF0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1"/>
            <a:ext cx="8770902" cy="7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81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心理治療可否幫我解決生活上的問題？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08920" y="2851955"/>
            <a:ext cx="8254312" cy="3268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Aft>
                <a:spcPts val="120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心理治療並非直接解決生活上的問題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altLang="zh-TW" sz="34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專業人士會</a:t>
            </a:r>
            <a:r>
              <a:rPr lang="zh-TW" altLang="en-US" sz="3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幫助個人理解自己的困境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，並提供分析和策略以更有效應對。</a:t>
            </a:r>
            <a:endParaRPr lang="en-US" altLang="zh-TW" sz="34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Aft>
                <a:spcPts val="1200"/>
              </a:spcAft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透過治療過程，個人可以學會如何改變自己的思維和行為方式，從而</a:t>
            </a:r>
            <a:r>
              <a:rPr lang="zh-TW" altLang="en-US" sz="34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增強應對當前和未來挑戰的能力</a:t>
            </a:r>
            <a:r>
              <a:rPr lang="zh-TW" altLang="en-US" sz="34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。</a:t>
            </a:r>
            <a:endParaRPr lang="en-US" sz="34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0" b="97789" l="2847" r="96619">
                        <a14:foregroundMark x1="24377" y1="11794" x2="23488" y2="10565"/>
                        <a14:foregroundMark x1="69573" y1="11794" x2="69573" y2="11794"/>
                        <a14:foregroundMark x1="76868" y1="26536" x2="76868" y2="26536"/>
                        <a14:foregroundMark x1="82206" y1="24816" x2="82206" y2="24816"/>
                        <a14:foregroundMark x1="13167" y1="23342" x2="13167" y2="23342"/>
                        <a14:foregroundMark x1="17438" y1="25553" x2="17438" y2="255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934" y="2990335"/>
            <a:ext cx="4518132" cy="32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2088694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5588" y="76326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服藥後若出現副作用，是否應立即停止藥物治療？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310922"/>
            <a:ext cx="2539469" cy="21298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81" b="97051" l="11378" r="88462">
                        <a14:foregroundMark x1="27564" y1="47453" x2="28686" y2="21448"/>
                        <a14:foregroundMark x1="33013" y1="17962" x2="33333" y2="28686"/>
                        <a14:foregroundMark x1="45673" y1="40483" x2="62660" y2="42091"/>
                        <a14:foregroundMark x1="41346" y1="41823" x2="48558" y2="44772"/>
                        <a14:foregroundMark x1="74038" y1="55496" x2="74519" y2="65684"/>
                        <a14:foregroundMark x1="70353" y1="75603" x2="74199" y2="47185"/>
                        <a14:foregroundMark x1="25641" y1="69973" x2="24840" y2="90617"/>
                        <a14:foregroundMark x1="35417" y1="72386" x2="38141" y2="554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230" y="2958021"/>
            <a:ext cx="5777688" cy="3453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5" l="0" r="95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924" y="2512730"/>
            <a:ext cx="4774213" cy="427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14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093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960372" y="352113"/>
            <a:ext cx="11231628" cy="1803258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974804" y="528051"/>
            <a:ext cx="9433828" cy="1433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服藥後若出現副作用，是否應立即停止藥物治療？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44449" y="2872587"/>
            <a:ext cx="11724962" cy="3268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無論是中藥或西藥，都會有一定的副作用。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精神科藥物的副作用通常較快出現，藥效則需要時間發揮。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有些副作用會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隨着身體的適應而減輕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有些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可以用其他方法處理。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457200" indent="-457200">
              <a:spcBef>
                <a:spcPts val="1200"/>
              </a:spcBef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醫生會和患者商討，平衡病發的風險及副作用對生活的影響，以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選擇合適的治療方向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，所以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向醫生詳細描述服藥後的不適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是非常重要的。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r="8012" b="25433"/>
          <a:stretch/>
        </p:blipFill>
        <p:spPr>
          <a:xfrm>
            <a:off x="-309363" y="25486"/>
            <a:ext cx="2539469" cy="21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1377" y="1939712"/>
            <a:ext cx="7046891" cy="4337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8000" lvl="1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藥物治療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心理治療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以不同的方式協助患者處理問題並減低疾病對生活的影響。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48000" lvl="1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兩種方法都是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治療精神疾病的方法。</a:t>
            </a:r>
            <a:endParaRPr lang="en-US" altLang="zh-TW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48000" lvl="1" indent="-648000">
              <a:lnSpc>
                <a:spcPct val="90000"/>
              </a:lnSpc>
              <a:spcBef>
                <a:spcPts val="1000"/>
              </a:spcBef>
              <a:buClr>
                <a:srgbClr val="AECFCE"/>
              </a:buClr>
              <a:buFont typeface="Microsoft JhengHei" panose="020B0604030504040204" pitchFamily="34" charset="-120"/>
              <a:buChar char="●"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此外，</a:t>
            </a:r>
            <a:r>
              <a:rPr lang="zh-TW" altLang="en-US" sz="36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藥物治療可以與心理治療相結合</a:t>
            </a: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，以更有效地幫助患者應對各種症狀。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946" y="5848496"/>
            <a:ext cx="749301" cy="985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2389" y="-90488"/>
            <a:ext cx="749301" cy="98561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2" name="Rectangle 11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674914" y="3844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精神疾病的治療方法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42389" y="614149"/>
            <a:ext cx="3998794" cy="5882185"/>
          </a:xfrm>
          <a:prstGeom prst="roundRect">
            <a:avLst/>
          </a:prstGeom>
          <a:solidFill>
            <a:srgbClr val="E9E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09" y="1444490"/>
            <a:ext cx="3750553" cy="46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427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73058" y="1758976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91580" y="1781470"/>
            <a:ext cx="8921653" cy="4045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不同治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療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</a:t>
            </a:r>
            <a:r>
              <a:rPr lang="zh-TW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</a:t>
            </a:r>
            <a:r>
              <a:rPr lang="zh-HK" altLang="en-US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及其作用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，有助我們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早獲得合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援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和治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療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，大大增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復</a:t>
            </a:r>
            <a:r>
              <a: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會。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1" name="Rectangle 10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74914" y="433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小結</a:t>
            </a:r>
            <a:endParaRPr lang="en-US" sz="4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79" y="711462"/>
            <a:ext cx="5514609" cy="67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338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49473" y="1827137"/>
            <a:ext cx="9236959" cy="3921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6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marL="0" indent="0">
              <a:buNone/>
            </a:pPr>
            <a:r>
              <a:rPr lang="en-US" altLang="zh-TW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                    </a:t>
            </a:r>
            <a:r>
              <a:rPr lang="zh-TW" altLang="en-US" sz="6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總結</a:t>
            </a:r>
            <a:endParaRPr lang="zh-HK" altLang="en-US" sz="6600" b="1" dirty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01" y="2139655"/>
            <a:ext cx="3163021" cy="257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096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614149"/>
            <a:ext cx="9398480" cy="873457"/>
            <a:chOff x="0" y="614149"/>
            <a:chExt cx="9398480" cy="873457"/>
          </a:xfrm>
          <a:solidFill>
            <a:srgbClr val="AECFCE"/>
          </a:solidFill>
        </p:grpSpPr>
        <p:sp>
          <p:nvSpPr>
            <p:cNvPr id="14" name="Rectangle 13"/>
            <p:cNvSpPr/>
            <p:nvPr/>
          </p:nvSpPr>
          <p:spPr>
            <a:xfrm>
              <a:off x="0" y="614149"/>
              <a:ext cx="8871045" cy="8734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492899" y="614149"/>
              <a:ext cx="905581" cy="8734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3341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本節的學習重點</a:t>
            </a:r>
            <a:endParaRPr lang="en-US" sz="48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914" y="1849344"/>
            <a:ext cx="10649241" cy="4918287"/>
          </a:xfrm>
        </p:spPr>
        <p:txBody>
          <a:bodyPr>
            <a:noAutofit/>
          </a:bodyPr>
          <a:lstStyle/>
          <a:p>
            <a:pPr marL="571500" indent="-571500"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能夠</a:t>
            </a:r>
            <a:r>
              <a:rPr lang="zh-HK" altLang="en-US" sz="36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識別精神健康警號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是尋求協助的第一步。當這些警號</a:t>
            </a:r>
            <a:r>
              <a:rPr lang="zh-HK" altLang="en-US" sz="36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持續出現並影響日常生活時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，我們應該主動向他人尋求幫助。</a:t>
            </a:r>
            <a:endParaRPr lang="en-US" altLang="zh-HK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</a:t>
            </a:r>
            <a:r>
              <a:rPr lang="zh-HK" altLang="en-US" sz="36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對求助途徑的認識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HK" altLang="en-US" sz="36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了解不同支援服務的好處與限制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，讓我們可以在有需要時選擇適合的求助方法。</a:t>
            </a:r>
            <a:endParaRPr lang="en-US" altLang="zh-HK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Clr>
                <a:srgbClr val="8EBCBB"/>
              </a:buClr>
              <a:buFont typeface="Microsoft JhengHei UI" panose="020B0604030504040204" pitchFamily="34" charset="-120"/>
              <a:buChar char="●"/>
            </a:pPr>
            <a:r>
              <a:rPr lang="zh-HK" altLang="en-US" sz="3600" b="1" dirty="0">
                <a:solidFill>
                  <a:srgbClr val="B27EB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正確認識不同治療方法及其作用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，有助我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及早獲得合適的支援和治療，大大增加康復的機會。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8EBCBB"/>
              </a:buClr>
              <a:buNone/>
            </a:pPr>
            <a:endParaRPr 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69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20273" y="1493102"/>
            <a:ext cx="7169597" cy="4042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過往當你感到非常煩惱或</a:t>
            </a:r>
            <a:b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遇到不開心的事情時，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你會否</a:t>
            </a:r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找人傾訴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或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r>
              <a:rPr lang="zh-TW" altLang="en-US" sz="4000" b="1" dirty="0">
                <a:solidFill>
                  <a:srgbClr val="B27EB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向他人尋求協助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altLang="zh-TW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Picture 79">
            <a:extLst>
              <a:ext uri="{FF2B5EF4-FFF2-40B4-BE49-F238E27FC236}">
                <a16:creationId xmlns:a16="http://schemas.microsoft.com/office/drawing/2014/main" id="{9729CE4B-7289-41FD-A44D-A8946C7D5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2" y="1899681"/>
            <a:ext cx="2396387" cy="428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7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42402" y="1493102"/>
            <a:ext cx="9978961" cy="40682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6D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5"/>
          <p:cNvSpPr/>
          <p:nvPr/>
        </p:nvSpPr>
        <p:spPr>
          <a:xfrm>
            <a:off x="3548459" y="1345539"/>
            <a:ext cx="4519617" cy="4457081"/>
          </a:xfrm>
          <a:prstGeom prst="ellipse">
            <a:avLst/>
          </a:prstGeom>
          <a:solidFill>
            <a:srgbClr val="E3F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23"/>
          <p:cNvSpPr txBox="1"/>
          <p:nvPr/>
        </p:nvSpPr>
        <p:spPr>
          <a:xfrm>
            <a:off x="4566139" y="1296649"/>
            <a:ext cx="3543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0" dirty="0">
                <a:solidFill>
                  <a:schemeClr val="bg1"/>
                </a:solidFill>
                <a:latin typeface="Arial Black" panose="020B0A04020102020204" pitchFamily="34" charset="0"/>
              </a:rPr>
              <a:t>?</a:t>
            </a:r>
            <a:endParaRPr lang="en-US" sz="30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21234871">
            <a:off x="1496371" y="2858475"/>
            <a:ext cx="8871020" cy="1141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甚麼原因令你卻步呢？</a:t>
            </a:r>
            <a:endParaRPr lang="en-US" sz="6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22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2850</Words>
  <Application>Microsoft Office PowerPoint</Application>
  <PresentationFormat>寬螢幕</PresentationFormat>
  <Paragraphs>298</Paragraphs>
  <Slides>76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9" baseType="lpstr">
      <vt:lpstr>Microsoft JhengHei UI</vt:lpstr>
      <vt:lpstr>Microsoft YaHei</vt:lpstr>
      <vt:lpstr>細明體</vt:lpstr>
      <vt:lpstr>Microsoft JhengHei</vt:lpstr>
      <vt:lpstr>Microsoft JhengHei</vt:lpstr>
      <vt:lpstr>新細明體</vt:lpstr>
      <vt:lpstr>Arial</vt:lpstr>
      <vt:lpstr>Arial Black</vt:lpstr>
      <vt:lpstr>Calibri</vt:lpstr>
      <vt:lpstr>Calibri Light</vt:lpstr>
      <vt:lpstr>Times New Roman</vt:lpstr>
      <vt:lpstr>Wingdings</vt:lpstr>
      <vt:lpstr>Office 佈景主題</vt:lpstr>
      <vt:lpstr>第二節﹕求助資訊全解構</vt:lpstr>
      <vt:lpstr>引入</vt:lpstr>
      <vt:lpstr>PowerPoint 簡報</vt:lpstr>
      <vt:lpstr>上節學習重點重溫</vt:lpstr>
      <vt:lpstr>重溫第一節學習重點</vt:lpstr>
      <vt:lpstr>PowerPoint 簡報</vt:lpstr>
      <vt:lpstr>辨識精神健康警號與 日常情緒困擾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認識社區上的求助資源及相關的考慮因素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了解精神疾病的治療方法及 其重要性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本節的學習重點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第1節﹕認識精神健康</dc:title>
  <dc:creator>CHAN, Hiu-chung Amy</dc:creator>
  <cp:lastModifiedBy>YIU, Ching-laam Crystal</cp:lastModifiedBy>
  <cp:revision>122</cp:revision>
  <dcterms:created xsi:type="dcterms:W3CDTF">2024-12-12T09:43:27Z</dcterms:created>
  <dcterms:modified xsi:type="dcterms:W3CDTF">2026-05-12T07:35:01Z</dcterms:modified>
</cp:coreProperties>
</file>