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329" r:id="rId2"/>
    <p:sldId id="399" r:id="rId3"/>
    <p:sldId id="259" r:id="rId4"/>
    <p:sldId id="400" r:id="rId5"/>
    <p:sldId id="331" r:id="rId6"/>
    <p:sldId id="262" r:id="rId7"/>
    <p:sldId id="401" r:id="rId8"/>
    <p:sldId id="402" r:id="rId9"/>
    <p:sldId id="410" r:id="rId10"/>
    <p:sldId id="404" r:id="rId11"/>
    <p:sldId id="405" r:id="rId12"/>
    <p:sldId id="406" r:id="rId13"/>
    <p:sldId id="407" r:id="rId14"/>
    <p:sldId id="408" r:id="rId15"/>
    <p:sldId id="335" r:id="rId16"/>
    <p:sldId id="398" r:id="rId17"/>
    <p:sldId id="397" r:id="rId18"/>
    <p:sldId id="409" r:id="rId19"/>
    <p:sldId id="336" r:id="rId20"/>
    <p:sldId id="338" r:id="rId21"/>
    <p:sldId id="298" r:id="rId22"/>
    <p:sldId id="417" r:id="rId23"/>
    <p:sldId id="389" r:id="rId24"/>
    <p:sldId id="395" r:id="rId25"/>
    <p:sldId id="396" r:id="rId26"/>
    <p:sldId id="390" r:id="rId27"/>
    <p:sldId id="345" r:id="rId28"/>
    <p:sldId id="346" r:id="rId29"/>
    <p:sldId id="348" r:id="rId30"/>
    <p:sldId id="269" r:id="rId31"/>
    <p:sldId id="349" r:id="rId32"/>
    <p:sldId id="429" r:id="rId33"/>
    <p:sldId id="351" r:id="rId34"/>
    <p:sldId id="352" r:id="rId35"/>
    <p:sldId id="355" r:id="rId36"/>
    <p:sldId id="377" r:id="rId37"/>
    <p:sldId id="378" r:id="rId38"/>
    <p:sldId id="379" r:id="rId39"/>
    <p:sldId id="325" r:id="rId40"/>
    <p:sldId id="274" r:id="rId41"/>
    <p:sldId id="294" r:id="rId42"/>
    <p:sldId id="380" r:id="rId43"/>
    <p:sldId id="275" r:id="rId44"/>
    <p:sldId id="391" r:id="rId45"/>
    <p:sldId id="394" r:id="rId46"/>
    <p:sldId id="393" r:id="rId47"/>
    <p:sldId id="381" r:id="rId48"/>
    <p:sldId id="419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420" r:id="rId57"/>
    <p:sldId id="422" r:id="rId58"/>
    <p:sldId id="423" r:id="rId59"/>
    <p:sldId id="424" r:id="rId60"/>
    <p:sldId id="425" r:id="rId61"/>
    <p:sldId id="426" r:id="rId62"/>
    <p:sldId id="427" r:id="rId63"/>
    <p:sldId id="428" r:id="rId64"/>
    <p:sldId id="307" r:id="rId65"/>
    <p:sldId id="366" r:id="rId66"/>
    <p:sldId id="367" r:id="rId67"/>
    <p:sldId id="368" r:id="rId68"/>
    <p:sldId id="369" r:id="rId6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8398"/>
    <a:srgbClr val="AEA9CC"/>
    <a:srgbClr val="8CBEB1"/>
    <a:srgbClr val="EBB877"/>
    <a:srgbClr val="DDB49B"/>
    <a:srgbClr val="FFEFFF"/>
    <a:srgbClr val="AECFCE"/>
    <a:srgbClr val="CC99FF"/>
    <a:srgbClr val="9966FF"/>
    <a:srgbClr val="A1A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83" autoAdjust="0"/>
    <p:restoredTop sz="88296" autoAdjust="0"/>
  </p:normalViewPr>
  <p:slideViewPr>
    <p:cSldViewPr snapToGrid="0">
      <p:cViewPr varScale="1">
        <p:scale>
          <a:sx n="72" d="100"/>
          <a:sy n="72" d="100"/>
        </p:scale>
        <p:origin x="854" y="62"/>
      </p:cViewPr>
      <p:guideLst/>
    </p:cSldViewPr>
  </p:slideViewPr>
  <p:outlineViewPr>
    <p:cViewPr>
      <p:scale>
        <a:sx n="33" d="100"/>
        <a:sy n="33" d="100"/>
      </p:scale>
      <p:origin x="0" y="-110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7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74B6B-5D4D-436F-8250-00574838D7C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30C49F3-919F-4644-B2F1-9E78BA74D396}">
      <dgm:prSet phldrT="[Text]" custT="1"/>
      <dgm:spPr>
        <a:solidFill>
          <a:srgbClr val="96D7C6"/>
        </a:solidFill>
      </dgm:spPr>
      <dgm:t>
        <a:bodyPr/>
        <a:lstStyle/>
        <a:p>
          <a:r>
            <a:rPr lang="zh-TW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身體健康</a:t>
          </a:r>
          <a:endParaRPr lang="en-US" sz="4000" dirty="0"/>
        </a:p>
      </dgm:t>
    </dgm:pt>
    <dgm:pt modelId="{FD26B8D8-F850-4409-B573-52FF72B124D8}" type="parTrans" cxnId="{79C4C094-A49F-4E7B-8BE9-3FD11DA8AFE1}">
      <dgm:prSet/>
      <dgm:spPr/>
      <dgm:t>
        <a:bodyPr/>
        <a:lstStyle/>
        <a:p>
          <a:endParaRPr lang="en-US" sz="4000"/>
        </a:p>
      </dgm:t>
    </dgm:pt>
    <dgm:pt modelId="{7D66E962-CD6B-4E89-96C3-2639ADA90F46}" type="sibTrans" cxnId="{79C4C094-A49F-4E7B-8BE9-3FD11DA8AFE1}">
      <dgm:prSet/>
      <dgm:spPr/>
      <dgm:t>
        <a:bodyPr/>
        <a:lstStyle/>
        <a:p>
          <a:endParaRPr lang="en-US" sz="4000"/>
        </a:p>
      </dgm:t>
    </dgm:pt>
    <dgm:pt modelId="{B7423E5A-2050-4827-B9B4-5059C68AECE5}">
      <dgm:prSet phldrT="[Text]" custT="1"/>
      <dgm:spPr>
        <a:solidFill>
          <a:srgbClr val="96D7C6"/>
        </a:solidFill>
      </dgm:spPr>
      <dgm:t>
        <a:bodyPr/>
        <a:lstStyle/>
        <a:p>
          <a:r>
            <a:rPr lang="zh-TW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社會適應</a:t>
          </a:r>
          <a:endParaRPr lang="en-US" sz="4000" dirty="0"/>
        </a:p>
      </dgm:t>
    </dgm:pt>
    <dgm:pt modelId="{D06260D2-E095-49BC-B3E4-8BF13C7AE9D2}" type="parTrans" cxnId="{8419DA74-BA15-486B-BA17-A632ACBEBE64}">
      <dgm:prSet/>
      <dgm:spPr/>
      <dgm:t>
        <a:bodyPr/>
        <a:lstStyle/>
        <a:p>
          <a:endParaRPr lang="en-US" sz="4000"/>
        </a:p>
      </dgm:t>
    </dgm:pt>
    <dgm:pt modelId="{19DE711E-B7E6-4411-83CB-66DED55BB998}" type="sibTrans" cxnId="{8419DA74-BA15-486B-BA17-A632ACBEBE64}">
      <dgm:prSet/>
      <dgm:spPr/>
      <dgm:t>
        <a:bodyPr/>
        <a:lstStyle/>
        <a:p>
          <a:endParaRPr lang="en-US" sz="4000"/>
        </a:p>
      </dgm:t>
    </dgm:pt>
    <dgm:pt modelId="{B5CADB5B-B11F-46E5-9612-CDB2350CB580}">
      <dgm:prSet phldrT="[Text]" custT="1"/>
      <dgm:spPr>
        <a:solidFill>
          <a:srgbClr val="EBB877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精神健康</a:t>
          </a:r>
          <a:endParaRPr lang="en-US" sz="40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398F650-880F-4727-A00B-430A4E45C5B9}" type="parTrans" cxnId="{139910CB-47D1-47DC-A06C-0D355961A001}">
      <dgm:prSet/>
      <dgm:spPr/>
      <dgm:t>
        <a:bodyPr/>
        <a:lstStyle/>
        <a:p>
          <a:endParaRPr lang="en-US" sz="4000"/>
        </a:p>
      </dgm:t>
    </dgm:pt>
    <dgm:pt modelId="{FA0BA343-7BD3-441A-A10A-9EBD47D713F3}" type="sibTrans" cxnId="{139910CB-47D1-47DC-A06C-0D355961A001}">
      <dgm:prSet/>
      <dgm:spPr/>
      <dgm:t>
        <a:bodyPr/>
        <a:lstStyle/>
        <a:p>
          <a:endParaRPr lang="en-US" sz="4000"/>
        </a:p>
      </dgm:t>
    </dgm:pt>
    <dgm:pt modelId="{74921C7F-756E-499F-804E-7A1E53A64676}" type="pres">
      <dgm:prSet presAssocID="{A2474B6B-5D4D-436F-8250-00574838D7CC}" presName="compositeShape" presStyleCnt="0">
        <dgm:presLayoutVars>
          <dgm:chMax val="7"/>
          <dgm:dir/>
          <dgm:resizeHandles val="exact"/>
        </dgm:presLayoutVars>
      </dgm:prSet>
      <dgm:spPr/>
    </dgm:pt>
    <dgm:pt modelId="{E9854B6F-6592-448A-A071-89465C9949CB}" type="pres">
      <dgm:prSet presAssocID="{A2474B6B-5D4D-436F-8250-00574838D7CC}" presName="wedge1" presStyleLbl="node1" presStyleIdx="0" presStyleCnt="3"/>
      <dgm:spPr/>
    </dgm:pt>
    <dgm:pt modelId="{EA19D781-232E-47BB-AAF6-45704A6D5188}" type="pres">
      <dgm:prSet presAssocID="{A2474B6B-5D4D-436F-8250-00574838D7CC}" presName="dummy1a" presStyleCnt="0"/>
      <dgm:spPr/>
    </dgm:pt>
    <dgm:pt modelId="{6EFA4A78-14B8-4D9B-B6FC-B020F3B3FCA0}" type="pres">
      <dgm:prSet presAssocID="{A2474B6B-5D4D-436F-8250-00574838D7CC}" presName="dummy1b" presStyleCnt="0"/>
      <dgm:spPr/>
    </dgm:pt>
    <dgm:pt modelId="{5B55F6DF-E7B7-453C-A3BA-8D0290DEF729}" type="pres">
      <dgm:prSet presAssocID="{A2474B6B-5D4D-436F-8250-00574838D7C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725C518-D7DF-4DC4-B92A-0E7F11F458DB}" type="pres">
      <dgm:prSet presAssocID="{A2474B6B-5D4D-436F-8250-00574838D7CC}" presName="wedge2" presStyleLbl="node1" presStyleIdx="1" presStyleCnt="3"/>
      <dgm:spPr/>
    </dgm:pt>
    <dgm:pt modelId="{C22CC736-2E83-4D1E-8C8A-8A2165FBD6DD}" type="pres">
      <dgm:prSet presAssocID="{A2474B6B-5D4D-436F-8250-00574838D7CC}" presName="dummy2a" presStyleCnt="0"/>
      <dgm:spPr/>
    </dgm:pt>
    <dgm:pt modelId="{A25029EF-858D-4BBE-BE83-F2EA829366BD}" type="pres">
      <dgm:prSet presAssocID="{A2474B6B-5D4D-436F-8250-00574838D7CC}" presName="dummy2b" presStyleCnt="0"/>
      <dgm:spPr/>
    </dgm:pt>
    <dgm:pt modelId="{16ECFA03-58E0-4C42-B959-A310667A2B7B}" type="pres">
      <dgm:prSet presAssocID="{A2474B6B-5D4D-436F-8250-00574838D7C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EE61997-E194-448A-9EE8-BA0ADCB51EBB}" type="pres">
      <dgm:prSet presAssocID="{A2474B6B-5D4D-436F-8250-00574838D7CC}" presName="wedge3" presStyleLbl="node1" presStyleIdx="2" presStyleCnt="3"/>
      <dgm:spPr/>
    </dgm:pt>
    <dgm:pt modelId="{4E9BB323-3DEC-4636-ACB8-DD9757A65EE5}" type="pres">
      <dgm:prSet presAssocID="{A2474B6B-5D4D-436F-8250-00574838D7CC}" presName="dummy3a" presStyleCnt="0"/>
      <dgm:spPr/>
    </dgm:pt>
    <dgm:pt modelId="{6219FAFC-6813-424D-BD4D-9AAF58106655}" type="pres">
      <dgm:prSet presAssocID="{A2474B6B-5D4D-436F-8250-00574838D7CC}" presName="dummy3b" presStyleCnt="0"/>
      <dgm:spPr/>
    </dgm:pt>
    <dgm:pt modelId="{4F669843-27F5-4D0E-BECF-4D409078AB80}" type="pres">
      <dgm:prSet presAssocID="{A2474B6B-5D4D-436F-8250-00574838D7C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0445936-BAD8-47CE-8BD8-0AD96D6043FF}" type="pres">
      <dgm:prSet presAssocID="{7D66E962-CD6B-4E89-96C3-2639ADA90F46}" presName="arrowWedge1" presStyleLbl="fgSibTrans2D1" presStyleIdx="0" presStyleCnt="3"/>
      <dgm:spPr>
        <a:solidFill>
          <a:srgbClr val="BCE6DB"/>
        </a:solidFill>
      </dgm:spPr>
    </dgm:pt>
    <dgm:pt modelId="{762E6CC6-2AA3-4833-8801-C045184FD194}" type="pres">
      <dgm:prSet presAssocID="{19DE711E-B7E6-4411-83CB-66DED55BB998}" presName="arrowWedge2" presStyleLbl="fgSibTrans2D1" presStyleIdx="1" presStyleCnt="3"/>
      <dgm:spPr>
        <a:solidFill>
          <a:srgbClr val="BCE6DB"/>
        </a:solidFill>
      </dgm:spPr>
    </dgm:pt>
    <dgm:pt modelId="{AFECF8BF-7CCE-424F-B363-F70AF77C0A32}" type="pres">
      <dgm:prSet presAssocID="{FA0BA343-7BD3-441A-A10A-9EBD47D713F3}" presName="arrowWedge3" presStyleLbl="fgSibTrans2D1" presStyleIdx="2" presStyleCnt="3"/>
      <dgm:spPr>
        <a:solidFill>
          <a:schemeClr val="accent2">
            <a:lumMod val="40000"/>
            <a:lumOff val="60000"/>
          </a:schemeClr>
        </a:solidFill>
      </dgm:spPr>
    </dgm:pt>
  </dgm:ptLst>
  <dgm:cxnLst>
    <dgm:cxn modelId="{8D211D05-3758-4A15-B13E-C23B61AF9D58}" type="presOf" srcId="{B7423E5A-2050-4827-B9B4-5059C68AECE5}" destId="{16ECFA03-58E0-4C42-B959-A310667A2B7B}" srcOrd="1" destOrd="0" presId="urn:microsoft.com/office/officeart/2005/8/layout/cycle8"/>
    <dgm:cxn modelId="{8499B209-2332-4D12-A5E9-5D6637960D73}" type="presOf" srcId="{A2474B6B-5D4D-436F-8250-00574838D7CC}" destId="{74921C7F-756E-499F-804E-7A1E53A64676}" srcOrd="0" destOrd="0" presId="urn:microsoft.com/office/officeart/2005/8/layout/cycle8"/>
    <dgm:cxn modelId="{8419DA74-BA15-486B-BA17-A632ACBEBE64}" srcId="{A2474B6B-5D4D-436F-8250-00574838D7CC}" destId="{B7423E5A-2050-4827-B9B4-5059C68AECE5}" srcOrd="1" destOrd="0" parTransId="{D06260D2-E095-49BC-B3E4-8BF13C7AE9D2}" sibTransId="{19DE711E-B7E6-4411-83CB-66DED55BB998}"/>
    <dgm:cxn modelId="{5C669875-84D3-4F8D-8E28-0CB8639D22B4}" type="presOf" srcId="{B5CADB5B-B11F-46E5-9612-CDB2350CB580}" destId="{4EE61997-E194-448A-9EE8-BA0ADCB51EBB}" srcOrd="0" destOrd="0" presId="urn:microsoft.com/office/officeart/2005/8/layout/cycle8"/>
    <dgm:cxn modelId="{79C4C094-A49F-4E7B-8BE9-3FD11DA8AFE1}" srcId="{A2474B6B-5D4D-436F-8250-00574838D7CC}" destId="{530C49F3-919F-4644-B2F1-9E78BA74D396}" srcOrd="0" destOrd="0" parTransId="{FD26B8D8-F850-4409-B573-52FF72B124D8}" sibTransId="{7D66E962-CD6B-4E89-96C3-2639ADA90F46}"/>
    <dgm:cxn modelId="{363C6DA3-4D62-4E5C-8719-0060A0830893}" type="presOf" srcId="{B7423E5A-2050-4827-B9B4-5059C68AECE5}" destId="{8725C518-D7DF-4DC4-B92A-0E7F11F458DB}" srcOrd="0" destOrd="0" presId="urn:microsoft.com/office/officeart/2005/8/layout/cycle8"/>
    <dgm:cxn modelId="{18771BC2-953E-4C85-88A9-45E53FEC9C11}" type="presOf" srcId="{530C49F3-919F-4644-B2F1-9E78BA74D396}" destId="{E9854B6F-6592-448A-A071-89465C9949CB}" srcOrd="0" destOrd="0" presId="urn:microsoft.com/office/officeart/2005/8/layout/cycle8"/>
    <dgm:cxn modelId="{139910CB-47D1-47DC-A06C-0D355961A001}" srcId="{A2474B6B-5D4D-436F-8250-00574838D7CC}" destId="{B5CADB5B-B11F-46E5-9612-CDB2350CB580}" srcOrd="2" destOrd="0" parTransId="{B398F650-880F-4727-A00B-430A4E45C5B9}" sibTransId="{FA0BA343-7BD3-441A-A10A-9EBD47D713F3}"/>
    <dgm:cxn modelId="{2004DECC-A394-40A9-A8A4-0889A07E64C5}" type="presOf" srcId="{530C49F3-919F-4644-B2F1-9E78BA74D396}" destId="{5B55F6DF-E7B7-453C-A3BA-8D0290DEF729}" srcOrd="1" destOrd="0" presId="urn:microsoft.com/office/officeart/2005/8/layout/cycle8"/>
    <dgm:cxn modelId="{9430F6F7-98E6-4124-9304-C8008650F72E}" type="presOf" srcId="{B5CADB5B-B11F-46E5-9612-CDB2350CB580}" destId="{4F669843-27F5-4D0E-BECF-4D409078AB80}" srcOrd="1" destOrd="0" presId="urn:microsoft.com/office/officeart/2005/8/layout/cycle8"/>
    <dgm:cxn modelId="{D2E3BD4D-A4D3-49CA-9161-BCD3FB8D8A76}" type="presParOf" srcId="{74921C7F-756E-499F-804E-7A1E53A64676}" destId="{E9854B6F-6592-448A-A071-89465C9949CB}" srcOrd="0" destOrd="0" presId="urn:microsoft.com/office/officeart/2005/8/layout/cycle8"/>
    <dgm:cxn modelId="{0A2F76BC-F58D-4367-9D11-C6E9523574F8}" type="presParOf" srcId="{74921C7F-756E-499F-804E-7A1E53A64676}" destId="{EA19D781-232E-47BB-AAF6-45704A6D5188}" srcOrd="1" destOrd="0" presId="urn:microsoft.com/office/officeart/2005/8/layout/cycle8"/>
    <dgm:cxn modelId="{C9B5D917-A0D7-4E7B-A26A-B4D0480A093C}" type="presParOf" srcId="{74921C7F-756E-499F-804E-7A1E53A64676}" destId="{6EFA4A78-14B8-4D9B-B6FC-B020F3B3FCA0}" srcOrd="2" destOrd="0" presId="urn:microsoft.com/office/officeart/2005/8/layout/cycle8"/>
    <dgm:cxn modelId="{BB226BD7-C354-4B62-8819-C5C57A0B881D}" type="presParOf" srcId="{74921C7F-756E-499F-804E-7A1E53A64676}" destId="{5B55F6DF-E7B7-453C-A3BA-8D0290DEF729}" srcOrd="3" destOrd="0" presId="urn:microsoft.com/office/officeart/2005/8/layout/cycle8"/>
    <dgm:cxn modelId="{4C6AE7A1-92DD-4414-953D-1E04AE0CC4CE}" type="presParOf" srcId="{74921C7F-756E-499F-804E-7A1E53A64676}" destId="{8725C518-D7DF-4DC4-B92A-0E7F11F458DB}" srcOrd="4" destOrd="0" presId="urn:microsoft.com/office/officeart/2005/8/layout/cycle8"/>
    <dgm:cxn modelId="{CEC9FD64-E123-486B-A1DA-AD1F370424A0}" type="presParOf" srcId="{74921C7F-756E-499F-804E-7A1E53A64676}" destId="{C22CC736-2E83-4D1E-8C8A-8A2165FBD6DD}" srcOrd="5" destOrd="0" presId="urn:microsoft.com/office/officeart/2005/8/layout/cycle8"/>
    <dgm:cxn modelId="{074F26F3-0CF8-40B5-95C3-CC869BE9F56B}" type="presParOf" srcId="{74921C7F-756E-499F-804E-7A1E53A64676}" destId="{A25029EF-858D-4BBE-BE83-F2EA829366BD}" srcOrd="6" destOrd="0" presId="urn:microsoft.com/office/officeart/2005/8/layout/cycle8"/>
    <dgm:cxn modelId="{D3F685AC-BF99-45CF-AE6C-3BF53C197576}" type="presParOf" srcId="{74921C7F-756E-499F-804E-7A1E53A64676}" destId="{16ECFA03-58E0-4C42-B959-A310667A2B7B}" srcOrd="7" destOrd="0" presId="urn:microsoft.com/office/officeart/2005/8/layout/cycle8"/>
    <dgm:cxn modelId="{C34D4ABB-7429-42BB-B09B-87DFE3F1F51F}" type="presParOf" srcId="{74921C7F-756E-499F-804E-7A1E53A64676}" destId="{4EE61997-E194-448A-9EE8-BA0ADCB51EBB}" srcOrd="8" destOrd="0" presId="urn:microsoft.com/office/officeart/2005/8/layout/cycle8"/>
    <dgm:cxn modelId="{A0E7DD78-8398-4991-BC46-3B2C5CB3E223}" type="presParOf" srcId="{74921C7F-756E-499F-804E-7A1E53A64676}" destId="{4E9BB323-3DEC-4636-ACB8-DD9757A65EE5}" srcOrd="9" destOrd="0" presId="urn:microsoft.com/office/officeart/2005/8/layout/cycle8"/>
    <dgm:cxn modelId="{D004E55D-CF95-47BF-84C4-0D90FF7610C6}" type="presParOf" srcId="{74921C7F-756E-499F-804E-7A1E53A64676}" destId="{6219FAFC-6813-424D-BD4D-9AAF58106655}" srcOrd="10" destOrd="0" presId="urn:microsoft.com/office/officeart/2005/8/layout/cycle8"/>
    <dgm:cxn modelId="{02CED47E-ED10-4ABC-A200-6373F29645E1}" type="presParOf" srcId="{74921C7F-756E-499F-804E-7A1E53A64676}" destId="{4F669843-27F5-4D0E-BECF-4D409078AB80}" srcOrd="11" destOrd="0" presId="urn:microsoft.com/office/officeart/2005/8/layout/cycle8"/>
    <dgm:cxn modelId="{5BAE330E-40B5-428D-892C-515CF345DF35}" type="presParOf" srcId="{74921C7F-756E-499F-804E-7A1E53A64676}" destId="{40445936-BAD8-47CE-8BD8-0AD96D6043FF}" srcOrd="12" destOrd="0" presId="urn:microsoft.com/office/officeart/2005/8/layout/cycle8"/>
    <dgm:cxn modelId="{1B109EBF-0A52-4863-B62C-0C99E3866A03}" type="presParOf" srcId="{74921C7F-756E-499F-804E-7A1E53A64676}" destId="{762E6CC6-2AA3-4833-8801-C045184FD194}" srcOrd="13" destOrd="0" presId="urn:microsoft.com/office/officeart/2005/8/layout/cycle8"/>
    <dgm:cxn modelId="{46256586-770E-4FB8-BC4B-145710942132}" type="presParOf" srcId="{74921C7F-756E-499F-804E-7A1E53A64676}" destId="{AFECF8BF-7CCE-424F-B363-F70AF77C0A3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F6D763-7268-46E1-8790-9CBB9C5EBCE5}" type="doc">
      <dgm:prSet loTypeId="urn:microsoft.com/office/officeart/2005/8/layout/matrix2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A9143FB-84E3-4836-85D8-DB5EDECB2B52}">
      <dgm:prSet phldrT="[Text]" custT="1"/>
      <dgm:spPr>
        <a:solidFill>
          <a:srgbClr val="E2D36B"/>
        </a:solidFill>
      </dgm:spPr>
      <dgm:t>
        <a:bodyPr/>
        <a:lstStyle/>
        <a:p>
          <a:pPr algn="ctr">
            <a:spcAft>
              <a:spcPts val="600"/>
            </a:spcAft>
          </a:pPr>
          <a:r>
            <a:rPr lang="zh-TW" altLang="en-US" sz="3200" b="1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朝氣滿滿</a:t>
          </a:r>
          <a:endParaRPr lang="en-US" altLang="zh-TW" sz="3200" b="1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algn="ctr">
            <a:spcAft>
              <a:spcPts val="0"/>
            </a:spcAft>
          </a:pPr>
          <a:r>
            <a:rPr lang="zh-TW" altLang="en-US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沒有精神疾病</a:t>
          </a:r>
          <a:endParaRPr lang="en-US" altLang="zh-TW" sz="2400" b="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algn="ctr">
            <a:spcAft>
              <a:spcPts val="0"/>
            </a:spcAft>
          </a:pPr>
          <a:r>
            <a:rPr lang="zh-TW" altLang="en-US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而且</a:t>
          </a:r>
          <a:r>
            <a:rPr lang="zh-TW" altLang="zh-TW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精神健康良好</a:t>
          </a:r>
          <a:endParaRPr lang="en-US" altLang="zh-TW" sz="2400" b="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3170F19-B2D5-49FB-BD8C-009E0EC8059C}" type="parTrans" cxnId="{7E17635C-0582-49DA-AC01-509DE0E4CA68}">
      <dgm:prSet/>
      <dgm:spPr/>
      <dgm:t>
        <a:bodyPr/>
        <a:lstStyle/>
        <a:p>
          <a:endParaRPr lang="en-US"/>
        </a:p>
      </dgm:t>
    </dgm:pt>
    <dgm:pt modelId="{2E800037-94BD-478E-B840-A59D19F6C366}" type="sibTrans" cxnId="{7E17635C-0582-49DA-AC01-509DE0E4CA68}">
      <dgm:prSet/>
      <dgm:spPr/>
      <dgm:t>
        <a:bodyPr/>
        <a:lstStyle/>
        <a:p>
          <a:endParaRPr lang="en-US"/>
        </a:p>
      </dgm:t>
    </dgm:pt>
    <dgm:pt modelId="{294FBC70-96BA-4DAA-8C57-803ED4FCC785}">
      <dgm:prSet phldrT="[Text]" phldr="1"/>
      <dgm:spPr/>
      <dgm:t>
        <a:bodyPr/>
        <a:lstStyle/>
        <a:p>
          <a:endParaRPr lang="en-US"/>
        </a:p>
      </dgm:t>
    </dgm:pt>
    <dgm:pt modelId="{C54F73C1-6902-4227-AE47-9CCCADFA1EE8}" type="parTrans" cxnId="{17D1C89A-E5C7-4D1D-873C-283128A25571}">
      <dgm:prSet/>
      <dgm:spPr/>
      <dgm:t>
        <a:bodyPr/>
        <a:lstStyle/>
        <a:p>
          <a:endParaRPr lang="en-US"/>
        </a:p>
      </dgm:t>
    </dgm:pt>
    <dgm:pt modelId="{B5117121-F890-4575-A1F4-A8F01C3292A7}" type="sibTrans" cxnId="{17D1C89A-E5C7-4D1D-873C-283128A25571}">
      <dgm:prSet/>
      <dgm:spPr/>
      <dgm:t>
        <a:bodyPr/>
        <a:lstStyle/>
        <a:p>
          <a:endParaRPr lang="en-US"/>
        </a:p>
      </dgm:t>
    </dgm:pt>
    <dgm:pt modelId="{D8E99D11-8590-42BA-922E-D77EC7F9ABC7}">
      <dgm:prSet phldrT="[Text]" custT="1"/>
      <dgm:spPr>
        <a:solidFill>
          <a:srgbClr val="9FB4D5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3200" b="1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有病而</a:t>
          </a:r>
          <a:endParaRPr lang="en-US" altLang="zh-TW" sz="3200" b="1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3200" b="1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又空虛無力</a:t>
          </a:r>
          <a:endParaRPr lang="en-US" altLang="zh-TW" sz="3200" b="1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zh-TW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有精神</a:t>
          </a:r>
          <a:r>
            <a:rPr lang="zh-TW" altLang="en-US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疾</a:t>
          </a:r>
          <a:r>
            <a:rPr lang="zh-TW" altLang="zh-TW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病</a:t>
          </a:r>
          <a:endParaRPr lang="en-US" altLang="zh-TW" sz="2400" b="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zh-TW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而且精神健康欠佳</a:t>
          </a:r>
          <a:endParaRPr lang="en-US" sz="2400" b="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C031A09-4528-41E7-89ED-27F3D2A5909B}" type="parTrans" cxnId="{8C2ECE6C-364A-4E62-A5D5-23693526DAF1}">
      <dgm:prSet/>
      <dgm:spPr/>
      <dgm:t>
        <a:bodyPr/>
        <a:lstStyle/>
        <a:p>
          <a:endParaRPr lang="en-US"/>
        </a:p>
      </dgm:t>
    </dgm:pt>
    <dgm:pt modelId="{2AB27824-F0DE-43D1-8A34-DB39A57F16A2}" type="sibTrans" cxnId="{8C2ECE6C-364A-4E62-A5D5-23693526DAF1}">
      <dgm:prSet/>
      <dgm:spPr/>
      <dgm:t>
        <a:bodyPr/>
        <a:lstStyle/>
        <a:p>
          <a:endParaRPr lang="en-US"/>
        </a:p>
      </dgm:t>
    </dgm:pt>
    <dgm:pt modelId="{0E827E67-2736-4FDD-BA4E-4AE2D9F367EB}">
      <dgm:prSet phldrT="[Text]" custT="1"/>
      <dgm:spPr>
        <a:solidFill>
          <a:srgbClr val="96D7C6"/>
        </a:solidFill>
      </dgm:spPr>
      <dgm:t>
        <a:bodyPr/>
        <a:lstStyle/>
        <a:p>
          <a:pPr>
            <a:spcAft>
              <a:spcPts val="600"/>
            </a:spcAft>
          </a:pPr>
          <a:r>
            <a:rPr lang="zh-TW" altLang="en-US" sz="3200" b="1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沒病但空虛無力</a:t>
          </a:r>
          <a:endParaRPr lang="en-US" altLang="zh-TW" sz="3200" b="1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zh-TW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沒有精神</a:t>
          </a:r>
          <a:r>
            <a:rPr lang="zh-TW" altLang="en-US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疾</a:t>
          </a:r>
          <a:r>
            <a:rPr lang="zh-TW" altLang="zh-TW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病</a:t>
          </a:r>
          <a:endParaRPr lang="en-US" altLang="zh-TW" sz="2400" b="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zh-TW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但精神健康欠佳</a:t>
          </a:r>
          <a:endParaRPr lang="en-US" altLang="zh-TW" sz="2400" b="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298A571-95C8-4479-8A28-A0963B6E933E}" type="parTrans" cxnId="{F22FBA12-B2DE-44F6-B901-3BF03A069767}">
      <dgm:prSet/>
      <dgm:spPr/>
      <dgm:t>
        <a:bodyPr/>
        <a:lstStyle/>
        <a:p>
          <a:endParaRPr lang="en-US"/>
        </a:p>
      </dgm:t>
    </dgm:pt>
    <dgm:pt modelId="{2415D28E-253D-4039-BD9C-E608A9C42186}" type="sibTrans" cxnId="{F22FBA12-B2DE-44F6-B901-3BF03A069767}">
      <dgm:prSet/>
      <dgm:spPr/>
      <dgm:t>
        <a:bodyPr/>
        <a:lstStyle/>
        <a:p>
          <a:endParaRPr lang="en-US"/>
        </a:p>
      </dgm:t>
    </dgm:pt>
    <dgm:pt modelId="{011143A9-809B-4AFC-B721-1A464DD12DD2}">
      <dgm:prSet/>
      <dgm:spPr/>
      <dgm:t>
        <a:bodyPr/>
        <a:lstStyle/>
        <a:p>
          <a:endParaRPr lang="en-US"/>
        </a:p>
      </dgm:t>
    </dgm:pt>
    <dgm:pt modelId="{FE08562E-41E6-4DE2-B5AD-FEF1801C7DD6}" type="parTrans" cxnId="{BD4C71CD-5C88-4FE7-AFA6-41E0489E0542}">
      <dgm:prSet/>
      <dgm:spPr/>
      <dgm:t>
        <a:bodyPr/>
        <a:lstStyle/>
        <a:p>
          <a:endParaRPr lang="en-US"/>
        </a:p>
      </dgm:t>
    </dgm:pt>
    <dgm:pt modelId="{E18715C7-AEB1-49AF-B631-7113BA3BAF12}" type="sibTrans" cxnId="{BD4C71CD-5C88-4FE7-AFA6-41E0489E0542}">
      <dgm:prSet/>
      <dgm:spPr/>
      <dgm:t>
        <a:bodyPr/>
        <a:lstStyle/>
        <a:p>
          <a:endParaRPr lang="en-US"/>
        </a:p>
      </dgm:t>
    </dgm:pt>
    <dgm:pt modelId="{907676BF-E94F-4C56-ABA6-1F419136879D}">
      <dgm:prSet phldrT="[Text]" custT="1"/>
      <dgm:spPr>
        <a:solidFill>
          <a:srgbClr val="BAC94A"/>
        </a:solidFill>
      </dgm:spPr>
      <dgm:t>
        <a:bodyPr/>
        <a:lstStyle/>
        <a:p>
          <a:pPr>
            <a:spcAft>
              <a:spcPts val="600"/>
            </a:spcAft>
          </a:pPr>
          <a:r>
            <a:rPr lang="zh-TW" altLang="en-US" sz="3200" b="1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有病亦有朝氣</a:t>
          </a:r>
          <a:endParaRPr lang="en-US" altLang="zh-TW" sz="3200" b="1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zh-TW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有精神</a:t>
          </a:r>
          <a:r>
            <a:rPr lang="zh-TW" altLang="en-US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疾</a:t>
          </a:r>
          <a:r>
            <a:rPr lang="zh-TW" altLang="zh-TW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病</a:t>
          </a:r>
          <a:endParaRPr lang="en-US" altLang="zh-TW" sz="2400" b="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zh-TW" sz="2400" b="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但精神健康不錯</a:t>
          </a:r>
          <a:endParaRPr lang="en-US" altLang="zh-TW" sz="2400" b="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BC612BD-C056-49E4-A732-A41BA111CBE6}" type="sibTrans" cxnId="{44410958-EBD9-4F65-B9AC-54AD16677F4B}">
      <dgm:prSet/>
      <dgm:spPr/>
      <dgm:t>
        <a:bodyPr/>
        <a:lstStyle/>
        <a:p>
          <a:endParaRPr lang="en-US"/>
        </a:p>
      </dgm:t>
    </dgm:pt>
    <dgm:pt modelId="{A32BD107-B2C2-4AAA-815A-B8D520867767}" type="parTrans" cxnId="{44410958-EBD9-4F65-B9AC-54AD16677F4B}">
      <dgm:prSet/>
      <dgm:spPr/>
      <dgm:t>
        <a:bodyPr/>
        <a:lstStyle/>
        <a:p>
          <a:endParaRPr lang="en-US"/>
        </a:p>
      </dgm:t>
    </dgm:pt>
    <dgm:pt modelId="{878433D7-E302-48AE-98BC-7A1AC567D7C1}" type="pres">
      <dgm:prSet presAssocID="{25F6D763-7268-46E1-8790-9CBB9C5EBCE5}" presName="matrix" presStyleCnt="0">
        <dgm:presLayoutVars>
          <dgm:chMax val="1"/>
          <dgm:dir/>
          <dgm:resizeHandles val="exact"/>
        </dgm:presLayoutVars>
      </dgm:prSet>
      <dgm:spPr/>
    </dgm:pt>
    <dgm:pt modelId="{6E723BBF-76B0-4308-B708-2F94DF0DDE1D}" type="pres">
      <dgm:prSet presAssocID="{25F6D763-7268-46E1-8790-9CBB9C5EBCE5}" presName="axisShape" presStyleLbl="bgShp" presStyleIdx="0" presStyleCnt="1" custScaleX="100525" custLinFactNeighborX="518" custLinFactNeighborY="2068"/>
      <dgm:spPr>
        <a:gradFill rotWithShape="0">
          <a:gsLst>
            <a:gs pos="0">
              <a:schemeClr val="accent4">
                <a:lumMod val="60000"/>
                <a:lumOff val="40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74000">
              <a:schemeClr val="accent1">
                <a:lumMod val="60000"/>
                <a:lumOff val="40000"/>
              </a:schemeClr>
            </a:gs>
            <a:gs pos="100000">
              <a:srgbClr val="74CAB3"/>
            </a:gs>
          </a:gsLst>
          <a:lin ang="5400000" scaled="1"/>
        </a:gradFill>
      </dgm:spPr>
    </dgm:pt>
    <dgm:pt modelId="{82EE1CE6-ACEF-4DDA-8DCF-9C626226B2DE}" type="pres">
      <dgm:prSet presAssocID="{25F6D763-7268-46E1-8790-9CBB9C5EBCE5}" presName="rect1" presStyleLbl="node1" presStyleIdx="0" presStyleCnt="4" custScaleX="143158" custScaleY="91552" custLinFactX="38590" custLinFactNeighborX="100000" custLinFactNeighborY="-1431">
        <dgm:presLayoutVars>
          <dgm:chMax val="0"/>
          <dgm:chPref val="0"/>
          <dgm:bulletEnabled val="1"/>
        </dgm:presLayoutVars>
      </dgm:prSet>
      <dgm:spPr/>
    </dgm:pt>
    <dgm:pt modelId="{2D78E2E5-68DC-451E-BEB8-88036C0FB712}" type="pres">
      <dgm:prSet presAssocID="{25F6D763-7268-46E1-8790-9CBB9C5EBCE5}" presName="rect2" presStyleLbl="node1" presStyleIdx="1" presStyleCnt="4" custScaleX="155249" custScaleY="91103" custLinFactX="-43493" custLinFactNeighborX="-100000" custLinFactNeighborY="-1290">
        <dgm:presLayoutVars>
          <dgm:chMax val="0"/>
          <dgm:chPref val="0"/>
          <dgm:bulletEnabled val="1"/>
        </dgm:presLayoutVars>
      </dgm:prSet>
      <dgm:spPr/>
    </dgm:pt>
    <dgm:pt modelId="{3FA588AF-3001-4E1C-8ADF-70B3757A02BA}" type="pres">
      <dgm:prSet presAssocID="{25F6D763-7268-46E1-8790-9CBB9C5EBCE5}" presName="rect3" presStyleLbl="node1" presStyleIdx="2" presStyleCnt="4" custScaleX="146978" custScaleY="93671" custLinFactX="41277" custLinFactNeighborX="100000" custLinFactNeighborY="-1550">
        <dgm:presLayoutVars>
          <dgm:chMax val="0"/>
          <dgm:chPref val="0"/>
          <dgm:bulletEnabled val="1"/>
        </dgm:presLayoutVars>
      </dgm:prSet>
      <dgm:spPr/>
    </dgm:pt>
    <dgm:pt modelId="{664E160B-EA59-4E45-8A25-3B4B70635553}" type="pres">
      <dgm:prSet presAssocID="{25F6D763-7268-46E1-8790-9CBB9C5EBCE5}" presName="rect4" presStyleLbl="node1" presStyleIdx="3" presStyleCnt="4" custScaleX="154657" custScaleY="90483" custLinFactX="-42599" custLinFactNeighborX="-100000" custLinFactNeighborY="-2281">
        <dgm:presLayoutVars>
          <dgm:chMax val="0"/>
          <dgm:chPref val="0"/>
          <dgm:bulletEnabled val="1"/>
        </dgm:presLayoutVars>
      </dgm:prSet>
      <dgm:spPr/>
    </dgm:pt>
  </dgm:ptLst>
  <dgm:cxnLst>
    <dgm:cxn modelId="{F22FBA12-B2DE-44F6-B901-3BF03A069767}" srcId="{25F6D763-7268-46E1-8790-9CBB9C5EBCE5}" destId="{0E827E67-2736-4FDD-BA4E-4AE2D9F367EB}" srcOrd="2" destOrd="0" parTransId="{5298A571-95C8-4479-8A28-A0963B6E933E}" sibTransId="{2415D28E-253D-4039-BD9C-E608A9C42186}"/>
    <dgm:cxn modelId="{9B41753C-1316-42F9-8FF3-5C910C8DDBF2}" type="presOf" srcId="{D8E99D11-8590-42BA-922E-D77EC7F9ABC7}" destId="{664E160B-EA59-4E45-8A25-3B4B70635553}" srcOrd="0" destOrd="0" presId="urn:microsoft.com/office/officeart/2005/8/layout/matrix2"/>
    <dgm:cxn modelId="{7E17635C-0582-49DA-AC01-509DE0E4CA68}" srcId="{25F6D763-7268-46E1-8790-9CBB9C5EBCE5}" destId="{CA9143FB-84E3-4836-85D8-DB5EDECB2B52}" srcOrd="0" destOrd="0" parTransId="{E3170F19-B2D5-49FB-BD8C-009E0EC8059C}" sibTransId="{2E800037-94BD-478E-B840-A59D19F6C366}"/>
    <dgm:cxn modelId="{8C2ECE6C-364A-4E62-A5D5-23693526DAF1}" srcId="{25F6D763-7268-46E1-8790-9CBB9C5EBCE5}" destId="{D8E99D11-8590-42BA-922E-D77EC7F9ABC7}" srcOrd="3" destOrd="0" parTransId="{EC031A09-4528-41E7-89ED-27F3D2A5909B}" sibTransId="{2AB27824-F0DE-43D1-8A34-DB39A57F16A2}"/>
    <dgm:cxn modelId="{44410958-EBD9-4F65-B9AC-54AD16677F4B}" srcId="{25F6D763-7268-46E1-8790-9CBB9C5EBCE5}" destId="{907676BF-E94F-4C56-ABA6-1F419136879D}" srcOrd="1" destOrd="0" parTransId="{A32BD107-B2C2-4AAA-815A-B8D520867767}" sibTransId="{DBC612BD-C056-49E4-A732-A41BA111CBE6}"/>
    <dgm:cxn modelId="{79FF327F-82ED-4B96-BA64-A89724F3D905}" type="presOf" srcId="{25F6D763-7268-46E1-8790-9CBB9C5EBCE5}" destId="{878433D7-E302-48AE-98BC-7A1AC567D7C1}" srcOrd="0" destOrd="0" presId="urn:microsoft.com/office/officeart/2005/8/layout/matrix2"/>
    <dgm:cxn modelId="{17D1C89A-E5C7-4D1D-873C-283128A25571}" srcId="{25F6D763-7268-46E1-8790-9CBB9C5EBCE5}" destId="{294FBC70-96BA-4DAA-8C57-803ED4FCC785}" srcOrd="4" destOrd="0" parTransId="{C54F73C1-6902-4227-AE47-9CCCADFA1EE8}" sibTransId="{B5117121-F890-4575-A1F4-A8F01C3292A7}"/>
    <dgm:cxn modelId="{170A5BA3-5275-4D7D-902B-5B9927303FDF}" type="presOf" srcId="{907676BF-E94F-4C56-ABA6-1F419136879D}" destId="{2D78E2E5-68DC-451E-BEB8-88036C0FB712}" srcOrd="0" destOrd="0" presId="urn:microsoft.com/office/officeart/2005/8/layout/matrix2"/>
    <dgm:cxn modelId="{BD4C71CD-5C88-4FE7-AFA6-41E0489E0542}" srcId="{25F6D763-7268-46E1-8790-9CBB9C5EBCE5}" destId="{011143A9-809B-4AFC-B721-1A464DD12DD2}" srcOrd="5" destOrd="0" parTransId="{FE08562E-41E6-4DE2-B5AD-FEF1801C7DD6}" sibTransId="{E18715C7-AEB1-49AF-B631-7113BA3BAF12}"/>
    <dgm:cxn modelId="{6A34F5D8-D249-47FE-A32C-791AB3D660B7}" type="presOf" srcId="{CA9143FB-84E3-4836-85D8-DB5EDECB2B52}" destId="{82EE1CE6-ACEF-4DDA-8DCF-9C626226B2DE}" srcOrd="0" destOrd="0" presId="urn:microsoft.com/office/officeart/2005/8/layout/matrix2"/>
    <dgm:cxn modelId="{EC6664F0-3DB4-46AF-A884-3ABE713DE4DD}" type="presOf" srcId="{0E827E67-2736-4FDD-BA4E-4AE2D9F367EB}" destId="{3FA588AF-3001-4E1C-8ADF-70B3757A02BA}" srcOrd="0" destOrd="0" presId="urn:microsoft.com/office/officeart/2005/8/layout/matrix2"/>
    <dgm:cxn modelId="{721BA34E-883B-4E51-8E9A-2CDDDA10E1F6}" type="presParOf" srcId="{878433D7-E302-48AE-98BC-7A1AC567D7C1}" destId="{6E723BBF-76B0-4308-B708-2F94DF0DDE1D}" srcOrd="0" destOrd="0" presId="urn:microsoft.com/office/officeart/2005/8/layout/matrix2"/>
    <dgm:cxn modelId="{09591BCA-B230-43FF-9604-DF07FCB6D116}" type="presParOf" srcId="{878433D7-E302-48AE-98BC-7A1AC567D7C1}" destId="{82EE1CE6-ACEF-4DDA-8DCF-9C626226B2DE}" srcOrd="1" destOrd="0" presId="urn:microsoft.com/office/officeart/2005/8/layout/matrix2"/>
    <dgm:cxn modelId="{DBEA54E2-357B-4356-88E5-6997F7139C00}" type="presParOf" srcId="{878433D7-E302-48AE-98BC-7A1AC567D7C1}" destId="{2D78E2E5-68DC-451E-BEB8-88036C0FB712}" srcOrd="2" destOrd="0" presId="urn:microsoft.com/office/officeart/2005/8/layout/matrix2"/>
    <dgm:cxn modelId="{6FF1BBA8-95C3-4DFF-9DFD-C116CF871054}" type="presParOf" srcId="{878433D7-E302-48AE-98BC-7A1AC567D7C1}" destId="{3FA588AF-3001-4E1C-8ADF-70B3757A02BA}" srcOrd="3" destOrd="0" presId="urn:microsoft.com/office/officeart/2005/8/layout/matrix2"/>
    <dgm:cxn modelId="{C90537DA-086F-454B-B326-EF41CFDB103A}" type="presParOf" srcId="{878433D7-E302-48AE-98BC-7A1AC567D7C1}" destId="{664E160B-EA59-4E45-8A25-3B4B7063555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7F31FC-7B02-4EC5-A8D1-3EB123995FD0}" type="doc">
      <dgm:prSet loTypeId="urn:microsoft.com/office/officeart/2005/8/layout/cycle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729D7F0-0FB4-47E3-8538-8230CC90E063}">
      <dgm:prSet phldrT="[Text]" custT="1"/>
      <dgm:spPr>
        <a:solidFill>
          <a:srgbClr val="9FB4D5"/>
        </a:solidFill>
      </dgm:spPr>
      <dgm:t>
        <a:bodyPr/>
        <a:lstStyle/>
        <a:p>
          <a:r>
            <a:rPr lang="zh-HK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壓力</a:t>
          </a:r>
          <a:endParaRPr lang="en-US" sz="3200" b="1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9F51490-ABEF-4070-9CB0-15927DFC159A}" type="parTrans" cxnId="{69ECE311-93CA-4E67-888C-22B77967F634}">
      <dgm:prSet/>
      <dgm:spPr/>
      <dgm:t>
        <a:bodyPr/>
        <a:lstStyle/>
        <a:p>
          <a:endParaRPr lang="en-US" sz="40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0248401-2B3A-41F5-9178-6C0A0A10ED37}" type="sibTrans" cxnId="{69ECE311-93CA-4E67-888C-22B77967F634}">
      <dgm:prSet/>
      <dgm:spPr/>
      <dgm:t>
        <a:bodyPr/>
        <a:lstStyle/>
        <a:p>
          <a:endParaRPr lang="en-US" sz="40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BC096A2-E1B2-4297-9F95-ED62F5529EE5}">
      <dgm:prSet phldrT="[Text]" custT="1"/>
      <dgm:spPr>
        <a:solidFill>
          <a:srgbClr val="BAC94A"/>
        </a:solidFill>
      </dgm:spPr>
      <dgm:t>
        <a:bodyPr/>
        <a:lstStyle/>
        <a:p>
          <a:pPr>
            <a:spcAft>
              <a:spcPts val="0"/>
            </a:spcAft>
          </a:pPr>
          <a:r>
            <a:rPr lang="zh-HK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精</a:t>
          </a:r>
          <a:r>
            <a:rPr 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神</a:t>
          </a:r>
          <a:r>
            <a:rPr lang="zh-HK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健</a:t>
          </a:r>
          <a:r>
            <a:rPr 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康</a:t>
          </a:r>
          <a:endParaRPr lang="en-US" sz="3200" b="1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4EF5049-10DC-4581-8DF6-0D1FEBA380D0}" type="parTrans" cxnId="{29133940-E73B-4FA0-A57B-DC88BE71E070}">
      <dgm:prSet/>
      <dgm:spPr/>
      <dgm:t>
        <a:bodyPr/>
        <a:lstStyle/>
        <a:p>
          <a:endParaRPr lang="en-US" sz="40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DCBDA43-68A5-4400-B692-37F74F43E580}" type="sibTrans" cxnId="{29133940-E73B-4FA0-A57B-DC88BE71E070}">
      <dgm:prSet/>
      <dgm:spPr/>
      <dgm:t>
        <a:bodyPr/>
        <a:lstStyle/>
        <a:p>
          <a:endParaRPr lang="en-US" sz="40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D8AE5DB-4EE4-4893-B272-FCF27A23736F}" type="pres">
      <dgm:prSet presAssocID="{D07F31FC-7B02-4EC5-A8D1-3EB123995FD0}" presName="cycle" presStyleCnt="0">
        <dgm:presLayoutVars>
          <dgm:dir/>
          <dgm:resizeHandles val="exact"/>
        </dgm:presLayoutVars>
      </dgm:prSet>
      <dgm:spPr/>
    </dgm:pt>
    <dgm:pt modelId="{73706035-F710-466F-83F1-F94F5B8D2EFF}" type="pres">
      <dgm:prSet presAssocID="{B729D7F0-0FB4-47E3-8538-8230CC90E063}" presName="node" presStyleLbl="node1" presStyleIdx="0" presStyleCnt="2">
        <dgm:presLayoutVars>
          <dgm:bulletEnabled val="1"/>
        </dgm:presLayoutVars>
      </dgm:prSet>
      <dgm:spPr/>
    </dgm:pt>
    <dgm:pt modelId="{EA54F234-E27D-4A2A-B1A8-7D2EDB32B6A1}" type="pres">
      <dgm:prSet presAssocID="{B729D7F0-0FB4-47E3-8538-8230CC90E063}" presName="spNode" presStyleCnt="0"/>
      <dgm:spPr/>
    </dgm:pt>
    <dgm:pt modelId="{C096504D-BB63-489E-9AAD-7658310872EC}" type="pres">
      <dgm:prSet presAssocID="{20248401-2B3A-41F5-9178-6C0A0A10ED37}" presName="sibTrans" presStyleLbl="sibTrans1D1" presStyleIdx="0" presStyleCnt="2"/>
      <dgm:spPr/>
    </dgm:pt>
    <dgm:pt modelId="{FA1D9DF6-C2FF-4CFF-B569-64BD33DA805C}" type="pres">
      <dgm:prSet presAssocID="{BBC096A2-E1B2-4297-9F95-ED62F5529EE5}" presName="node" presStyleLbl="node1" presStyleIdx="1" presStyleCnt="2">
        <dgm:presLayoutVars>
          <dgm:bulletEnabled val="1"/>
        </dgm:presLayoutVars>
      </dgm:prSet>
      <dgm:spPr/>
    </dgm:pt>
    <dgm:pt modelId="{305F43B8-1820-42B9-B946-51D9FE8469C2}" type="pres">
      <dgm:prSet presAssocID="{BBC096A2-E1B2-4297-9F95-ED62F5529EE5}" presName="spNode" presStyleCnt="0"/>
      <dgm:spPr/>
    </dgm:pt>
    <dgm:pt modelId="{33201F90-5D05-425B-9215-5281F9335E8F}" type="pres">
      <dgm:prSet presAssocID="{6DCBDA43-68A5-4400-B692-37F74F43E580}" presName="sibTrans" presStyleLbl="sibTrans1D1" presStyleIdx="1" presStyleCnt="2"/>
      <dgm:spPr/>
    </dgm:pt>
  </dgm:ptLst>
  <dgm:cxnLst>
    <dgm:cxn modelId="{69ECE311-93CA-4E67-888C-22B77967F634}" srcId="{D07F31FC-7B02-4EC5-A8D1-3EB123995FD0}" destId="{B729D7F0-0FB4-47E3-8538-8230CC90E063}" srcOrd="0" destOrd="0" parTransId="{29F51490-ABEF-4070-9CB0-15927DFC159A}" sibTransId="{20248401-2B3A-41F5-9178-6C0A0A10ED37}"/>
    <dgm:cxn modelId="{91B03B13-C60A-4CFC-8792-25A95B6B2120}" type="presOf" srcId="{20248401-2B3A-41F5-9178-6C0A0A10ED37}" destId="{C096504D-BB63-489E-9AAD-7658310872EC}" srcOrd="0" destOrd="0" presId="urn:microsoft.com/office/officeart/2005/8/layout/cycle6"/>
    <dgm:cxn modelId="{29133940-E73B-4FA0-A57B-DC88BE71E070}" srcId="{D07F31FC-7B02-4EC5-A8D1-3EB123995FD0}" destId="{BBC096A2-E1B2-4297-9F95-ED62F5529EE5}" srcOrd="1" destOrd="0" parTransId="{C4EF5049-10DC-4581-8DF6-0D1FEBA380D0}" sibTransId="{6DCBDA43-68A5-4400-B692-37F74F43E580}"/>
    <dgm:cxn modelId="{679DE977-789C-4DA7-80B1-B9190F18E8CC}" type="presOf" srcId="{BBC096A2-E1B2-4297-9F95-ED62F5529EE5}" destId="{FA1D9DF6-C2FF-4CFF-B569-64BD33DA805C}" srcOrd="0" destOrd="0" presId="urn:microsoft.com/office/officeart/2005/8/layout/cycle6"/>
    <dgm:cxn modelId="{9FDB2495-CBE1-49BD-912E-E7EAA11EE423}" type="presOf" srcId="{D07F31FC-7B02-4EC5-A8D1-3EB123995FD0}" destId="{FD8AE5DB-4EE4-4893-B272-FCF27A23736F}" srcOrd="0" destOrd="0" presId="urn:microsoft.com/office/officeart/2005/8/layout/cycle6"/>
    <dgm:cxn modelId="{A5DA9AFA-C1F3-4051-AAAD-B9ABB519B818}" type="presOf" srcId="{B729D7F0-0FB4-47E3-8538-8230CC90E063}" destId="{73706035-F710-466F-83F1-F94F5B8D2EFF}" srcOrd="0" destOrd="0" presId="urn:microsoft.com/office/officeart/2005/8/layout/cycle6"/>
    <dgm:cxn modelId="{C0F008FE-6B24-4742-A0F2-A729C18D2C3A}" type="presOf" srcId="{6DCBDA43-68A5-4400-B692-37F74F43E580}" destId="{33201F90-5D05-425B-9215-5281F9335E8F}" srcOrd="0" destOrd="0" presId="urn:microsoft.com/office/officeart/2005/8/layout/cycle6"/>
    <dgm:cxn modelId="{26C8072E-C5E2-46F3-A36D-1E8B3580A7CF}" type="presParOf" srcId="{FD8AE5DB-4EE4-4893-B272-FCF27A23736F}" destId="{73706035-F710-466F-83F1-F94F5B8D2EFF}" srcOrd="0" destOrd="0" presId="urn:microsoft.com/office/officeart/2005/8/layout/cycle6"/>
    <dgm:cxn modelId="{0ACDB4DE-D919-4B0A-A71E-E6046C4F6928}" type="presParOf" srcId="{FD8AE5DB-4EE4-4893-B272-FCF27A23736F}" destId="{EA54F234-E27D-4A2A-B1A8-7D2EDB32B6A1}" srcOrd="1" destOrd="0" presId="urn:microsoft.com/office/officeart/2005/8/layout/cycle6"/>
    <dgm:cxn modelId="{5BE717A7-3C6A-4988-9AE7-00BD5CC2DBF8}" type="presParOf" srcId="{FD8AE5DB-4EE4-4893-B272-FCF27A23736F}" destId="{C096504D-BB63-489E-9AAD-7658310872EC}" srcOrd="2" destOrd="0" presId="urn:microsoft.com/office/officeart/2005/8/layout/cycle6"/>
    <dgm:cxn modelId="{27BD9165-A0A4-4A84-9621-ECC5BCB8B9BE}" type="presParOf" srcId="{FD8AE5DB-4EE4-4893-B272-FCF27A23736F}" destId="{FA1D9DF6-C2FF-4CFF-B569-64BD33DA805C}" srcOrd="3" destOrd="0" presId="urn:microsoft.com/office/officeart/2005/8/layout/cycle6"/>
    <dgm:cxn modelId="{AFFD96E2-852F-4B66-9BAB-52CC6062C27B}" type="presParOf" srcId="{FD8AE5DB-4EE4-4893-B272-FCF27A23736F}" destId="{305F43B8-1820-42B9-B946-51D9FE8469C2}" srcOrd="4" destOrd="0" presId="urn:microsoft.com/office/officeart/2005/8/layout/cycle6"/>
    <dgm:cxn modelId="{80B6F064-8C9E-4502-A954-F0FDAA1E9CD9}" type="presParOf" srcId="{FD8AE5DB-4EE4-4893-B272-FCF27A23736F}" destId="{33201F90-5D05-425B-9215-5281F9335E8F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54B6F-6592-448A-A071-89465C9949CB}">
      <dsp:nvSpPr>
        <dsp:cNvPr id="0" name=""/>
        <dsp:cNvSpPr/>
      </dsp:nvSpPr>
      <dsp:spPr>
        <a:xfrm>
          <a:off x="1317056" y="320257"/>
          <a:ext cx="4138706" cy="4138706"/>
        </a:xfrm>
        <a:prstGeom prst="pie">
          <a:avLst>
            <a:gd name="adj1" fmla="val 16200000"/>
            <a:gd name="adj2" fmla="val 1800000"/>
          </a:avLst>
        </a:prstGeom>
        <a:solidFill>
          <a:srgbClr val="96D7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身體健康</a:t>
          </a:r>
          <a:endParaRPr lang="en-US" sz="4000" kern="1200" dirty="0"/>
        </a:p>
      </dsp:txBody>
      <dsp:txXfrm>
        <a:off x="3498253" y="1197268"/>
        <a:ext cx="1478109" cy="1231758"/>
      </dsp:txXfrm>
    </dsp:sp>
    <dsp:sp modelId="{8725C518-D7DF-4DC4-B92A-0E7F11F458DB}">
      <dsp:nvSpPr>
        <dsp:cNvPr id="0" name=""/>
        <dsp:cNvSpPr/>
      </dsp:nvSpPr>
      <dsp:spPr>
        <a:xfrm>
          <a:off x="1231818" y="468068"/>
          <a:ext cx="4138706" cy="4138706"/>
        </a:xfrm>
        <a:prstGeom prst="pie">
          <a:avLst>
            <a:gd name="adj1" fmla="val 1800000"/>
            <a:gd name="adj2" fmla="val 9000000"/>
          </a:avLst>
        </a:prstGeom>
        <a:solidFill>
          <a:srgbClr val="96D7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社會適應</a:t>
          </a:r>
          <a:endParaRPr lang="en-US" sz="4000" kern="1200" dirty="0"/>
        </a:p>
      </dsp:txBody>
      <dsp:txXfrm>
        <a:off x="2217224" y="3153300"/>
        <a:ext cx="2217164" cy="1083947"/>
      </dsp:txXfrm>
    </dsp:sp>
    <dsp:sp modelId="{4EE61997-E194-448A-9EE8-BA0ADCB51EBB}">
      <dsp:nvSpPr>
        <dsp:cNvPr id="0" name=""/>
        <dsp:cNvSpPr/>
      </dsp:nvSpPr>
      <dsp:spPr>
        <a:xfrm>
          <a:off x="1146580" y="320257"/>
          <a:ext cx="4138706" cy="4138706"/>
        </a:xfrm>
        <a:prstGeom prst="pie">
          <a:avLst>
            <a:gd name="adj1" fmla="val 9000000"/>
            <a:gd name="adj2" fmla="val 16200000"/>
          </a:avLst>
        </a:prstGeom>
        <a:solidFill>
          <a:srgbClr val="EBB8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40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精神健康</a:t>
          </a:r>
          <a:endParaRPr lang="en-US" sz="40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1625981" y="1197268"/>
        <a:ext cx="1478109" cy="1231758"/>
      </dsp:txXfrm>
    </dsp:sp>
    <dsp:sp modelId="{40445936-BAD8-47CE-8BD8-0AD96D6043FF}">
      <dsp:nvSpPr>
        <dsp:cNvPr id="0" name=""/>
        <dsp:cNvSpPr/>
      </dsp:nvSpPr>
      <dsp:spPr>
        <a:xfrm>
          <a:off x="1061192" y="64051"/>
          <a:ext cx="4651118" cy="465111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BCE6D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E6CC6-2AA3-4833-8801-C045184FD194}">
      <dsp:nvSpPr>
        <dsp:cNvPr id="0" name=""/>
        <dsp:cNvSpPr/>
      </dsp:nvSpPr>
      <dsp:spPr>
        <a:xfrm>
          <a:off x="975612" y="211600"/>
          <a:ext cx="4651118" cy="465111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BCE6D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CF8BF-7CCE-424F-B363-F70AF77C0A32}">
      <dsp:nvSpPr>
        <dsp:cNvPr id="0" name=""/>
        <dsp:cNvSpPr/>
      </dsp:nvSpPr>
      <dsp:spPr>
        <a:xfrm>
          <a:off x="890033" y="64051"/>
          <a:ext cx="4651118" cy="465111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23BBF-76B0-4308-B708-2F94DF0DDE1D}">
      <dsp:nvSpPr>
        <dsp:cNvPr id="0" name=""/>
        <dsp:cNvSpPr/>
      </dsp:nvSpPr>
      <dsp:spPr>
        <a:xfrm>
          <a:off x="2804393" y="0"/>
          <a:ext cx="5689534" cy="5659820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accent4">
                <a:lumMod val="60000"/>
                <a:lumOff val="40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74000">
              <a:schemeClr val="accent1">
                <a:lumMod val="60000"/>
                <a:lumOff val="40000"/>
              </a:schemeClr>
            </a:gs>
            <a:gs pos="100000">
              <a:srgbClr val="74CAB3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E1CE6-ACEF-4DDA-8DCF-9C626226B2DE}">
      <dsp:nvSpPr>
        <dsp:cNvPr id="0" name=""/>
        <dsp:cNvSpPr/>
      </dsp:nvSpPr>
      <dsp:spPr>
        <a:xfrm>
          <a:off x="5806865" y="431119"/>
          <a:ext cx="3240994" cy="2072671"/>
        </a:xfrm>
        <a:prstGeom prst="roundRect">
          <a:avLst/>
        </a:prstGeom>
        <a:solidFill>
          <a:srgbClr val="E2D3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200" b="1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朝氣滿滿</a:t>
          </a:r>
          <a:endParaRPr lang="en-US" altLang="zh-TW" sz="3200" b="1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沒有精神疾病</a:t>
          </a:r>
          <a:endParaRPr lang="en-US" altLang="zh-TW" sz="2400" b="0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而且</a:t>
          </a:r>
          <a:r>
            <a:rPr lang="zh-TW" altLang="zh-TW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精神健康良好</a:t>
          </a:r>
          <a:endParaRPr lang="en-US" altLang="zh-TW" sz="2400" b="0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908044" y="532298"/>
        <a:ext cx="3038636" cy="1870313"/>
      </dsp:txXfrm>
    </dsp:sp>
    <dsp:sp modelId="{2D78E2E5-68DC-451E-BEB8-88036C0FB712}">
      <dsp:nvSpPr>
        <dsp:cNvPr id="0" name=""/>
        <dsp:cNvSpPr/>
      </dsp:nvSpPr>
      <dsp:spPr>
        <a:xfrm>
          <a:off x="1943959" y="439394"/>
          <a:ext cx="3514725" cy="2062506"/>
        </a:xfrm>
        <a:prstGeom prst="roundRect">
          <a:avLst/>
        </a:prstGeom>
        <a:solidFill>
          <a:srgbClr val="BAC94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200" b="1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有病亦有朝氣</a:t>
          </a:r>
          <a:endParaRPr lang="en-US" altLang="zh-TW" sz="3200" b="1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zh-TW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有精神</a:t>
          </a:r>
          <a:r>
            <a:rPr lang="zh-TW" altLang="en-US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疾</a:t>
          </a:r>
          <a:r>
            <a:rPr lang="zh-TW" altLang="zh-TW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病</a:t>
          </a:r>
          <a:endParaRPr lang="en-US" altLang="zh-TW" sz="2400" b="0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zh-TW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但精神健康不錯</a:t>
          </a:r>
          <a:endParaRPr lang="en-US" altLang="zh-TW" sz="2400" b="0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044642" y="540077"/>
        <a:ext cx="3313359" cy="1861140"/>
      </dsp:txXfrm>
    </dsp:sp>
    <dsp:sp modelId="{3FA588AF-3001-4E1C-8ADF-70B3757A02BA}">
      <dsp:nvSpPr>
        <dsp:cNvPr id="0" name=""/>
        <dsp:cNvSpPr/>
      </dsp:nvSpPr>
      <dsp:spPr>
        <a:xfrm>
          <a:off x="5824456" y="3064554"/>
          <a:ext cx="3327476" cy="2120643"/>
        </a:xfrm>
        <a:prstGeom prst="roundRect">
          <a:avLst/>
        </a:prstGeom>
        <a:solidFill>
          <a:srgbClr val="96D7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200" b="1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沒病但空虛無力</a:t>
          </a:r>
          <a:endParaRPr lang="en-US" altLang="zh-TW" sz="3200" b="1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zh-TW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沒有精神</a:t>
          </a:r>
          <a:r>
            <a:rPr lang="zh-TW" altLang="en-US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疾</a:t>
          </a:r>
          <a:r>
            <a:rPr lang="zh-TW" altLang="zh-TW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病</a:t>
          </a:r>
          <a:endParaRPr lang="en-US" altLang="zh-TW" sz="2400" b="0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zh-TW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但精神健康欠佳</a:t>
          </a:r>
          <a:endParaRPr lang="en-US" altLang="zh-TW" sz="2400" b="0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927977" y="3168075"/>
        <a:ext cx="3120434" cy="1913601"/>
      </dsp:txXfrm>
    </dsp:sp>
    <dsp:sp modelId="{664E160B-EA59-4E45-8A25-3B4B70635553}">
      <dsp:nvSpPr>
        <dsp:cNvPr id="0" name=""/>
        <dsp:cNvSpPr/>
      </dsp:nvSpPr>
      <dsp:spPr>
        <a:xfrm>
          <a:off x="1970900" y="3084092"/>
          <a:ext cx="3501323" cy="2048469"/>
        </a:xfrm>
        <a:prstGeom prst="roundRect">
          <a:avLst/>
        </a:prstGeom>
        <a:solidFill>
          <a:srgbClr val="9FB4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有病而</a:t>
          </a:r>
          <a:endParaRPr lang="en-US" altLang="zh-TW" sz="3200" b="1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又空虛無力</a:t>
          </a:r>
          <a:endParaRPr lang="en-US" altLang="zh-TW" sz="3200" b="1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zh-TW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有精神</a:t>
          </a:r>
          <a:r>
            <a:rPr lang="zh-TW" altLang="en-US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疾</a:t>
          </a:r>
          <a:r>
            <a:rPr lang="zh-TW" altLang="zh-TW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病</a:t>
          </a:r>
          <a:endParaRPr lang="en-US" altLang="zh-TW" sz="2400" b="0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zh-TW" sz="2400" b="0" kern="1200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而且精神健康欠佳</a:t>
          </a:r>
          <a:endParaRPr lang="en-US" sz="2400" b="0" kern="1200" dirty="0">
            <a:solidFill>
              <a:sysClr val="windowText" lastClr="000000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070898" y="3184090"/>
        <a:ext cx="3301327" cy="1848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06035-F710-466F-83F1-F94F5B8D2EFF}">
      <dsp:nvSpPr>
        <dsp:cNvPr id="0" name=""/>
        <dsp:cNvSpPr/>
      </dsp:nvSpPr>
      <dsp:spPr>
        <a:xfrm>
          <a:off x="833" y="1092018"/>
          <a:ext cx="2223200" cy="1445080"/>
        </a:xfrm>
        <a:prstGeom prst="roundRect">
          <a:avLst/>
        </a:prstGeom>
        <a:solidFill>
          <a:srgbClr val="9FB4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sz="32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壓力</a:t>
          </a:r>
          <a:endParaRPr lang="en-US" sz="3200" b="1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71376" y="1162561"/>
        <a:ext cx="2082114" cy="1303994"/>
      </dsp:txXfrm>
    </dsp:sp>
    <dsp:sp modelId="{C096504D-BB63-489E-9AAD-7658310872EC}">
      <dsp:nvSpPr>
        <dsp:cNvPr id="0" name=""/>
        <dsp:cNvSpPr/>
      </dsp:nvSpPr>
      <dsp:spPr>
        <a:xfrm>
          <a:off x="1112433" y="587262"/>
          <a:ext cx="2454591" cy="2454591"/>
        </a:xfrm>
        <a:custGeom>
          <a:avLst/>
          <a:gdLst/>
          <a:ahLst/>
          <a:cxnLst/>
          <a:rect l="0" t="0" r="0" b="0"/>
          <a:pathLst>
            <a:path>
              <a:moveTo>
                <a:pt x="247042" y="488812"/>
              </a:moveTo>
              <a:arcTo wR="1227295" hR="1227295" stAng="13019573" swAng="636085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1D9DF6-C2FF-4CFF-B569-64BD33DA805C}">
      <dsp:nvSpPr>
        <dsp:cNvPr id="0" name=""/>
        <dsp:cNvSpPr/>
      </dsp:nvSpPr>
      <dsp:spPr>
        <a:xfrm>
          <a:off x="2455425" y="1092018"/>
          <a:ext cx="2223200" cy="1445080"/>
        </a:xfrm>
        <a:prstGeom prst="roundRect">
          <a:avLst/>
        </a:prstGeom>
        <a:solidFill>
          <a:srgbClr val="BAC94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HK" sz="32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精</a:t>
          </a:r>
          <a:r>
            <a:rPr lang="zh-TW" sz="32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神</a:t>
          </a:r>
          <a:r>
            <a:rPr lang="zh-HK" sz="32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健</a:t>
          </a:r>
          <a:r>
            <a:rPr lang="zh-TW" sz="32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康</a:t>
          </a:r>
          <a:endParaRPr lang="en-US" sz="3200" b="1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525968" y="1162561"/>
        <a:ext cx="2082114" cy="1303994"/>
      </dsp:txXfrm>
    </dsp:sp>
    <dsp:sp modelId="{33201F90-5D05-425B-9215-5281F9335E8F}">
      <dsp:nvSpPr>
        <dsp:cNvPr id="0" name=""/>
        <dsp:cNvSpPr/>
      </dsp:nvSpPr>
      <dsp:spPr>
        <a:xfrm>
          <a:off x="1112433" y="587262"/>
          <a:ext cx="2454591" cy="2454591"/>
        </a:xfrm>
        <a:custGeom>
          <a:avLst/>
          <a:gdLst/>
          <a:ahLst/>
          <a:cxnLst/>
          <a:rect l="0" t="0" r="0" b="0"/>
          <a:pathLst>
            <a:path>
              <a:moveTo>
                <a:pt x="2207549" y="1965778"/>
              </a:moveTo>
              <a:arcTo wR="1227295" hR="1227295" stAng="2219573" swAng="6360853"/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3EDDC-D21D-4C69-9F84-B57C8FAA6A70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9D6EE-33DF-4E65-A73C-B941C4528F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14336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8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5FFE1-87DC-4279-B34C-01DC92D8C469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847"/>
            <a:ext cx="5438775" cy="39087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323"/>
            <a:ext cx="2946400" cy="498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8323"/>
            <a:ext cx="2946400" cy="498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FB2C5-0A41-47A3-BA03-EB5828734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6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積極參與課堂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altLang="zh-TW" sz="10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altLang="zh-TW" sz="10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altLang="zh-TW" sz="10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9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17130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31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壓力腦科學（一）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dirty="0"/>
              <a:t> 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https://youtu.be/A3ZD_MQB0IY</a:t>
            </a:r>
            <a:r>
              <a:rPr lang="zh-TW" altLang="en-US" dirty="0"/>
              <a:t>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11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27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35458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28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02517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80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壓力腦科學（二）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dirty="0"/>
              <a:t> 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https://youtu.be/dupt28hvbIM</a:t>
            </a:r>
            <a:r>
              <a:rPr lang="zh-TW" altLang="en-US" dirty="0"/>
              <a:t> 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41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0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9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56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精神健康微電影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dirty="0"/>
              <a:t> 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https://youtu.be/bpJeb8yHikE</a:t>
            </a:r>
            <a:r>
              <a:rPr lang="zh-TW" altLang="en-US" dirty="0"/>
              <a:t>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11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34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25613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72855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78911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85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65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564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8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B2C5-0A41-47A3-BA03-EB58287340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38420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55780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4708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6266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6320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1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4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8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9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3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4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1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9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72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3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E2705-4986-4E1B-AF9B-F69CE1CE207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CD1F6-2A60-41E4-B53C-5DF775052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0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microsoft.com/office/2007/relationships/hdphoto" Target="../media/hdphoto7.wdp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3.xml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youtu.be/A3ZD_MQB0I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19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youtu.be/dupt28hvbI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0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37.png"/><Relationship Id="rId4" Type="http://schemas.microsoft.com/office/2007/relationships/hdphoto" Target="../media/hdphoto21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9.wdp"/><Relationship Id="rId3" Type="http://schemas.openxmlformats.org/officeDocument/2006/relationships/image" Target="../media/image29.png"/><Relationship Id="rId7" Type="http://schemas.microsoft.com/office/2007/relationships/hdphoto" Target="../media/hdphoto16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18.wdp"/><Relationship Id="rId5" Type="http://schemas.openxmlformats.org/officeDocument/2006/relationships/image" Target="../media/image13.png"/><Relationship Id="rId10" Type="http://schemas.openxmlformats.org/officeDocument/2006/relationships/image" Target="../media/image32.png"/><Relationship Id="rId4" Type="http://schemas.microsoft.com/office/2007/relationships/hdphoto" Target="../media/hdphoto15.wdp"/><Relationship Id="rId9" Type="http://schemas.microsoft.com/office/2007/relationships/hdphoto" Target="../media/hdphoto27.wdp"/><Relationship Id="rId1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youtu.be/bpJeb8yHik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3D12E42A-2C7D-4207-92DE-D7069E4890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51EA7FA4-4571-4C4A-BD0D-52937E97F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82731" y="47767"/>
            <a:ext cx="4615646" cy="676905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689C578D-C147-4BD5-A0AB-AB0ECBF2B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8482" y="196871"/>
            <a:ext cx="4615646" cy="676905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94002CF-F4D4-433E-A902-99B7F9903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9"/>
          <a:stretch/>
        </p:blipFill>
        <p:spPr>
          <a:xfrm rot="10800000">
            <a:off x="9139381" y="55846"/>
            <a:ext cx="3078700" cy="6769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929" y="1110818"/>
            <a:ext cx="7861111" cy="2387600"/>
          </a:xfrm>
        </p:spPr>
        <p:txBody>
          <a:bodyPr>
            <a:normAutofit/>
          </a:bodyPr>
          <a:lstStyle/>
          <a:p>
            <a:r>
              <a:rPr lang="zh-HK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r>
              <a:rPr lang="zh-HK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節</a:t>
            </a:r>
            <a:r>
              <a:rPr lang="en-US" altLang="zh-HK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﹕</a:t>
            </a: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精神健康導航</a:t>
            </a:r>
            <a:endParaRPr lang="en-US" sz="5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D295FE3-C0D0-4996-97B5-F81209E47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82" y="4271922"/>
            <a:ext cx="7787618" cy="749471"/>
          </a:xfrm>
          <a:prstGeom prst="rect">
            <a:avLst/>
          </a:prstGeom>
        </p:spPr>
      </p:pic>
      <p:sp>
        <p:nvSpPr>
          <p:cNvPr id="10" name="Rectangle 22"/>
          <p:cNvSpPr/>
          <p:nvPr/>
        </p:nvSpPr>
        <p:spPr>
          <a:xfrm>
            <a:off x="10838442" y="6334780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教育局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947831D-449E-4E59-BF81-25147FCE88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4403" r="61517" b="-1"/>
          <a:stretch/>
        </p:blipFill>
        <p:spPr>
          <a:xfrm>
            <a:off x="159368" y="717452"/>
            <a:ext cx="4599987" cy="60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53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6538" y="173589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u="sng" kern="100" dirty="0">
                <a:solidFill>
                  <a:srgbClr val="EBB87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心理</a:t>
            </a:r>
            <a:r>
              <a:rPr lang="zh-HK" altLang="en-US" sz="4000" b="1" u="sng" kern="100" dirty="0">
                <a:solidFill>
                  <a:srgbClr val="EBB87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健康模型</a:t>
            </a:r>
            <a:endParaRPr lang="en-US" sz="4000" b="1" u="sng" dirty="0">
              <a:solidFill>
                <a:srgbClr val="EBB87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70869" y="77950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精神健康良好</a:t>
            </a:r>
          </a:p>
        </p:txBody>
      </p:sp>
      <p:sp>
        <p:nvSpPr>
          <p:cNvPr id="8" name="矩形 7"/>
          <p:cNvSpPr/>
          <p:nvPr/>
        </p:nvSpPr>
        <p:spPr>
          <a:xfrm>
            <a:off x="4870869" y="6253654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精神健康</a:t>
            </a:r>
            <a:r>
              <a:rPr lang="zh-TW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欠佳</a:t>
            </a:r>
            <a:endParaRPr lang="zh-HK" altLang="en-US" sz="3200" b="1" kern="100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6599" y="2629952"/>
            <a:ext cx="3046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有</a:t>
            </a:r>
            <a:br>
              <a:rPr lang="en-US" altLang="zh-TW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HK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精神</a:t>
            </a:r>
            <a:r>
              <a:rPr lang="zh-TW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疾病徵狀</a:t>
            </a:r>
            <a:endParaRPr lang="zh-HK" altLang="en-US" sz="3200" b="1" kern="100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36262" y="2717036"/>
            <a:ext cx="2679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沒有</a:t>
            </a:r>
            <a:br>
              <a:rPr lang="en-US" altLang="zh-TW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HK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精神</a:t>
            </a:r>
            <a:r>
              <a:rPr lang="zh-TW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疾病徵狀</a:t>
            </a:r>
            <a:endParaRPr lang="zh-HK" altLang="en-US" sz="3200" b="1" kern="100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4746" y="512143"/>
            <a:ext cx="772915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這些類別同樣也是</a:t>
            </a:r>
            <a:r>
              <a:rPr lang="zh-TW" alt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流動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的，反映出</a:t>
            </a:r>
            <a:r>
              <a:rPr lang="zh-TW" alt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個</a:t>
            </a:r>
            <a:r>
              <a:rPr lang="zh-HK" alt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  <a:r>
              <a:rPr lang="zh-TW" alt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的變化</a:t>
            </a:r>
            <a:endParaRPr lang="en-US" sz="7200" b="1" u="sng" cap="none" spc="0" dirty="0">
              <a:ln w="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graphicFrame>
        <p:nvGraphicFramePr>
          <p:cNvPr id="16" name="Diagram 3">
            <a:extLst>
              <a:ext uri="{FF2B5EF4-FFF2-40B4-BE49-F238E27FC236}">
                <a16:creationId xmlns:a16="http://schemas.microsoft.com/office/drawing/2014/main" id="{8E44D858-49FD-40F3-BBFF-8C000599E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379602"/>
              </p:ext>
            </p:extLst>
          </p:nvPr>
        </p:nvGraphicFramePr>
        <p:xfrm>
          <a:off x="564404" y="635877"/>
          <a:ext cx="11333310" cy="5659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FFD3EBDC-3F64-486C-80A8-FDE74C18E0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7209" y="1015719"/>
            <a:ext cx="3564483" cy="212687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9884096-3FA0-4378-8A3C-AE68F386D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9558" y="1015967"/>
            <a:ext cx="3295157" cy="212687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F327DF4-C087-4446-B9C3-F437380B12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9557" y="3658376"/>
            <a:ext cx="3295157" cy="226603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018F761-1F46-496E-8A3E-38D1F4B44A9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701"/>
          <a:stretch/>
        </p:blipFill>
        <p:spPr>
          <a:xfrm>
            <a:off x="2425617" y="3715409"/>
            <a:ext cx="3607081" cy="20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1" name="Group 8"/>
          <p:cNvGrpSpPr/>
          <p:nvPr/>
        </p:nvGrpSpPr>
        <p:grpSpPr>
          <a:xfrm>
            <a:off x="-1" y="614149"/>
            <a:ext cx="11016343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2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1212027" y="2497015"/>
            <a:ext cx="9978961" cy="366515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矩形 15"/>
          <p:cNvSpPr/>
          <p:nvPr/>
        </p:nvSpPr>
        <p:spPr>
          <a:xfrm>
            <a:off x="1763638" y="2601804"/>
            <a:ext cx="87219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人物卡 </a:t>
            </a:r>
            <a:r>
              <a:rPr 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參考例子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常感到精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力充沛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，喜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歡和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同學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相約打球切磋球技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。平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會注意飲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食，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持良好的睡眠習慣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。雖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然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有時會遇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，朋友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之間偶爾也會有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衝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突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，但我都積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極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面對，因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我相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戰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都是成長的養分。</a:t>
            </a:r>
            <a:endParaRPr 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1455" y="1870921"/>
            <a:ext cx="529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以下人物屬於哪一個心理健康類別？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 rot="20267968">
            <a:off x="7910322" y="4876417"/>
            <a:ext cx="40891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6000" b="1" kern="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朝氣滿滿</a:t>
            </a:r>
            <a:endParaRPr lang="en-US" sz="6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9818914" y="183205"/>
            <a:ext cx="1493720" cy="173534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B97C7D-C7B1-4E82-B17C-3B9158733C1D}"/>
              </a:ext>
            </a:extLst>
          </p:cNvPr>
          <p:cNvSpPr txBox="1">
            <a:spLocks/>
          </p:cNvSpPr>
          <p:nvPr/>
        </p:nvSpPr>
        <p:spPr>
          <a:xfrm>
            <a:off x="301425" y="428305"/>
            <a:ext cx="36012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小組活動</a:t>
            </a:r>
            <a:endParaRPr lang="en-US" altLang="zh-HK" sz="25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719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831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0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254290" y="4691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459" y="2514386"/>
            <a:ext cx="107130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AEA9CC"/>
              </a:buClr>
              <a:buFont typeface="Wingdings" panose="05000000000000000000" pitchFamily="2" charset="2"/>
              <a:buChar char="l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學生四人一組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800" indent="-685800">
              <a:buClr>
                <a:srgbClr val="AEA9CC"/>
              </a:buClr>
              <a:buFont typeface="Wingdings" panose="05000000000000000000" pitchFamily="2" charset="2"/>
              <a:buChar char="l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根據收到的人物卡資訊，將相應的人物卡片放置在白板上正確的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心理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健康狀態類別中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800" indent="-685800">
              <a:buClr>
                <a:srgbClr val="AEA9CC"/>
              </a:buClr>
              <a:buFont typeface="Wingdings" panose="05000000000000000000" pitchFamily="2" charset="2"/>
              <a:buChar char="l"/>
            </a:pPr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9818914" y="183205"/>
            <a:ext cx="1493720" cy="173534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995D031-BA38-4187-BF12-7776C037AE7E}"/>
              </a:ext>
            </a:extLst>
          </p:cNvPr>
          <p:cNvSpPr txBox="1">
            <a:spLocks/>
          </p:cNvSpPr>
          <p:nvPr/>
        </p:nvSpPr>
        <p:spPr>
          <a:xfrm>
            <a:off x="301425" y="428305"/>
            <a:ext cx="36012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小組活動</a:t>
            </a:r>
            <a:endParaRPr lang="en-US" altLang="zh-HK" sz="25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6840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1" name="Group 8"/>
          <p:cNvGrpSpPr/>
          <p:nvPr/>
        </p:nvGrpSpPr>
        <p:grpSpPr>
          <a:xfrm>
            <a:off x="-1" y="614149"/>
            <a:ext cx="11016343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2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Quad Arrow 22"/>
          <p:cNvSpPr/>
          <p:nvPr/>
        </p:nvSpPr>
        <p:spPr>
          <a:xfrm>
            <a:off x="2106705" y="1596101"/>
            <a:ext cx="7162801" cy="5261899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gradFill rotWithShape="0">
            <a:gsLst>
              <a:gs pos="0">
                <a:schemeClr val="accent4">
                  <a:lumMod val="60000"/>
                  <a:lumOff val="40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74000">
                <a:schemeClr val="accent1">
                  <a:lumMod val="60000"/>
                  <a:lumOff val="40000"/>
                </a:schemeClr>
              </a:gs>
              <a:gs pos="100000">
                <a:srgbClr val="74CAB3"/>
              </a:gs>
            </a:gsLst>
            <a:lin ang="5400000" scaled="1"/>
          </a:gra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6917763" y="3517749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zh-TW" altLang="en-US" sz="2000" b="1" dirty="0">
                <a:solidFill>
                  <a:sysClr val="windowText" lastClr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朝氣滿滿</a:t>
            </a:r>
            <a:endParaRPr lang="en-US" altLang="zh-TW" sz="2000" b="1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4167" y="4674386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zh-TW" altLang="en-US" sz="2000" b="1" dirty="0">
                <a:solidFill>
                  <a:sysClr val="windowText" lastClr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沒病但空虛無力</a:t>
            </a:r>
            <a:endParaRPr lang="en-US" altLang="zh-TW" sz="2000" b="1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5168" y="3517749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zh-TW" altLang="en-US" sz="2000" b="1" dirty="0">
                <a:solidFill>
                  <a:sysClr val="windowText" lastClr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有病亦有朝氣</a:t>
            </a:r>
            <a:endParaRPr lang="en-US" altLang="zh-TW" sz="2000" b="1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9581" y="467438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0"/>
              </a:spcAft>
            </a:pPr>
            <a:r>
              <a:rPr lang="zh-TW" altLang="en-US" sz="2000" b="1" dirty="0">
                <a:solidFill>
                  <a:sysClr val="windowText" lastClr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有病而又空虛無力</a:t>
            </a:r>
            <a:endParaRPr lang="en-US" altLang="zh-TW" sz="2000" b="1" dirty="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9818914" y="183205"/>
            <a:ext cx="1493720" cy="1735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17763" y="2508024"/>
            <a:ext cx="18706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人物卡 </a:t>
            </a:r>
            <a:r>
              <a:rPr lang="en-US" altLang="zh-TW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endParaRPr lang="en-US" sz="32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1354" y="2252112"/>
            <a:ext cx="18706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人物卡 </a:t>
            </a:r>
            <a:r>
              <a:rPr lang="en-US" altLang="zh-TW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US" sz="32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4005" y="5330397"/>
            <a:ext cx="18706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人物卡 </a:t>
            </a:r>
            <a:r>
              <a:rPr lang="en-US" altLang="zh-TW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en-US" sz="32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51353" y="5369608"/>
            <a:ext cx="1870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人物卡 </a:t>
            </a:r>
            <a:r>
              <a:rPr lang="en-US" altLang="zh-TW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en-US" sz="32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32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76301" y="5693290"/>
            <a:ext cx="18706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人物卡 </a:t>
            </a:r>
            <a:r>
              <a:rPr lang="en-US" altLang="zh-TW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en-US" sz="32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7440" y="5761284"/>
            <a:ext cx="18706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人物卡 </a:t>
            </a:r>
            <a:r>
              <a:rPr lang="en-US" altLang="zh-TW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endParaRPr lang="en-US" sz="32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8657" y="2725284"/>
            <a:ext cx="18706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人物卡 </a:t>
            </a:r>
            <a:r>
              <a:rPr lang="en-US" altLang="zh-TW" sz="32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endParaRPr lang="en-US" sz="32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70440F3-C525-4EDC-92FA-1E58FBCCF4FB}"/>
              </a:ext>
            </a:extLst>
          </p:cNvPr>
          <p:cNvSpPr txBox="1">
            <a:spLocks/>
          </p:cNvSpPr>
          <p:nvPr/>
        </p:nvSpPr>
        <p:spPr>
          <a:xfrm>
            <a:off x="301425" y="428305"/>
            <a:ext cx="36012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小組活動</a:t>
            </a:r>
            <a:endParaRPr lang="en-US" altLang="zh-HK" sz="25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940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28216" y="1103087"/>
            <a:ext cx="9978961" cy="506548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9303" y="1856759"/>
            <a:ext cx="93095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的心理健康狀態</a:t>
            </a:r>
            <a:r>
              <a:rPr lang="zh-HK" altLang="en-US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並非固定不變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，它會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着生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況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和環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境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的變化而</a:t>
            </a:r>
            <a:r>
              <a:rPr lang="zh-HK" altLang="en-US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</a:t>
            </a:r>
            <a:r>
              <a:rPr lang="zh-TW" altLang="en-US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。有時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候，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感到朝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滿滿，有時卻感到空虛無力。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00" b="88889" l="82552" r="91875"/>
                    </a14:imgEffect>
                  </a14:imgLayer>
                </a14:imgProps>
              </a:ext>
            </a:extLst>
          </a:blip>
          <a:srcRect l="83202" t="67025" r="7140" b="8588"/>
          <a:stretch/>
        </p:blipFill>
        <p:spPr>
          <a:xfrm rot="805226" flipH="1">
            <a:off x="8569184" y="3495068"/>
            <a:ext cx="2226139" cy="296340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352" b="57315" l="77188" r="90677">
                        <a14:foregroundMark x1="83177" y1="52222" x2="80677" y2="53704"/>
                        <a14:foregroundMark x1="79219" y1="53704" x2="83698" y2="54074"/>
                        <a14:foregroundMark x1="82188" y1="43796" x2="84635" y2="42870"/>
                        <a14:foregroundMark x1="85833" y1="37500" x2="85104" y2="38889"/>
                      </a14:backgroundRemoval>
                    </a14:imgEffect>
                  </a14:imgLayer>
                </a14:imgProps>
              </a:ext>
            </a:extLst>
          </a:blip>
          <a:srcRect l="78526" t="34476" r="7862" b="42975"/>
          <a:stretch/>
        </p:blipFill>
        <p:spPr>
          <a:xfrm flipH="1">
            <a:off x="6561781" y="3598570"/>
            <a:ext cx="3016111" cy="307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41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599635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0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617146" y="425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個人反思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2651" y="1974830"/>
            <a:ext cx="10910211" cy="159958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在心理健康模型的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四個狀態當中，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你目前的狀態，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更接近哪一種呢？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9" y="711462"/>
            <a:ext cx="5514609" cy="67882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70" b="88611" l="23750" r="33698"/>
                    </a14:imgEffect>
                  </a14:imgLayer>
                </a14:imgProps>
              </a:ext>
            </a:extLst>
          </a:blip>
          <a:srcRect l="22678" t="64002" r="66373" b="8588"/>
          <a:stretch/>
        </p:blipFill>
        <p:spPr>
          <a:xfrm flipH="1">
            <a:off x="10026013" y="2057106"/>
            <a:ext cx="2227730" cy="3273523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15" b="57778" l="22656" r="31406"/>
                    </a14:imgEffect>
                  </a14:imgLayer>
                </a14:imgProps>
              </a:ext>
            </a:extLst>
          </a:blip>
          <a:srcRect l="22681" t="35604" r="68553" b="42931"/>
          <a:stretch/>
        </p:blipFill>
        <p:spPr>
          <a:xfrm rot="334142" flipH="1">
            <a:off x="8985486" y="4108274"/>
            <a:ext cx="1772151" cy="2444709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0" b="88889" l="82552" r="91875"/>
                    </a14:imgEffect>
                  </a14:imgLayer>
                </a14:imgProps>
              </a:ext>
            </a:extLst>
          </a:blip>
          <a:srcRect l="83202" t="67025" r="7140" b="8588"/>
          <a:stretch/>
        </p:blipFill>
        <p:spPr>
          <a:xfrm rot="346061" flipH="1">
            <a:off x="-239011" y="2063261"/>
            <a:ext cx="2356205" cy="313655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52" b="57315" l="77188" r="90677">
                        <a14:foregroundMark x1="83177" y1="52222" x2="80677" y2="53704"/>
                        <a14:foregroundMark x1="79219" y1="53704" x2="83698" y2="54074"/>
                        <a14:foregroundMark x1="82188" y1="43796" x2="84635" y2="42870"/>
                        <a14:foregroundMark x1="85833" y1="37500" x2="85104" y2="38889"/>
                      </a14:backgroundRemoval>
                    </a14:imgEffect>
                  </a14:imgLayer>
                </a14:imgProps>
              </a:ext>
            </a:extLst>
          </a:blip>
          <a:srcRect l="78526" t="34476" r="7862" b="42975"/>
          <a:stretch/>
        </p:blipFill>
        <p:spPr>
          <a:xfrm flipH="1">
            <a:off x="1575517" y="4169903"/>
            <a:ext cx="2523147" cy="25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59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599635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0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617146" y="425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個人反思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2651" y="1833425"/>
            <a:ext cx="10910211" cy="43513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66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中規中矩？</a:t>
            </a:r>
            <a:endParaRPr lang="en-US" altLang="zh-TW" sz="6600" b="1" dirty="0">
              <a:solidFill>
                <a:srgbClr val="8CBEB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生活尚算滿意，能做自己喜歡的事情，</a:t>
            </a:r>
            <a:b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與想見的人相處，生活中不算有明確的目標，有時也會受壓力的影響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9" y="711462"/>
            <a:ext cx="5514609" cy="6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35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599635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0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617146" y="425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個人反思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17146" y="1925198"/>
            <a:ext cx="10910211" cy="43513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不論你接近哪種狀態，我們都應該時刻</a:t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學習如何保持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提升精神健康</a:t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9" y="711462"/>
            <a:ext cx="5514609" cy="6788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48" b="94879" l="3438" r="95815">
                        <a14:foregroundMark x1="56951" y1="13208" x2="55904" y2="78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79" y="3614794"/>
            <a:ext cx="4785649" cy="26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89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96123" y="1990770"/>
            <a:ext cx="4988858" cy="2081276"/>
          </a:xfrm>
          <a:prstGeom prst="roundRect">
            <a:avLst/>
          </a:prstGeom>
          <a:solidFill>
            <a:srgbClr val="EBB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599635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0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AECF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617146" y="425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保持良好精神健康的方法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71" y="1060489"/>
            <a:ext cx="3813492" cy="469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48" b="94879" l="3438" r="95815">
                        <a14:foregroundMark x1="56951" y1="13208" x2="55904" y2="78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5537" y="532369"/>
            <a:ext cx="2005141" cy="1111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393" y="2095242"/>
            <a:ext cx="493058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實踐健康生活模式</a:t>
            </a:r>
            <a:endParaRPr lang="en-US" altLang="zh-HK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有規律的作息、充足睡眠、</a:t>
            </a:r>
            <a:br>
              <a:rPr lang="en-US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恆常運動、均衡飲食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</a:t>
            </a:r>
            <a:b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參與有意義的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課餘活動</a:t>
            </a:r>
            <a:endParaRPr lang="en-US" altLang="zh-HK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376616" y="1903493"/>
            <a:ext cx="4988858" cy="2081276"/>
          </a:xfrm>
          <a:prstGeom prst="round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545840" y="4532229"/>
            <a:ext cx="5425515" cy="20812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57361" y="2056586"/>
            <a:ext cx="484984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zh-HK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保持良好的社交關係</a:t>
            </a:r>
            <a:endParaRPr lang="en-US" altLang="zh-HK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4138" lvl="1" algn="ctr"/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多與親人或好友相聚、培養助人的習慣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，以及參加義工活動以關懷他人</a:t>
            </a:r>
            <a:endParaRPr lang="en-US" altLang="zh-HK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9600" y="4860227"/>
            <a:ext cx="56532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zh-HK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保持情緒穩定</a:t>
            </a:r>
            <a:endParaRPr lang="en-US" altLang="zh-HK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ctr"/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識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自身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身心需要、懂得調控情緒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，並有方法應對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日常壓力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491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15325" y="1767019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67974" y="1884408"/>
            <a:ext cx="7748115" cy="404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8000" indent="-648000" algn="just"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HK" altLang="en-US" sz="35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了解自己的心理健康狀態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，並時刻保持良好的精神健康，能讓我們遇到人生各種挑戰時，有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好的保護網幫助我們安然度過。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1" name="Rectangle 10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小結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9" y="711462"/>
            <a:ext cx="5514609" cy="6788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3" b="95960" l="2277" r="942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717" y="3124002"/>
            <a:ext cx="3415865" cy="2368971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885910" y="2928516"/>
            <a:ext cx="6630179" cy="3001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1000"/>
              </a:spcBef>
              <a:buClr>
                <a:srgbClr val="AECFCE"/>
              </a:buClr>
            </a:pP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800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4" y="433413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</a:t>
            </a: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簡介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本課程共有四節，包括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保持良好精神健康的方法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了解影響尋求幫助的因素及與求助相關的信息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認識精神疾病及其對生活的影響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學習關懷並協助身邊受精神健康問題困擾的人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68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2C94F28-D2DF-4A24-8FBF-C20854F18208}"/>
              </a:ext>
            </a:extLst>
          </p:cNvPr>
          <p:cNvSpPr/>
          <p:nvPr/>
        </p:nvSpPr>
        <p:spPr>
          <a:xfrm>
            <a:off x="-12700" y="0"/>
            <a:ext cx="9061165" cy="6857999"/>
          </a:xfrm>
          <a:prstGeom prst="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921629-0B49-4DB2-86B6-37F1656D5568}"/>
              </a:ext>
            </a:extLst>
          </p:cNvPr>
          <p:cNvSpPr/>
          <p:nvPr/>
        </p:nvSpPr>
        <p:spPr>
          <a:xfrm>
            <a:off x="8770902" y="1"/>
            <a:ext cx="3451668" cy="6857999"/>
          </a:xfrm>
          <a:prstGeom prst="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F8D32CB-BA61-4513-9444-A5E33AF0E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071"/>
            <a:ext cx="11745310" cy="749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706" y="2809146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認識與壓力相關的</a:t>
            </a:r>
            <a:br>
              <a:rPr lang="en-US" altLang="zh-TW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神經科學知識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05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134" y="-5062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8" name="Rectangle 1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0443481"/>
              </p:ext>
            </p:extLst>
          </p:nvPr>
        </p:nvGraphicFramePr>
        <p:xfrm>
          <a:off x="356998" y="2181780"/>
          <a:ext cx="4679459" cy="3629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4711" y="457116"/>
            <a:ext cx="7512999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與壓力相關的神經科學知識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727034" y="2081636"/>
            <a:ext cx="5942454" cy="372926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32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</a:t>
            </a:r>
            <a:r>
              <a:rPr lang="zh-HK" altLang="en-US" sz="32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</a:t>
            </a:r>
            <a:r>
              <a:rPr lang="zh-TW" altLang="en-US" sz="32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zh-HK" altLang="en-US" sz="32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壓力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能幫助我們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維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精神健康</a:t>
            </a:r>
            <a:endParaRPr lang="en-US" altLang="zh-HK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日常生活中的各種事件，不論大小，都可能為我們帶來不同程度的壓力</a:t>
            </a:r>
            <a:endParaRPr lang="en-US" altLang="zh-HK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HK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過多或長時</a:t>
            </a:r>
            <a:r>
              <a:rPr lang="zh-TW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</a:t>
            </a:r>
            <a:r>
              <a:rPr lang="zh-HK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積聚的壓力會對</a:t>
            </a:r>
            <a:r>
              <a:rPr lang="zh-TW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我們的</a:t>
            </a:r>
            <a:r>
              <a:rPr lang="zh-HK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身體及精神健康產生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負面的</a:t>
            </a:r>
            <a:r>
              <a:rPr lang="zh-HK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268706" y="2265098"/>
            <a:ext cx="342195" cy="317573"/>
          </a:xfrm>
          <a:prstGeom prst="flowChartConnector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5268706" y="3330243"/>
            <a:ext cx="342195" cy="317573"/>
          </a:xfrm>
          <a:prstGeom prst="flowChartConnector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5268706" y="4904982"/>
            <a:ext cx="342195" cy="317573"/>
          </a:xfrm>
          <a:prstGeom prst="flowChartConnector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4" b="96649" l="9894" r="952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02381">
            <a:off x="-71942" y="4318283"/>
            <a:ext cx="2078525" cy="142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93" b="95960" l="2277" r="942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73421">
            <a:off x="3480971" y="2213276"/>
            <a:ext cx="2082551" cy="14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31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134" y="-5062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4231" y="237744"/>
            <a:ext cx="3766782" cy="873457"/>
            <a:chOff x="0" y="614149"/>
            <a:chExt cx="9398480" cy="873457"/>
          </a:xfrm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5" y="0"/>
            <a:ext cx="2407595" cy="1810513"/>
          </a:xfrm>
          <a:prstGeom prst="rect">
            <a:avLst/>
          </a:prstGeom>
        </p:spPr>
      </p:pic>
      <p:pic>
        <p:nvPicPr>
          <p:cNvPr id="3" name="圖片 2">
            <a:hlinkClick r:id="rId4"/>
            <a:extLst>
              <a:ext uri="{FF2B5EF4-FFF2-40B4-BE49-F238E27FC236}">
                <a16:creationId xmlns:a16="http://schemas.microsoft.com/office/drawing/2014/main" id="{DBE00FEA-84FB-48D9-B2BC-CD8BAB5C4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62"/>
            <a:ext cx="12211134" cy="68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5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28216" y="1103087"/>
            <a:ext cx="9978961" cy="506548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" y="55941"/>
            <a:ext cx="2141805" cy="1610639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8200571" y="2960916"/>
            <a:ext cx="3817257" cy="4093428"/>
            <a:chOff x="7534549" y="2181187"/>
            <a:chExt cx="4519617" cy="5297072"/>
          </a:xfrm>
        </p:grpSpPr>
        <p:sp>
          <p:nvSpPr>
            <p:cNvPr id="13" name="Oval 12"/>
            <p:cNvSpPr/>
            <p:nvPr/>
          </p:nvSpPr>
          <p:spPr>
            <a:xfrm>
              <a:off x="7534549" y="2425357"/>
              <a:ext cx="4519617" cy="4457081"/>
            </a:xfrm>
            <a:prstGeom prst="ellipse">
              <a:avLst/>
            </a:prstGeom>
            <a:solidFill>
              <a:srgbClr val="E9F7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77380" y="2181187"/>
              <a:ext cx="3543856" cy="529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6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?</a:t>
              </a:r>
              <a:endParaRPr lang="en-US" sz="26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23804" y="1861659"/>
            <a:ext cx="938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當面對壓力、危險或威脅時，</a:t>
            </a:r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哪個大腦區域會發出警報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至身體的其他系統？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5652" y="4176633"/>
            <a:ext cx="2884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杏仁核</a:t>
            </a:r>
            <a:endParaRPr lang="en-US" altLang="zh-HK" sz="4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420" y1="7467" x2="19420" y2="7467"/>
                        <a14:foregroundMark x1="7101" y1="12800" x2="7101" y2="12800"/>
                        <a14:foregroundMark x1="24348" y1="7467" x2="24348" y2="7467"/>
                        <a14:foregroundMark x1="67246" y1="6667" x2="69420" y2="6667"/>
                        <a14:foregroundMark x1="77681" y1="6667" x2="85362" y2="6933"/>
                        <a14:foregroundMark x1="50290" y1="5333" x2="29565" y2="6667"/>
                        <a14:foregroundMark x1="4928" y1="39467" x2="5217" y2="32533"/>
                        <a14:foregroundMark x1="79275" y1="81333" x2="79565" y2="77867"/>
                        <a14:foregroundMark x1="95507" y1="16800" x2="96087" y2="19733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1746" y="3558654"/>
            <a:ext cx="4470047" cy="2429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8" b="96570" l="5791" r="96882">
                        <a14:foregroundMark x1="23831" y1="21900" x2="24276" y2="22691"/>
                        <a14:foregroundMark x1="38085" y1="10554" x2="38530" y2="11873"/>
                        <a14:foregroundMark x1="73051" y1="17678" x2="74165" y2="16359"/>
                        <a14:foregroundMark x1="83964" y1="36675" x2="84855" y2="36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35" y="2960916"/>
            <a:ext cx="3911158" cy="330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28216" y="1103087"/>
            <a:ext cx="9978961" cy="506548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" y="55941"/>
            <a:ext cx="2141805" cy="1610639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8200571" y="2960916"/>
            <a:ext cx="3817257" cy="4093428"/>
            <a:chOff x="7534549" y="2181187"/>
            <a:chExt cx="4519617" cy="5297072"/>
          </a:xfrm>
        </p:grpSpPr>
        <p:sp>
          <p:nvSpPr>
            <p:cNvPr id="13" name="Oval 12"/>
            <p:cNvSpPr/>
            <p:nvPr/>
          </p:nvSpPr>
          <p:spPr>
            <a:xfrm>
              <a:off x="7534549" y="2425357"/>
              <a:ext cx="4519617" cy="4457081"/>
            </a:xfrm>
            <a:prstGeom prst="ellipse">
              <a:avLst/>
            </a:prstGeom>
            <a:solidFill>
              <a:srgbClr val="E9F7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77380" y="2181187"/>
              <a:ext cx="3543856" cy="529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6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?</a:t>
              </a:r>
              <a:endParaRPr lang="en-US" sz="26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84752" y="1300934"/>
            <a:ext cx="8530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收到警報後，</a:t>
            </a:r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哪一個大腦系統</a:t>
            </a:r>
            <a:br>
              <a:rPr lang="en-US" altLang="zh-TW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負責行動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，使身體進入作戰狀態，</a:t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以應對壓力？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 rot="21345545">
            <a:off x="2219613" y="3760880"/>
            <a:ext cx="5525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自主神經系統</a:t>
            </a:r>
            <a:r>
              <a:rPr lang="zh-HK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</a:t>
            </a:r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的交感神經系統</a:t>
            </a:r>
            <a:endParaRPr lang="en-US" altLang="zh-HK" sz="9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420" y1="7467" x2="19420" y2="7467"/>
                        <a14:foregroundMark x1="7101" y1="12800" x2="7101" y2="12800"/>
                        <a14:foregroundMark x1="24348" y1="7467" x2="24348" y2="7467"/>
                        <a14:foregroundMark x1="67246" y1="6667" x2="69420" y2="6667"/>
                        <a14:foregroundMark x1="77681" y1="6667" x2="85362" y2="6933"/>
                        <a14:foregroundMark x1="50290" y1="5333" x2="29565" y2="6667"/>
                        <a14:foregroundMark x1="4928" y1="39467" x2="5217" y2="32533"/>
                        <a14:foregroundMark x1="79275" y1="81333" x2="79565" y2="77867"/>
                        <a14:foregroundMark x1="95507" y1="16800" x2="96087" y2="19733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4853" y="3170497"/>
            <a:ext cx="6299081" cy="3423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50668">
            <a:off x="9128489" y="720554"/>
            <a:ext cx="2249069" cy="22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4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28216" y="1103087"/>
            <a:ext cx="9978961" cy="506548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" y="55941"/>
            <a:ext cx="2141805" cy="1610639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8200571" y="2960916"/>
            <a:ext cx="3817257" cy="4093428"/>
            <a:chOff x="7534549" y="2181187"/>
            <a:chExt cx="4519617" cy="5297072"/>
          </a:xfrm>
        </p:grpSpPr>
        <p:sp>
          <p:nvSpPr>
            <p:cNvPr id="13" name="Oval 12"/>
            <p:cNvSpPr/>
            <p:nvPr/>
          </p:nvSpPr>
          <p:spPr>
            <a:xfrm>
              <a:off x="7534549" y="2425357"/>
              <a:ext cx="4519617" cy="4457081"/>
            </a:xfrm>
            <a:prstGeom prst="ellipse">
              <a:avLst/>
            </a:prstGeom>
            <a:solidFill>
              <a:srgbClr val="E9F7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77380" y="2181187"/>
              <a:ext cx="3543856" cy="529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6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?</a:t>
              </a:r>
              <a:endParaRPr lang="en-US" sz="26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420" y1="7467" x2="19420" y2="7467"/>
                        <a14:foregroundMark x1="7101" y1="12800" x2="7101" y2="12800"/>
                        <a14:foregroundMark x1="24348" y1="7467" x2="24348" y2="7467"/>
                        <a14:foregroundMark x1="67246" y1="6667" x2="69420" y2="6667"/>
                        <a14:foregroundMark x1="77681" y1="6667" x2="85362" y2="6933"/>
                        <a14:foregroundMark x1="50290" y1="5333" x2="29565" y2="6667"/>
                        <a14:foregroundMark x1="4928" y1="39467" x2="5217" y2="32533"/>
                        <a14:foregroundMark x1="79275" y1="81333" x2="79565" y2="77867"/>
                        <a14:foregroundMark x1="95507" y1="16800" x2="96087" y2="19733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8540" y="3426609"/>
            <a:ext cx="4470047" cy="24293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0352" y="1395278"/>
            <a:ext cx="6778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內分泌系統釋放甚麼物質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以分解</a:t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身體的蛋白質，並提供能量給肌肉以作出行動反應？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88588" y="4011670"/>
            <a:ext cx="2884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皮質醇</a:t>
            </a:r>
            <a:endParaRPr lang="en-US" altLang="zh-HK" sz="4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16808">
            <a:off x="9002843" y="1184024"/>
            <a:ext cx="2212712" cy="2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5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594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28216" y="1103087"/>
            <a:ext cx="9978961" cy="506548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" y="55941"/>
            <a:ext cx="2141805" cy="1610639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8200571" y="2960916"/>
            <a:ext cx="3817257" cy="4093428"/>
            <a:chOff x="7534549" y="2181187"/>
            <a:chExt cx="4519617" cy="5297072"/>
          </a:xfrm>
        </p:grpSpPr>
        <p:sp>
          <p:nvSpPr>
            <p:cNvPr id="13" name="Oval 12"/>
            <p:cNvSpPr/>
            <p:nvPr/>
          </p:nvSpPr>
          <p:spPr>
            <a:xfrm>
              <a:off x="7534549" y="2425357"/>
              <a:ext cx="4519617" cy="4457081"/>
            </a:xfrm>
            <a:prstGeom prst="ellipse">
              <a:avLst/>
            </a:prstGeom>
            <a:solidFill>
              <a:srgbClr val="E9F7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77380" y="2181187"/>
              <a:ext cx="3543856" cy="5297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6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?</a:t>
              </a:r>
              <a:endParaRPr lang="en-US" sz="26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99506" y="1889245"/>
            <a:ext cx="953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面對壓力時，</a:t>
            </a:r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腦前額葉有甚麼功能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sz="3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420" y1="7467" x2="19420" y2="7467"/>
                        <a14:foregroundMark x1="7101" y1="12800" x2="7101" y2="12800"/>
                        <a14:foregroundMark x1="24348" y1="7467" x2="24348" y2="7467"/>
                        <a14:foregroundMark x1="67246" y1="6667" x2="69420" y2="6667"/>
                        <a14:foregroundMark x1="77681" y1="6667" x2="85362" y2="6933"/>
                        <a14:foregroundMark x1="50290" y1="5333" x2="29565" y2="6667"/>
                        <a14:foregroundMark x1="4928" y1="39467" x2="5217" y2="32533"/>
                        <a14:foregroundMark x1="79275" y1="81333" x2="79565" y2="77867"/>
                        <a14:foregroundMark x1="95507" y1="16800" x2="96087" y2="19733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4210" y="2643059"/>
            <a:ext cx="7269566" cy="39508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1381112">
            <a:off x="4323187" y="3350105"/>
            <a:ext cx="5971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對外間環境進行客觀評估，協助我們制定行動計劃或抑制衝動</a:t>
            </a:r>
            <a:endParaRPr lang="en-US" altLang="zh-HK" sz="8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089" y1="43766" x2="4154" y2="60051"/>
                        <a14:foregroundMark x1="92582" y1="15522" x2="92285" y2="88804"/>
                        <a14:foregroundMark x1="8012" y1="12214" x2="8309" y2="92366"/>
                        <a14:foregroundMark x1="8902" y1="94911" x2="92582" y2="93130"/>
                        <a14:foregroundMark x1="6528" y1="11196" x2="91988" y2="11196"/>
                        <a14:backgroundMark x1="13650" y1="2799" x2="26706" y2="1527"/>
                        <a14:backgroundMark x1="71217" y1="3562" x2="98516" y2="3817"/>
                        <a14:backgroundMark x1="72997" y1="3562" x2="55786" y2="763"/>
                        <a14:backgroundMark x1="24926" y1="4071" x2="44510" y2="509"/>
                        <a14:backgroundMark x1="8309" y1="3562" x2="2967" y2="3562"/>
                        <a14:backgroundMark x1="2671" y1="9160" x2="2077" y2="86768"/>
                        <a14:backgroundMark x1="2077" y1="90585" x2="2967" y2="96947"/>
                        <a14:backgroundMark x1="98516" y1="97455" x2="98813" y2="11705"/>
                        <a14:backgroundMark x1="97626" y1="95674" x2="96142" y2="99237"/>
                        <a14:backgroundMark x1="94659" y1="98473" x2="2671" y2="99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6964" y="3033557"/>
            <a:ext cx="2205581" cy="25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0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lowchart: Connector 12"/>
          <p:cNvSpPr/>
          <p:nvPr/>
        </p:nvSpPr>
        <p:spPr>
          <a:xfrm>
            <a:off x="235491" y="3409161"/>
            <a:ext cx="419100" cy="423720"/>
          </a:xfrm>
          <a:prstGeom prst="flowChartConnector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235491" y="1784252"/>
            <a:ext cx="419100" cy="423720"/>
          </a:xfrm>
          <a:prstGeom prst="flowChartConnector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26407" y="1632638"/>
            <a:ext cx="9541799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當生</a:t>
            </a:r>
            <a:r>
              <a:rPr lang="zh-TW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中面</a:t>
            </a:r>
            <a:r>
              <a:rPr lang="zh-TW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</a:t>
            </a: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壓力時，我</a:t>
            </a:r>
            <a:r>
              <a:rPr lang="zh-TW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的大腦和身</a:t>
            </a:r>
            <a:r>
              <a:rPr lang="zh-TW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會啟動不同的系</a:t>
            </a:r>
            <a:r>
              <a:rPr lang="zh-TW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</a:t>
            </a: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HK" altLang="zh-HK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確保安</a:t>
            </a:r>
            <a:r>
              <a:rPr lang="zh-TW" altLang="zh-HK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HK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但當系</a:t>
            </a:r>
            <a:r>
              <a:rPr lang="zh-TW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</a:t>
            </a: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無法正常運作時，如</a:t>
            </a:r>
            <a:br>
              <a:rPr lang="en-US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en-US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杏仁核過度敏感</a:t>
            </a: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，導致警報系統</a:t>
            </a:r>
            <a:br>
              <a:rPr lang="en-US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頻繁啟動；或</a:t>
            </a:r>
            <a:r>
              <a:rPr lang="zh-HK" altLang="zh-HK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腦前額</a:t>
            </a:r>
            <a:r>
              <a:rPr lang="zh-TW" altLang="zh-HK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</a:t>
            </a:r>
            <a:r>
              <a:rPr lang="zh-HK" altLang="zh-HK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無法合理</a:t>
            </a:r>
            <a:br>
              <a:rPr lang="en-US" altLang="zh-HK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zh-HK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析</a:t>
            </a:r>
            <a:r>
              <a:rPr lang="zh-HK" altLang="zh-HK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當前的環</a:t>
            </a:r>
            <a:r>
              <a:rPr lang="zh-TW" altLang="zh-HK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境</a:t>
            </a: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，我</a:t>
            </a:r>
            <a:r>
              <a:rPr lang="zh-TW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便會持續</a:t>
            </a:r>
            <a:br>
              <a:rPr lang="en-US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處於戒備狀態，使身心承受過大的壓力。</a:t>
            </a:r>
            <a:endParaRPr lang="en-US" altLang="zh-HK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01940" y="469117"/>
            <a:ext cx="7512999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與壓力相關的神經科學知識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4" b="96649" l="9894" r="952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510" y="2392308"/>
            <a:ext cx="5239391" cy="35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50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73058" y="1758976"/>
            <a:ext cx="9978961" cy="455414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15649" y="2026339"/>
            <a:ext cx="8184532" cy="404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8000" indent="-648000">
              <a:lnSpc>
                <a:spcPts val="45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在壓力下，杏仁核會發出</a:t>
            </a:r>
            <a:r>
              <a:rPr lang="zh-HK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訊</a:t>
            </a: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r>
              <a:rPr lang="zh-TW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通知大腦及身</a:t>
            </a:r>
            <a:r>
              <a:rPr lang="zh-TW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這些系統互相協作</a:t>
            </a:r>
            <a:r>
              <a:rPr lang="zh-TW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以幫助我們應對壓力。</a:t>
            </a:r>
            <a:endParaRPr lang="en-US" altLang="zh-HK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48000" indent="-648000">
              <a:lnSpc>
                <a:spcPts val="45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HK" altLang="zh-HK" sz="35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</a:t>
            </a:r>
            <a:r>
              <a:rPr lang="zh-TW" altLang="zh-HK" sz="35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識壓力反應的生理基礎</a:t>
            </a:r>
            <a:br>
              <a:rPr lang="en-US" altLang="zh-TW" sz="35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</a:t>
            </a:r>
            <a:r>
              <a:rPr lang="zh-TW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HK" altLang="zh-HK" sz="35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r>
              <a:rPr lang="zh-TW" altLang="zh-HK" sz="35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  <a:r>
              <a:rPr lang="zh-TW" altLang="en-US" sz="35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相應</a:t>
            </a:r>
            <a:r>
              <a:rPr lang="zh-TW" altLang="zh-HK" sz="35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的策略</a:t>
            </a:r>
            <a:br>
              <a:rPr lang="en-US" altLang="zh-TW" sz="35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來減少壓力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影響，</a:t>
            </a: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</a:t>
            </a:r>
            <a:b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善精</a:t>
            </a:r>
            <a:r>
              <a:rPr lang="zh-TW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神健康</a:t>
            </a:r>
            <a:r>
              <a:rPr lang="zh-HK" altLang="zh-HK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1" name="Rectangle 10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小結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9" y="711462"/>
            <a:ext cx="5514609" cy="6788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" b="100000" l="3299" r="100000">
                        <a14:foregroundMark x1="24826" y1="10256" x2="24826" y2="10256"/>
                        <a14:foregroundMark x1="68750" y1="11538" x2="68750" y2="11538"/>
                        <a14:foregroundMark x1="76042" y1="25128" x2="76042" y2="25128"/>
                        <a14:foregroundMark x1="80903" y1="24103" x2="80903" y2="24103"/>
                        <a14:foregroundMark x1="19444" y1="24872" x2="19444" y2="24872"/>
                        <a14:foregroundMark x1="15104" y1="22821" x2="15104" y2="22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62182">
            <a:off x="8063354" y="3656555"/>
            <a:ext cx="4260834" cy="28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73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2C94F28-D2DF-4A24-8FBF-C20854F18208}"/>
              </a:ext>
            </a:extLst>
          </p:cNvPr>
          <p:cNvSpPr/>
          <p:nvPr/>
        </p:nvSpPr>
        <p:spPr>
          <a:xfrm>
            <a:off x="-12700" y="0"/>
            <a:ext cx="9061165" cy="6857999"/>
          </a:xfrm>
          <a:prstGeom prst="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921629-0B49-4DB2-86B6-37F1656D5568}"/>
              </a:ext>
            </a:extLst>
          </p:cNvPr>
          <p:cNvSpPr/>
          <p:nvPr/>
        </p:nvSpPr>
        <p:spPr>
          <a:xfrm>
            <a:off x="8770902" y="1"/>
            <a:ext cx="3451668" cy="6857999"/>
          </a:xfrm>
          <a:prstGeom prst="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F8D32CB-BA61-4513-9444-A5E33AF0E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04071"/>
            <a:ext cx="12192001" cy="749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925" y="3701274"/>
            <a:ext cx="75713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了解調節壓力的原理和方法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6" name="Rectangle 5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178" y="471374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課堂期望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6848" y="2309389"/>
            <a:ext cx="4086505" cy="4122010"/>
          </a:xfrm>
        </p:spPr>
        <p:txBody>
          <a:bodyPr>
            <a:noAutofit/>
          </a:bodyPr>
          <a:lstStyle/>
          <a:p>
            <a:endParaRPr lang="en-US" altLang="zh-TW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863950" y="2551745"/>
            <a:ext cx="4227394" cy="2175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03994" y="1646112"/>
            <a:ext cx="5618832" cy="190932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361148" y="1882789"/>
            <a:ext cx="2379861" cy="1325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8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積極參與</a:t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9" name="群組 11"/>
          <p:cNvGrpSpPr/>
          <p:nvPr/>
        </p:nvGrpSpPr>
        <p:grpSpPr>
          <a:xfrm>
            <a:off x="349399" y="1753401"/>
            <a:ext cx="1042631" cy="830997"/>
            <a:chOff x="857050" y="2060358"/>
            <a:chExt cx="1042631" cy="830997"/>
          </a:xfrm>
        </p:grpSpPr>
        <p:sp>
          <p:nvSpPr>
            <p:cNvPr id="30" name="Hexagon 29"/>
            <p:cNvSpPr/>
            <p:nvPr/>
          </p:nvSpPr>
          <p:spPr>
            <a:xfrm>
              <a:off x="1018038" y="2173749"/>
              <a:ext cx="743235" cy="696036"/>
            </a:xfrm>
            <a:prstGeom prst="hexagon">
              <a:avLst/>
            </a:prstGeom>
            <a:solidFill>
              <a:srgbClr val="BCE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57050" y="2060358"/>
              <a:ext cx="1042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 Rounded MT Bold" panose="020F0704030504030204" pitchFamily="34" charset="0"/>
                </a:rPr>
                <a:t>1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303994" y="3758758"/>
            <a:ext cx="5618832" cy="255720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grpSp>
        <p:nvGrpSpPr>
          <p:cNvPr id="43" name="群組 17"/>
          <p:cNvGrpSpPr/>
          <p:nvPr/>
        </p:nvGrpSpPr>
        <p:grpSpPr>
          <a:xfrm>
            <a:off x="360688" y="3955717"/>
            <a:ext cx="1042631" cy="830997"/>
            <a:chOff x="5431663" y="2106269"/>
            <a:chExt cx="1042631" cy="830997"/>
          </a:xfrm>
        </p:grpSpPr>
        <p:sp>
          <p:nvSpPr>
            <p:cNvPr id="44" name="Hexagon 43"/>
            <p:cNvSpPr/>
            <p:nvPr/>
          </p:nvSpPr>
          <p:spPr>
            <a:xfrm>
              <a:off x="5581361" y="2173749"/>
              <a:ext cx="743235" cy="696036"/>
            </a:xfrm>
            <a:prstGeom prst="hexagon">
              <a:avLst/>
            </a:prstGeom>
            <a:solidFill>
              <a:srgbClr val="DBE3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31663" y="2106269"/>
              <a:ext cx="1042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 Rounded MT Bold" panose="020F0704030504030204" pitchFamily="34" charset="0"/>
                </a:rPr>
                <a:t>2</a:t>
              </a:r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1361147" y="3995298"/>
            <a:ext cx="4611051" cy="1877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8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在課堂上或有機會</a:t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分享個人經歷和感受，但屬自願性質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285966" y="1646112"/>
            <a:ext cx="5618832" cy="47852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群組 18"/>
          <p:cNvGrpSpPr/>
          <p:nvPr/>
        </p:nvGrpSpPr>
        <p:grpSpPr>
          <a:xfrm>
            <a:off x="10763765" y="1943645"/>
            <a:ext cx="1042631" cy="830997"/>
            <a:chOff x="10033079" y="2106269"/>
            <a:chExt cx="1042631" cy="830997"/>
          </a:xfrm>
        </p:grpSpPr>
        <p:sp>
          <p:nvSpPr>
            <p:cNvPr id="49" name="Hexagon 48"/>
            <p:cNvSpPr/>
            <p:nvPr/>
          </p:nvSpPr>
          <p:spPr>
            <a:xfrm>
              <a:off x="10182777" y="2173749"/>
              <a:ext cx="743235" cy="696036"/>
            </a:xfrm>
            <a:prstGeom prst="hexagon">
              <a:avLst/>
            </a:prstGeom>
            <a:solidFill>
              <a:srgbClr val="EEE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033079" y="2106269"/>
              <a:ext cx="1042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 Rounded MT Bold" panose="020F0704030504030204" pitchFamily="34" charset="0"/>
                </a:rPr>
                <a:t>3</a:t>
              </a:r>
            </a:p>
          </p:txBody>
        </p:sp>
      </p:grpSp>
      <p:sp>
        <p:nvSpPr>
          <p:cNvPr id="51" name="Content Placeholder 2"/>
          <p:cNvSpPr txBox="1">
            <a:spLocks/>
          </p:cNvSpPr>
          <p:nvPr/>
        </p:nvSpPr>
        <p:spPr>
          <a:xfrm>
            <a:off x="6485481" y="1914206"/>
            <a:ext cx="4725297" cy="2661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8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彼此尊重，以正面的態度交流，不能把</a:t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其他人分享的內容</a:t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或私隱公開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664" y1="17708" x2="23131" y2="18229"/>
                        <a14:foregroundMark x1="18224" y1="29688" x2="18692" y2="29688"/>
                        <a14:foregroundMark x1="35047" y1="13021" x2="35047" y2="14844"/>
                        <a14:foregroundMark x1="30374" y1="61719" x2="31075" y2="61979"/>
                        <a14:foregroundMark x1="18925" y1="70833" x2="24065" y2="75260"/>
                        <a14:foregroundMark x1="33178" y1="74740" x2="36449" y2="68229"/>
                        <a14:foregroundMark x1="28271" y1="52344" x2="29439" y2="54948"/>
                        <a14:foregroundMark x1="24065" y1="53646" x2="24533" y2="57552"/>
                        <a14:foregroundMark x1="17991" y1="56510" x2="19393" y2="60156"/>
                        <a14:foregroundMark x1="14252" y1="60677" x2="16121" y2="65365"/>
                        <a14:foregroundMark x1="31075" y1="94792" x2="38084" y2="95573"/>
                        <a14:foregroundMark x1="64486" y1="94010" x2="71495" y2="93490"/>
                        <a14:foregroundMark x1="30374" y1="84635" x2="34579" y2="83333"/>
                        <a14:foregroundMark x1="70093" y1="85417" x2="75000" y2="84635"/>
                        <a14:foregroundMark x1="67757" y1="84375" x2="70794" y2="80469"/>
                        <a14:foregroundMark x1="68458" y1="70052" x2="85981" y2="59635"/>
                        <a14:foregroundMark x1="74299" y1="53646" x2="89720" y2="61719"/>
                        <a14:foregroundMark x1="73598" y1="55469" x2="72664" y2="6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0757" y="1630381"/>
            <a:ext cx="1988217" cy="178382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3" b="99422" l="1934" r="100000">
                        <a14:foregroundMark x1="59945" y1="36416" x2="66298" y2="41329"/>
                        <a14:foregroundMark x1="50829" y1="56936" x2="48343" y2="58382"/>
                        <a14:foregroundMark x1="30110" y1="18786" x2="30110" y2="18786"/>
                        <a14:foregroundMark x1="30663" y1="12428" x2="30663" y2="12428"/>
                        <a14:foregroundMark x1="70718" y1="13584" x2="70718" y2="13584"/>
                        <a14:foregroundMark x1="70718" y1="20231" x2="70718" y2="20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9053" y="3978357"/>
            <a:ext cx="2599665" cy="24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64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22" name="Rectangle 21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782" y="407710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調節壓力的原理和方法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Cloud Callout 13"/>
          <p:cNvSpPr/>
          <p:nvPr/>
        </p:nvSpPr>
        <p:spPr>
          <a:xfrm rot="20774248" flipH="1">
            <a:off x="2557956" y="2002775"/>
            <a:ext cx="3527139" cy="1681508"/>
          </a:xfrm>
          <a:prstGeom prst="cloudCallou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zh-HK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做運</a:t>
            </a:r>
            <a:r>
              <a:rPr lang="zh-TW" altLang="zh-HK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動</a:t>
            </a:r>
            <a:r>
              <a:rPr lang="en-US" altLang="zh-TW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?</a:t>
            </a:r>
            <a:endParaRPr lang="zh-HK" altLang="en-US" sz="4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28" name="Cloud Callout 27"/>
          <p:cNvSpPr/>
          <p:nvPr/>
        </p:nvSpPr>
        <p:spPr>
          <a:xfrm rot="876039">
            <a:off x="6336017" y="1665739"/>
            <a:ext cx="4086808" cy="2248677"/>
          </a:xfrm>
          <a:prstGeom prst="cloudCallout">
            <a:avLst/>
          </a:prstGeom>
          <a:solidFill>
            <a:srgbClr val="B27EB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找人傾訴</a:t>
            </a:r>
            <a:r>
              <a:rPr lang="en-US" altLang="zh-TW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?</a:t>
            </a:r>
            <a:endParaRPr lang="zh-HK" altLang="en-US" sz="4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29" name="Cloud Callout 28"/>
          <p:cNvSpPr/>
          <p:nvPr/>
        </p:nvSpPr>
        <p:spPr>
          <a:xfrm rot="20455758" flipH="1">
            <a:off x="786798" y="4265167"/>
            <a:ext cx="4193998" cy="2155467"/>
          </a:xfrm>
          <a:prstGeom prst="cloud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深呼吸</a:t>
            </a:r>
            <a:r>
              <a:rPr lang="en-US" altLang="zh-TW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?</a:t>
            </a:r>
            <a:endParaRPr lang="zh-HK" altLang="en-US" sz="4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30" name="Cloud Callout 29"/>
          <p:cNvSpPr/>
          <p:nvPr/>
        </p:nvSpPr>
        <p:spPr>
          <a:xfrm rot="695782">
            <a:off x="6522843" y="4119022"/>
            <a:ext cx="4658487" cy="2189026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減少使用</a:t>
            </a:r>
            <a:endParaRPr lang="en-US" altLang="zh-TW" sz="4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手機和電腦</a:t>
            </a:r>
            <a:r>
              <a:rPr lang="en-US" altLang="zh-TW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?</a:t>
            </a:r>
            <a:endParaRPr lang="zh-HK" altLang="en-US" sz="4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72" l="1898" r="98672">
                        <a14:foregroundMark x1="18786" y1="57584" x2="20873" y2="78406"/>
                        <a14:foregroundMark x1="62429" y1="63753" x2="67362" y2="75835"/>
                        <a14:foregroundMark x1="76471" y1="54499" x2="78368" y2="606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6642">
            <a:off x="855645" y="1913005"/>
            <a:ext cx="2427841" cy="1792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82" l="1867" r="92267">
                        <a14:foregroundMark x1="20267" y1="51421" x2="37867" y2="61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18245" y="1487606"/>
            <a:ext cx="2291906" cy="2085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48" l="9977" r="895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128" y="4079696"/>
            <a:ext cx="1788240" cy="164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2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29053">
            <a:off x="5734634" y="4448133"/>
            <a:ext cx="1428717" cy="2131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8423">
            <a:off x="5513045" y="5333660"/>
            <a:ext cx="1115607" cy="15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91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28216" y="1552335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341963" y="3949831"/>
            <a:ext cx="2712203" cy="2688437"/>
          </a:xfrm>
          <a:prstGeom prst="ellipse">
            <a:avLst/>
          </a:prstGeom>
          <a:solidFill>
            <a:srgbClr val="CFE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923482"/>
            <a:ext cx="1672478" cy="12577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62435" y="4072407"/>
            <a:ext cx="1263193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7300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n-US" sz="173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0742" y="2743408"/>
            <a:ext cx="88513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留意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片內容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調節壓力有方法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5110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134" y="-5062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4231" y="237744"/>
            <a:ext cx="3766782" cy="873457"/>
            <a:chOff x="0" y="614149"/>
            <a:chExt cx="9398480" cy="873457"/>
          </a:xfrm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5" y="0"/>
            <a:ext cx="2407595" cy="1810513"/>
          </a:xfrm>
          <a:prstGeom prst="rect">
            <a:avLst/>
          </a:prstGeom>
        </p:spPr>
      </p:pic>
      <p:pic>
        <p:nvPicPr>
          <p:cNvPr id="4" name="圖片 3">
            <a:hlinkClick r:id="rId4"/>
            <a:extLst>
              <a:ext uri="{FF2B5EF4-FFF2-40B4-BE49-F238E27FC236}">
                <a16:creationId xmlns:a16="http://schemas.microsoft.com/office/drawing/2014/main" id="{96898B61-FD71-4771-B604-494ACFE06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63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130" y="338030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22" name="Rectangle 21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974" y="111976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調節壓力有方法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447443"/>
              </p:ext>
            </p:extLst>
          </p:nvPr>
        </p:nvGraphicFramePr>
        <p:xfrm>
          <a:off x="217585" y="1475256"/>
          <a:ext cx="11640717" cy="511423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837336">
                  <a:extLst>
                    <a:ext uri="{9D8B030D-6E8A-4147-A177-3AD203B41FA5}">
                      <a16:colId xmlns:a16="http://schemas.microsoft.com/office/drawing/2014/main" val="2152643450"/>
                    </a:ext>
                  </a:extLst>
                </a:gridCol>
                <a:gridCol w="4130921">
                  <a:extLst>
                    <a:ext uri="{9D8B030D-6E8A-4147-A177-3AD203B41FA5}">
                      <a16:colId xmlns:a16="http://schemas.microsoft.com/office/drawing/2014/main" val="566415917"/>
                    </a:ext>
                  </a:extLst>
                </a:gridCol>
                <a:gridCol w="4672460">
                  <a:extLst>
                    <a:ext uri="{9D8B030D-6E8A-4147-A177-3AD203B41FA5}">
                      <a16:colId xmlns:a16="http://schemas.microsoft.com/office/drawing/2014/main" val="1197928038"/>
                    </a:ext>
                  </a:extLst>
                </a:gridCol>
              </a:tblGrid>
              <a:tr h="13389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調節</a:t>
                      </a:r>
                      <a:r>
                        <a:rPr lang="zh-TW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壓力</a:t>
                      </a: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</a:t>
                      </a:r>
                      <a:br>
                        <a:rPr lang="en-US" alt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方法</a:t>
                      </a:r>
                      <a:endParaRPr lang="en-US" sz="3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3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針</a:t>
                      </a:r>
                      <a:r>
                        <a:rPr lang="zh-TW" sz="3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</a:t>
                      </a:r>
                      <a:r>
                        <a:rPr lang="zh-HK" sz="3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</a:t>
                      </a:r>
                      <a:r>
                        <a:rPr lang="zh-TW" sz="3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</a:t>
                      </a:r>
                      <a:r>
                        <a:rPr lang="zh-HK" sz="3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哪一個</a:t>
                      </a:r>
                      <a:endParaRPr lang="en-US" altLang="zh-HK" sz="3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3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部</a:t>
                      </a:r>
                      <a:r>
                        <a:rPr lang="zh-TW" sz="3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分／物質？</a:t>
                      </a:r>
                      <a:endParaRPr lang="en-US" sz="3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如何促進精神健康？</a:t>
                      </a:r>
                      <a:endParaRPr lang="en-US" sz="3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42650"/>
                  </a:ext>
                </a:extLst>
              </a:tr>
              <a:tr h="37752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endParaRPr lang="en-US" sz="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en-US" sz="4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1) </a:t>
                      </a:r>
                      <a:r>
                        <a:rPr lang="zh-HK" sz="4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進行恆</a:t>
                      </a:r>
                      <a:r>
                        <a:rPr lang="zh-TW" sz="4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常</a:t>
                      </a:r>
                      <a:br>
                        <a:rPr lang="en-US" altLang="zh-TW" sz="4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4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r>
                        <a:rPr lang="zh-HK" sz="4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運動</a:t>
                      </a:r>
                      <a:endParaRPr lang="en-US" sz="4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8185" algn="l"/>
                        </a:tabLst>
                      </a:pPr>
                      <a:endParaRPr lang="en-US" sz="3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772920" algn="l"/>
                        </a:tabLst>
                      </a:pPr>
                      <a:endParaRPr lang="en-US" altLang="zh-HK" sz="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772920" algn="l"/>
                        </a:tabLst>
                      </a:pP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恆常運動可以</a:t>
                      </a: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</a:t>
                      </a:r>
                      <a:r>
                        <a:rPr lang="en-US" altLang="zh-TW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_________</a:t>
                      </a: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</a:t>
                      </a: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分泌量變得</a:t>
                      </a:r>
                      <a:r>
                        <a:rPr lang="en-US" altLang="zh-HK" sz="3200" u="sng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 </a:t>
                      </a: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，當遇</a:t>
                      </a: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到</a:t>
                      </a: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壓力時，其分泌量</a:t>
                      </a: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</a:t>
                      </a: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較低，</a:t>
                      </a: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從而幫助穩定情緒，改善我們身體應對壓力源的能力。</a:t>
                      </a:r>
                      <a:endParaRPr lang="en-US" sz="3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048066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004324" y="2906092"/>
            <a:ext cx="249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皮質醇</a:t>
            </a:r>
            <a:endParaRPr lang="en-US" sz="4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48512" y="2998424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皮質醇</a:t>
            </a:r>
            <a:endParaRPr lang="en-US" sz="3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48512" y="3601974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穩定</a:t>
            </a:r>
            <a:endParaRPr lang="en-US" sz="3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72" l="1898" r="98672">
                        <a14:foregroundMark x1="18786" y1="57584" x2="20873" y2="78406"/>
                        <a14:foregroundMark x1="62429" y1="63753" x2="67362" y2="75835"/>
                        <a14:foregroundMark x1="76471" y1="54499" x2="78368" y2="606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6642">
            <a:off x="309979" y="4482515"/>
            <a:ext cx="2427841" cy="1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22" name="Rectangle 21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31" y="461357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進行恆常運動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308049" y="2067547"/>
            <a:ext cx="7154562" cy="46078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兩至三位學生一組</a:t>
            </a:r>
            <a:endParaRPr lang="en-US" altLang="zh-TW" sz="3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>
              <a:buNone/>
            </a:pPr>
            <a:endParaRPr lang="en-US" altLang="zh-TW" sz="1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為一位抗拒做運動的朋友</a:t>
            </a:r>
            <a:br>
              <a:rPr lang="en-US" altLang="zh-TW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提出</a:t>
            </a:r>
            <a:r>
              <a:rPr lang="zh-TW" altLang="en-US" sz="3400" b="1" dirty="0">
                <a:solidFill>
                  <a:srgbClr val="B481B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三個建議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br>
              <a:rPr lang="en-US" altLang="zh-TW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400" b="1" dirty="0">
                <a:solidFill>
                  <a:srgbClr val="4B857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幫助他養成運動習慣</a:t>
            </a:r>
            <a:endParaRPr lang="en-US" altLang="zh-TW" sz="3400" b="1" dirty="0">
              <a:solidFill>
                <a:srgbClr val="4B857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3817234" y="2091672"/>
            <a:ext cx="419100" cy="423720"/>
          </a:xfrm>
          <a:prstGeom prst="flowChartConnector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3819862" y="2980419"/>
            <a:ext cx="419100" cy="423720"/>
          </a:xfrm>
          <a:prstGeom prst="flowChartConnector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529" y1="93985" x2="80282" y2="92732"/>
                        <a14:foregroundMark x1="77867" y1="89474" x2="85111" y2="96491"/>
                        <a14:foregroundMark x1="22535" y1="87719" x2="18511" y2="934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2009" y="3271065"/>
            <a:ext cx="4354199" cy="349562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69291" y="1668343"/>
            <a:ext cx="3078448" cy="4524344"/>
          </a:xfrm>
          <a:prstGeom prst="roundRect">
            <a:avLst/>
          </a:prstGeom>
          <a:solidFill>
            <a:srgbClr val="E9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674914" y="2101755"/>
            <a:ext cx="2316412" cy="2691113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C7CAA08F-1FDD-BCEF-AED3-715F65E81A8A}"/>
              </a:ext>
            </a:extLst>
          </p:cNvPr>
          <p:cNvSpPr/>
          <p:nvPr/>
        </p:nvSpPr>
        <p:spPr>
          <a:xfrm>
            <a:off x="937362" y="4992420"/>
            <a:ext cx="1970830" cy="873457"/>
          </a:xfrm>
          <a:prstGeom prst="round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分組活動</a:t>
            </a:r>
            <a:endParaRPr lang="zh-HK" alt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42400" y="4681781"/>
            <a:ext cx="4673205" cy="165446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753362" y="4311228"/>
            <a:ext cx="4785150" cy="1758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zh-TW" sz="3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方法可以是自己嘗試過的、</a:t>
            </a:r>
            <a:br>
              <a:rPr lang="en-US" altLang="zh-TW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未嘗試過的，</a:t>
            </a:r>
            <a:br>
              <a:rPr lang="en-US" altLang="zh-TW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或是其他人曾經採用的創新方法</a:t>
            </a:r>
            <a:endParaRPr lang="en-US" sz="2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8647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49198" y="1666610"/>
            <a:ext cx="10893603" cy="477086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/>
              <a:t>	增加運動樂趣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9946" y="3021617"/>
            <a:ext cx="946802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8000" lvl="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每日進行適量的帶氧運動 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648000" lvl="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選擇適合自己的運動方式</a:t>
            </a:r>
          </a:p>
          <a:p>
            <a:pPr marL="648000" lvl="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報名參加運動健體課程</a:t>
            </a:r>
          </a:p>
          <a:p>
            <a:pPr marL="648000" lvl="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將運動融入日常生活中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19" name="Rectangle 1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76517" y="1861025"/>
            <a:ext cx="4680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增強運動體驗</a:t>
            </a:r>
            <a:endParaRPr lang="en-US" sz="48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43509" y="398894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養成恆常運動習慣的方法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1" b="99490" l="3899" r="96686">
                        <a14:foregroundMark x1="24951" y1="35714" x2="25731" y2="46429"/>
                        <a14:foregroundMark x1="69396" y1="36224" x2="67836" y2="44898"/>
                        <a14:foregroundMark x1="49123" y1="62500" x2="47953" y2="73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7440" y="2805414"/>
            <a:ext cx="4751177" cy="3630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55" y1="35065" x2="3409" y2="35390"/>
                        <a14:foregroundMark x1="2727" y1="46104" x2="3636" y2="46104"/>
                        <a14:foregroundMark x1="3864" y1="59416" x2="4773" y2="58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5061" y="715973"/>
            <a:ext cx="2877445" cy="201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4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28216" y="1552335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/>
              <a:t>	增加運動樂趣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56377" y="2955640"/>
            <a:ext cx="7508684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800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參與線上的運動練習</a:t>
            </a:r>
          </a:p>
          <a:p>
            <a:pPr marL="64800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利用電子設備記錄運動成果，</a:t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增加成功感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19" name="Rectangle 1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43509" y="398894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養成恆常運動習慣的方法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2956" y="2015800"/>
            <a:ext cx="5399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DDB4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利用科技促進運動</a:t>
            </a:r>
            <a:endParaRPr lang="en-US" sz="4800" b="1" dirty="0">
              <a:solidFill>
                <a:srgbClr val="DDB49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955" y1="35065" x2="3409" y2="35390"/>
                        <a14:foregroundMark x1="2727" y1="46104" x2="3636" y2="46104"/>
                        <a14:foregroundMark x1="3864" y1="59416" x2="4773" y2="58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5061" y="715973"/>
            <a:ext cx="2877445" cy="2014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" b="9838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961" y="3171511"/>
            <a:ext cx="3336545" cy="32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44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28216" y="1552335"/>
            <a:ext cx="10303055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/>
              <a:t>	增加運動樂趣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53542" y="2585437"/>
            <a:ext cx="7301509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8000" lvl="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邀請朋友和家人組成運動隊伍，增加運動的樂趣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64800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參加校內或校外的團隊運動，不僅能增強身體健康，還能促進社交互動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19" name="Rectangle 1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93279" y="1723078"/>
            <a:ext cx="5884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提升運動參與感</a:t>
            </a:r>
            <a:endParaRPr lang="en-US" sz="48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43509" y="398894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養成恆常運動習慣的方法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955" y1="35065" x2="3409" y2="35390"/>
                        <a14:foregroundMark x1="2727" y1="46104" x2="3636" y2="46104"/>
                        <a14:foregroundMark x1="3864" y1="59416" x2="4773" y2="58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5061" y="715973"/>
            <a:ext cx="2877445" cy="2014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91" l="1389" r="986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20397"/>
            <a:ext cx="4231194" cy="37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313710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22" name="Rectangle 21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298158"/>
              </p:ext>
            </p:extLst>
          </p:nvPr>
        </p:nvGraphicFramePr>
        <p:xfrm>
          <a:off x="135675" y="1623896"/>
          <a:ext cx="11920650" cy="495363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649609">
                  <a:extLst>
                    <a:ext uri="{9D8B030D-6E8A-4147-A177-3AD203B41FA5}">
                      <a16:colId xmlns:a16="http://schemas.microsoft.com/office/drawing/2014/main" val="2152643450"/>
                    </a:ext>
                  </a:extLst>
                </a:gridCol>
                <a:gridCol w="3416445">
                  <a:extLst>
                    <a:ext uri="{9D8B030D-6E8A-4147-A177-3AD203B41FA5}">
                      <a16:colId xmlns:a16="http://schemas.microsoft.com/office/drawing/2014/main" val="566415917"/>
                    </a:ext>
                  </a:extLst>
                </a:gridCol>
                <a:gridCol w="5854596">
                  <a:extLst>
                    <a:ext uri="{9D8B030D-6E8A-4147-A177-3AD203B41FA5}">
                      <a16:colId xmlns:a16="http://schemas.microsoft.com/office/drawing/2014/main" val="1197928038"/>
                    </a:ext>
                  </a:extLst>
                </a:gridCol>
              </a:tblGrid>
              <a:tr h="884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調節</a:t>
                      </a:r>
                      <a:r>
                        <a:rPr lang="zh-TW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壓力</a:t>
                      </a: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</a:t>
                      </a:r>
                      <a:br>
                        <a:rPr lang="en-US" alt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方法</a:t>
                      </a:r>
                      <a:endParaRPr lang="en-US" sz="3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針</a:t>
                      </a:r>
                      <a:r>
                        <a:rPr lang="zh-TW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</a:t>
                      </a: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</a:t>
                      </a:r>
                      <a:r>
                        <a:rPr lang="zh-TW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</a:t>
                      </a: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哪一個</a:t>
                      </a:r>
                      <a:br>
                        <a:rPr lang="en-US" alt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HK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部</a:t>
                      </a:r>
                      <a:r>
                        <a:rPr lang="zh-TW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分／物質？</a:t>
                      </a:r>
                      <a:endParaRPr lang="en-US" sz="3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如何促進精神健康？</a:t>
                      </a:r>
                      <a:endParaRPr lang="en-US" sz="3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42650"/>
                  </a:ext>
                </a:extLst>
              </a:tr>
              <a:tr h="20062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en-US" altLang="zh-TW" sz="4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en-US" sz="4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HK" altLang="en-US" sz="40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減少使用電子屏幕產品</a:t>
                      </a:r>
                      <a:endParaRPr lang="en-US" sz="4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8185" algn="l"/>
                        </a:tabLst>
                      </a:pPr>
                      <a:endParaRPr lang="en-US" sz="2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長期頻繁使用電子屏幕產品會影響我們的抑制能力和專注力，進而削弱</a:t>
                      </a:r>
                      <a:r>
                        <a:rPr lang="en-US" altLang="zh-TW" sz="32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____________</a:t>
                      </a:r>
                      <a:r>
                        <a:rPr lang="zh-TW" altLang="en-US" sz="3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的功能。減少</a:t>
                      </a:r>
                      <a:r>
                        <a:rPr lang="en-US" altLang="zh-TW" sz="32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_______</a:t>
                      </a:r>
                      <a:r>
                        <a:rPr lang="zh-TW" altLang="en-US" sz="3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和</a:t>
                      </a:r>
                      <a:r>
                        <a:rPr lang="en-US" altLang="zh-TW" sz="32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_______</a:t>
                      </a:r>
                      <a:r>
                        <a:rPr lang="zh-TW" altLang="en-US" sz="3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的使用有助於維持其健康。</a:t>
                      </a:r>
                      <a:r>
                        <a:rPr lang="en-US" altLang="zh-TW" sz="32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____________</a:t>
                      </a:r>
                      <a:r>
                        <a:rPr lang="zh-TW" altLang="en-US" sz="3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能有效調節情緒，抑制杏仁核的過度活躍，從而促進情緒的平靜。</a:t>
                      </a:r>
                      <a:r>
                        <a:rPr lang="en-US" sz="3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en-US" sz="3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048066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936167" y="2811063"/>
            <a:ext cx="2998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腦前額葉</a:t>
            </a:r>
            <a:endParaRPr lang="en-US" sz="4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50125" y="4341266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</a:t>
            </a:r>
            <a:endParaRPr 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61967" y="3752676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腦前額葉</a:t>
            </a:r>
            <a:endParaRPr 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0914" y="4903881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腦前額葉</a:t>
            </a:r>
            <a:endParaRPr 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0552" y="4341265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手機</a:t>
            </a:r>
            <a:endParaRPr 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46974" y="111976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調節壓力有方法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2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29053">
            <a:off x="1235301" y="4259227"/>
            <a:ext cx="1428717" cy="2131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8423">
            <a:off x="1013712" y="5144754"/>
            <a:ext cx="1115607" cy="15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6" grpId="0"/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56685" y="51601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17" name="Rectangle 16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480" y="389620"/>
            <a:ext cx="2388960" cy="1713939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2275697" y="1455530"/>
            <a:ext cx="7061556" cy="891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登入網上平台，</a:t>
            </a:r>
            <a:r>
              <a:rPr lang="zh-HK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齊來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分享！</a:t>
            </a:r>
            <a:endParaRPr lang="en-US" altLang="zh-HK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zh-HK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zh-HK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81337"/>
              </p:ext>
            </p:extLst>
          </p:nvPr>
        </p:nvGraphicFramePr>
        <p:xfrm>
          <a:off x="249382" y="2101754"/>
          <a:ext cx="11731336" cy="4315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1336">
                  <a:extLst>
                    <a:ext uri="{9D8B030D-6E8A-4147-A177-3AD203B41FA5}">
                      <a16:colId xmlns:a16="http://schemas.microsoft.com/office/drawing/2014/main" val="853301351"/>
                    </a:ext>
                  </a:extLst>
                </a:gridCol>
              </a:tblGrid>
              <a:tr h="171171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HK" sz="34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 </a:t>
                      </a:r>
                      <a:r>
                        <a:rPr lang="zh-TW" altLang="en-US" sz="34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平日使用手機或電腦時，你通常在哪些方面花最多時間？</a:t>
                      </a:r>
                      <a:endParaRPr lang="en-US" sz="3400" b="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457200" lvl="1" indent="0">
                        <a:buNone/>
                      </a:pPr>
                      <a:r>
                        <a:rPr lang="en-US" sz="32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32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（例如：使用聊天軟件、瀏覽社交媒體、參與線上遊戲、觀看影片、聆聽音樂、閱讀新聞等）</a:t>
                      </a:r>
                      <a:endParaRPr lang="en-US" sz="32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CF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59763"/>
                  </a:ext>
                </a:extLst>
              </a:tr>
              <a:tr h="1797627">
                <a:tc>
                  <a:txBody>
                    <a:bodyPr/>
                    <a:lstStyle/>
                    <a:p>
                      <a:pPr marL="442913" lvl="0" indent="-442913"/>
                      <a:r>
                        <a:rPr lang="en-US" altLang="zh-TW" sz="34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 </a:t>
                      </a:r>
                      <a:r>
                        <a:rPr lang="zh-TW" altLang="en-US" sz="34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如果你要改變習慣，以其他有益身心的活動取代使用手機或電腦的時間，你會選擇做些甚麼？</a:t>
                      </a:r>
                      <a:endParaRPr lang="en-US" altLang="zh-HK" sz="3400" b="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lvl="1"/>
                      <a:r>
                        <a:rPr lang="zh-TW" altLang="en-US" sz="32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（例如：將參與線上遊戲改為與好友進行桌上遊戲）</a:t>
                      </a:r>
                      <a:endParaRPr lang="en-US" sz="32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842263"/>
                  </a:ext>
                </a:extLst>
              </a:tr>
              <a:tr h="806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4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</a:t>
                      </a:r>
                      <a:r>
                        <a:rPr lang="zh-TW" altLang="en-US" sz="3400" b="0" kern="1200" baseline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34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分享一個可以減少使用手機或電腦的方法</a:t>
                      </a:r>
                      <a:endParaRPr lang="zh-TW" altLang="zh-HK" sz="3400" b="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963916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810401" y="214152"/>
            <a:ext cx="1440445" cy="167345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75697" y="389620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減少使用電子屏幕產品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84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614149"/>
            <a:ext cx="573206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1861"/>
            <a:ext cx="10515600" cy="4169782"/>
          </a:xfrm>
        </p:spPr>
        <p:txBody>
          <a:bodyPr>
            <a:normAutofit/>
          </a:bodyPr>
          <a:lstStyle/>
          <a:p>
            <a:pPr lvl="0">
              <a:lnSpc>
                <a:spcPts val="6200"/>
              </a:lnSpc>
            </a:pP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認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識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精神健康的概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念</a:t>
            </a:r>
            <a:endParaRPr 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6200"/>
              </a:lnSpc>
            </a:pP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認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識與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壓力相關的神經科學知識</a:t>
            </a:r>
            <a:endParaRPr 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6200"/>
              </a:lnSpc>
            </a:pP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了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調節壓力的原理與方法</a:t>
            </a:r>
            <a:endParaRPr 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6200"/>
              </a:lnSpc>
            </a:pP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認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識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提升實踐動機的方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endParaRPr 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200"/>
              </a:lnSpc>
            </a:pPr>
            <a:endParaRPr lang="en-US" sz="4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19" y="3464570"/>
            <a:ext cx="2642081" cy="239469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95178" y="4713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本節內容簡介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65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003"/>
            <a:ext cx="9400847" cy="87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1" y="1187807"/>
            <a:ext cx="10188079" cy="5607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131" y="128530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減少使用電子屏幕產品的方</a:t>
            </a: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18" y="3873733"/>
            <a:ext cx="3820286" cy="29842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8730" y="1932789"/>
            <a:ext cx="8038707" cy="4503972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規劃特定時段不使用電子屏幕產品，專心享受當下（例如：用餐時、與朋友交談時）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工作或休息時，把手機調至震機或靜音模式，或關掉一些社交媒體的通知提示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在家中設置無屏幕的區域，如餐桌或睡房，可以促進交流並提升睡眠質量</a:t>
            </a:r>
            <a:endParaRPr lang="zh-TW" altLang="zh-HK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26" y="3417850"/>
            <a:ext cx="840353" cy="791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26" y="2114202"/>
            <a:ext cx="840353" cy="798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4" y="4714494"/>
            <a:ext cx="898335" cy="8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712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1" y="1187807"/>
            <a:ext cx="10188079" cy="56071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276782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15" name="Rectangle 14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41" y="3873733"/>
            <a:ext cx="3820286" cy="29842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858" y="1890092"/>
            <a:ext cx="7356144" cy="4150554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嘗試把手機放到視線之外，避免隨意使用</a:t>
            </a:r>
            <a:endParaRPr lang="en-US" altLang="zh-HK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多參加戶外活動、運動，並培養其他興趣，以分散注意力及建立替代活動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增加與親友見面的時間，避免過份依賴電子社交媒體來聯繫</a:t>
            </a:r>
            <a:endParaRPr 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1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47131" y="128530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減少使用電子屏幕產品的方</a:t>
            </a: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61" y="1980813"/>
            <a:ext cx="925568" cy="879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17" y="3423677"/>
            <a:ext cx="901812" cy="856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18" y="4721163"/>
            <a:ext cx="901812" cy="8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79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286048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22" name="Rectangle 21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794187"/>
              </p:ext>
            </p:extLst>
          </p:nvPr>
        </p:nvGraphicFramePr>
        <p:xfrm>
          <a:off x="133004" y="1663579"/>
          <a:ext cx="11925992" cy="494195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44931">
                  <a:extLst>
                    <a:ext uri="{9D8B030D-6E8A-4147-A177-3AD203B41FA5}">
                      <a16:colId xmlns:a16="http://schemas.microsoft.com/office/drawing/2014/main" val="2152643450"/>
                    </a:ext>
                  </a:extLst>
                </a:gridCol>
                <a:gridCol w="3158836">
                  <a:extLst>
                    <a:ext uri="{9D8B030D-6E8A-4147-A177-3AD203B41FA5}">
                      <a16:colId xmlns:a16="http://schemas.microsoft.com/office/drawing/2014/main" val="566415917"/>
                    </a:ext>
                  </a:extLst>
                </a:gridCol>
                <a:gridCol w="6722225">
                  <a:extLst>
                    <a:ext uri="{9D8B030D-6E8A-4147-A177-3AD203B41FA5}">
                      <a16:colId xmlns:a16="http://schemas.microsoft.com/office/drawing/2014/main" val="1197928038"/>
                    </a:ext>
                  </a:extLst>
                </a:gridCol>
              </a:tblGrid>
              <a:tr h="884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調節</a:t>
                      </a:r>
                      <a:r>
                        <a:rPr 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壓力</a:t>
                      </a:r>
                      <a:r>
                        <a:rPr lang="zh-HK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的方法</a:t>
                      </a:r>
                      <a:endParaRPr lang="en-US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針</a:t>
                      </a:r>
                      <a:r>
                        <a:rPr 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</a:t>
                      </a:r>
                      <a:r>
                        <a:rPr lang="zh-HK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</a:t>
                      </a:r>
                      <a:r>
                        <a:rPr 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</a:t>
                      </a:r>
                      <a:r>
                        <a:rPr lang="zh-HK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哪一個部</a:t>
                      </a:r>
                      <a:r>
                        <a:rPr 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分／物質？</a:t>
                      </a:r>
                      <a:endParaRPr lang="en-US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如何促進精神健康？</a:t>
                      </a:r>
                      <a:endParaRPr lang="en-US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42650"/>
                  </a:ext>
                </a:extLst>
              </a:tr>
              <a:tr h="20062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3) </a:t>
                      </a:r>
                      <a:r>
                        <a:rPr lang="zh-HK" altLang="en-US" sz="3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進行與人聯繫的活動</a:t>
                      </a:r>
                      <a:endParaRPr lang="en-US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8185" algn="l"/>
                        </a:tabLst>
                      </a:pPr>
                      <a:endParaRPr lang="en-US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良好人際關係可以刺激大腦釋放</a:t>
                      </a:r>
                      <a:r>
                        <a:rPr lang="en-US" altLang="zh-TW" sz="3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___________</a:t>
                      </a:r>
                      <a:r>
                        <a:rPr lang="zh-TW" alt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，不僅提升幸福感，還能降低</a:t>
                      </a:r>
                      <a:r>
                        <a:rPr lang="en-US" altLang="zh-TW" sz="3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___________</a:t>
                      </a:r>
                      <a:r>
                        <a:rPr lang="zh-TW" alt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的敏感度。當身體面臨壓力時，這有助於減少警覺反應，使人不易感受到強烈的壓力，從而保持身心穩定。</a:t>
                      </a:r>
                      <a:endParaRPr lang="en-US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048066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468823" y="2942756"/>
            <a:ext cx="249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杏仁核</a:t>
            </a:r>
            <a:endParaRPr lang="en-US" sz="4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19007" y="4096919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杏仁核 </a:t>
            </a:r>
            <a:endParaRPr 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5788" y="3450588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催產素</a:t>
            </a:r>
            <a:endParaRPr 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46974" y="111976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調節壓力有方法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7" b="99200" l="1044" r="979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70" y="4815175"/>
            <a:ext cx="1756111" cy="17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614149"/>
            <a:ext cx="10259014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9" name="Rectangle 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47" y="440124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</a:t>
            </a: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</a:t>
            </a:r>
            <a:r>
              <a:rPr lang="zh-HK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與人聯繫的活動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17030" y="2007696"/>
            <a:ext cx="7935704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06319" y="2302882"/>
            <a:ext cx="70271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每組需提出</a:t>
            </a:r>
            <a:r>
              <a:rPr lang="zh-TW" altLang="en-US" sz="44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三項</a:t>
            </a:r>
            <a:r>
              <a:rPr lang="zh-TW" altLang="en-US" sz="4400" b="1" dirty="0">
                <a:solidFill>
                  <a:srgbClr val="4B85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與人聯繫的活動建議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，並將其寫在便利貼上。完成後，</a:t>
            </a:r>
            <a:b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將便利貼貼在</a:t>
            </a:r>
            <a:b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課室黑板上。</a:t>
            </a:r>
            <a:endParaRPr 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481" y="3772890"/>
            <a:ext cx="2775939" cy="203995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69291" y="1668343"/>
            <a:ext cx="3078448" cy="4524344"/>
          </a:xfrm>
          <a:prstGeom prst="roundRect">
            <a:avLst/>
          </a:prstGeom>
          <a:solidFill>
            <a:srgbClr val="E9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674914" y="2101755"/>
            <a:ext cx="2316412" cy="2691113"/>
          </a:xfrm>
          <a:prstGeom prst="rect">
            <a:avLst/>
          </a:prstGeom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C7CAA08F-1FDD-BCEF-AED3-715F65E81A8A}"/>
              </a:ext>
            </a:extLst>
          </p:cNvPr>
          <p:cNvSpPr/>
          <p:nvPr/>
        </p:nvSpPr>
        <p:spPr>
          <a:xfrm>
            <a:off x="937362" y="4992420"/>
            <a:ext cx="1970830" cy="873457"/>
          </a:xfrm>
          <a:prstGeom prst="round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分組活動</a:t>
            </a:r>
            <a:endParaRPr lang="zh-HK" alt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4513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kern="1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21" y="182369"/>
            <a:ext cx="6718067" cy="6451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1742" y="1457695"/>
            <a:ext cx="59498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kern="100" dirty="0">
                <a:solidFill>
                  <a:srgbClr val="BF839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增加團體生活</a:t>
            </a:r>
            <a:endParaRPr lang="en-US" altLang="zh-TW" sz="3600" b="1" kern="100" dirty="0">
              <a:solidFill>
                <a:srgbClr val="BF8398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-285750">
              <a:lnSpc>
                <a:spcPct val="150000"/>
              </a:lnSpc>
              <a:buSzPct val="130000"/>
              <a:buBlip>
                <a:blip r:embed="rId4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擴大社交圈，結識新朋友</a:t>
            </a:r>
          </a:p>
          <a:p>
            <a:pPr indent="-285750">
              <a:lnSpc>
                <a:spcPct val="150000"/>
              </a:lnSpc>
              <a:buSzPct val="130000"/>
              <a:buBlip>
                <a:blip r:embed="rId4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參加團體活動和團隊運動</a:t>
            </a:r>
          </a:p>
          <a:p>
            <a:pPr indent="-285750">
              <a:lnSpc>
                <a:spcPct val="150000"/>
              </a:lnSpc>
              <a:buSzPct val="130000"/>
              <a:buBlip>
                <a:blip r:embed="rId4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參與義工服務</a:t>
            </a:r>
          </a:p>
          <a:p>
            <a:pPr indent="-285750">
              <a:lnSpc>
                <a:spcPct val="150000"/>
              </a:lnSpc>
              <a:buSzPct val="130000"/>
              <a:buBlip>
                <a:blip r:embed="rId4"/>
              </a:buBlip>
            </a:pPr>
            <a:endParaRPr lang="zh-TW" altLang="en-US" sz="3600" kern="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3025" y="306641"/>
            <a:ext cx="2892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HK" altLang="en-US" sz="48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與人</a:t>
            </a:r>
            <a:r>
              <a:rPr lang="zh-TW" altLang="en-US" sz="48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聯繫</a:t>
            </a:r>
            <a:endParaRPr lang="en-US" sz="48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9" b="100000" l="3306" r="966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369" y="1276761"/>
            <a:ext cx="6682852" cy="53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69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kern="1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64" y="203139"/>
            <a:ext cx="6718067" cy="6451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48695" y="1176881"/>
            <a:ext cx="56672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kern="100" dirty="0">
                <a:solidFill>
                  <a:srgbClr val="BF839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促進友善互動</a:t>
            </a:r>
            <a:endParaRPr lang="en-US" altLang="zh-TW" sz="3600" b="1" kern="100" dirty="0">
              <a:solidFill>
                <a:srgbClr val="BF8398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-285750">
              <a:lnSpc>
                <a:spcPct val="150000"/>
              </a:lnSpc>
              <a:buSzPct val="130000"/>
              <a:buBlip>
                <a:blip r:embed="rId4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對朋友的幫助表達感激</a:t>
            </a:r>
          </a:p>
          <a:p>
            <a:pPr indent="-285750">
              <a:lnSpc>
                <a:spcPct val="150000"/>
              </a:lnSpc>
              <a:buSzPct val="130000"/>
              <a:buBlip>
                <a:blip r:embed="rId4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表達自己的需要，並接受</a:t>
            </a:r>
            <a:br>
              <a:rPr lang="en-US" altLang="zh-TW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他人的幫助</a:t>
            </a:r>
          </a:p>
          <a:p>
            <a:pPr indent="-285750">
              <a:lnSpc>
                <a:spcPct val="150000"/>
              </a:lnSpc>
              <a:buSzPct val="130000"/>
              <a:buBlip>
                <a:blip r:embed="rId4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友善交流，了解他人的觀</a:t>
            </a:r>
            <a:br>
              <a:rPr lang="en-US" altLang="zh-TW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點，促進互相認識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3768" y="327411"/>
            <a:ext cx="2854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HK" altLang="en-US" sz="48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與人</a:t>
            </a:r>
            <a:r>
              <a:rPr lang="zh-TW" altLang="en-US" sz="48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聯繫</a:t>
            </a:r>
            <a:endParaRPr lang="en-US" sz="48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98072" l="10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87378">
            <a:off x="-127715" y="1092700"/>
            <a:ext cx="5220429" cy="3458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0" b="100000" l="2690" r="98418">
                        <a14:foregroundMark x1="18829" y1="16533" x2="19146" y2="15200"/>
                        <a14:foregroundMark x1="46994" y1="11200" x2="47310" y2="9600"/>
                        <a14:foregroundMark x1="41297" y1="21067" x2="39241" y2="20533"/>
                        <a14:foregroundMark x1="52532" y1="20267" x2="53797" y2="22133"/>
                        <a14:foregroundMark x1="25475" y1="39467" x2="26266" y2="39467"/>
                        <a14:foregroundMark x1="26899" y1="46400" x2="27690" y2="49333"/>
                        <a14:foregroundMark x1="21203" y1="68000" x2="20411" y2="70400"/>
                        <a14:foregroundMark x1="29589" y1="68533" x2="31329" y2="70133"/>
                        <a14:foregroundMark x1="36234" y1="61600" x2="36709" y2="61600"/>
                        <a14:foregroundMark x1="42880" y1="62933" x2="43513" y2="62400"/>
                        <a14:foregroundMark x1="25475" y1="85600" x2="25475" y2="84533"/>
                        <a14:foregroundMark x1="49684" y1="87733" x2="49684" y2="86400"/>
                        <a14:foregroundMark x1="53481" y1="68533" x2="54905" y2="68533"/>
                        <a14:foregroundMark x1="54114" y1="52267" x2="54589" y2="52267"/>
                        <a14:foregroundMark x1="53797" y1="42400" x2="54589" y2="42933"/>
                        <a14:foregroundMark x1="53956" y1="33333" x2="55538" y2="34133"/>
                        <a14:foregroundMark x1="65348" y1="24533" x2="63449" y2="65600"/>
                        <a14:foregroundMark x1="76582" y1="35467" x2="78639" y2="56000"/>
                        <a14:foregroundMark x1="72468" y1="49867" x2="72627" y2="51733"/>
                        <a14:foregroundMark x1="77373" y1="16267" x2="78481" y2="15467"/>
                        <a14:foregroundMark x1="77690" y1="83733" x2="77057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73514">
            <a:off x="1642737" y="3946960"/>
            <a:ext cx="3508565" cy="208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952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kern="1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834821" y="1086486"/>
            <a:ext cx="11033025" cy="5247877"/>
          </a:xfrm>
          <a:prstGeom prst="roundRect">
            <a:avLst>
              <a:gd name="adj" fmla="val 6602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圓角矩形 1"/>
          <p:cNvSpPr/>
          <p:nvPr/>
        </p:nvSpPr>
        <p:spPr>
          <a:xfrm>
            <a:off x="381957" y="699006"/>
            <a:ext cx="11111105" cy="5181531"/>
          </a:xfrm>
          <a:prstGeom prst="roundRect">
            <a:avLst>
              <a:gd name="adj" fmla="val 6602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圓角矩形 14"/>
          <p:cNvSpPr/>
          <p:nvPr/>
        </p:nvSpPr>
        <p:spPr>
          <a:xfrm>
            <a:off x="147392" y="245179"/>
            <a:ext cx="4219907" cy="841308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4822" y="283578"/>
            <a:ext cx="2759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HK" altLang="en-US" sz="48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與人</a:t>
            </a:r>
            <a:r>
              <a:rPr lang="zh-TW" altLang="en-US" sz="48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聯繫</a:t>
            </a:r>
            <a:endParaRPr lang="en-US" sz="48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5390" y="1258077"/>
            <a:ext cx="523701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kern="100" dirty="0">
                <a:solidFill>
                  <a:srgbClr val="DDB49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深化人際連結</a:t>
            </a:r>
            <a:endParaRPr lang="zh-TW" altLang="en-US" sz="3600" kern="100" dirty="0">
              <a:solidFill>
                <a:srgbClr val="DDB49B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SzPct val="130000"/>
              <a:buBlip>
                <a:blip r:embed="rId2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與朋友分享心事</a:t>
            </a:r>
          </a:p>
          <a:p>
            <a:pPr marL="285750" indent="-285750">
              <a:lnSpc>
                <a:spcPct val="150000"/>
              </a:lnSpc>
              <a:buSzPct val="130000"/>
              <a:buBlip>
                <a:blip r:embed="rId2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相約朋友聚餐</a:t>
            </a:r>
          </a:p>
          <a:p>
            <a:pPr marL="285750" indent="-285750">
              <a:lnSpc>
                <a:spcPct val="150000"/>
              </a:lnSpc>
              <a:buSzPct val="130000"/>
              <a:buBlip>
                <a:blip r:embed="rId2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發送短訊關心家人朋友</a:t>
            </a:r>
          </a:p>
          <a:p>
            <a:pPr marL="285750" indent="-285750">
              <a:lnSpc>
                <a:spcPct val="150000"/>
              </a:lnSpc>
              <a:buSzPct val="130000"/>
              <a:buBlip>
                <a:blip r:embed="rId2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寫心意卡給朋友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52408" y="2476554"/>
            <a:ext cx="52794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130000"/>
              <a:buBlip>
                <a:blip r:embed="rId2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打電話聯絡老朋友</a:t>
            </a:r>
          </a:p>
          <a:p>
            <a:pPr marL="285750" indent="-285750">
              <a:lnSpc>
                <a:spcPct val="150000"/>
              </a:lnSpc>
              <a:buSzPct val="130000"/>
              <a:buBlip>
                <a:blip r:embed="rId2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給家人和朋友帶來驚喜</a:t>
            </a:r>
          </a:p>
          <a:p>
            <a:pPr marL="285750" indent="-285750">
              <a:lnSpc>
                <a:spcPct val="150000"/>
              </a:lnSpc>
              <a:buSzPct val="130000"/>
              <a:buBlip>
                <a:blip r:embed="rId2"/>
              </a:buBlip>
            </a:pP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特意與家人或朋友安排</a:t>
            </a:r>
            <a:br>
              <a:rPr lang="en-US" altLang="zh-TW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假日活動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540" y1="57186" x2="45527" y2="58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5841" y="-278456"/>
            <a:ext cx="6222802" cy="33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17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290730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22" name="Rectangle 21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935824"/>
              </p:ext>
            </p:extLst>
          </p:nvPr>
        </p:nvGraphicFramePr>
        <p:xfrm>
          <a:off x="209198" y="1454919"/>
          <a:ext cx="11901391" cy="508800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680586">
                  <a:extLst>
                    <a:ext uri="{9D8B030D-6E8A-4147-A177-3AD203B41FA5}">
                      <a16:colId xmlns:a16="http://schemas.microsoft.com/office/drawing/2014/main" val="2152643450"/>
                    </a:ext>
                  </a:extLst>
                </a:gridCol>
                <a:gridCol w="4443713">
                  <a:extLst>
                    <a:ext uri="{9D8B030D-6E8A-4147-A177-3AD203B41FA5}">
                      <a16:colId xmlns:a16="http://schemas.microsoft.com/office/drawing/2014/main" val="566415917"/>
                    </a:ext>
                  </a:extLst>
                </a:gridCol>
                <a:gridCol w="4777092">
                  <a:extLst>
                    <a:ext uri="{9D8B030D-6E8A-4147-A177-3AD203B41FA5}">
                      <a16:colId xmlns:a16="http://schemas.microsoft.com/office/drawing/2014/main" val="1197928038"/>
                    </a:ext>
                  </a:extLst>
                </a:gridCol>
              </a:tblGrid>
              <a:tr h="884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調節</a:t>
                      </a:r>
                      <a:r>
                        <a:rPr 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壓力</a:t>
                      </a:r>
                      <a:r>
                        <a:rPr lang="zh-HK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的方法</a:t>
                      </a:r>
                      <a:endParaRPr lang="en-US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針</a:t>
                      </a:r>
                      <a:r>
                        <a:rPr 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</a:t>
                      </a:r>
                      <a:r>
                        <a:rPr lang="zh-HK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</a:t>
                      </a:r>
                      <a:r>
                        <a:rPr 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</a:t>
                      </a:r>
                      <a:r>
                        <a:rPr lang="zh-HK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哪一個</a:t>
                      </a:r>
                      <a:br>
                        <a:rPr lang="en-US" altLang="zh-HK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HK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部</a:t>
                      </a:r>
                      <a:r>
                        <a:rPr lang="zh-TW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分／物質？</a:t>
                      </a:r>
                      <a:endParaRPr lang="en-US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如何促進精神健康？</a:t>
                      </a:r>
                      <a:endParaRPr lang="en-US" sz="3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A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42650"/>
                  </a:ext>
                </a:extLst>
              </a:tr>
              <a:tr h="20062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en-US" sz="3200" u="non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4) </a:t>
                      </a:r>
                      <a:r>
                        <a:rPr lang="zh-TW" altLang="en-US" sz="3200" u="non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練</a:t>
                      </a:r>
                      <a:r>
                        <a:rPr lang="zh-HK" altLang="en-US" sz="3200" u="non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習放</a:t>
                      </a:r>
                      <a:r>
                        <a:rPr lang="zh-TW" altLang="en-US" sz="3200" u="non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鬆身體的</a:t>
                      </a:r>
                      <a:r>
                        <a:rPr lang="zh-HK" altLang="en-US" sz="3200" u="non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方</a:t>
                      </a:r>
                      <a:r>
                        <a:rPr lang="zh-TW" altLang="en-US" sz="3200" u="non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法</a:t>
                      </a:r>
                      <a:endParaRPr lang="en-US" sz="3200" u="non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8185" algn="l"/>
                        </a:tabLst>
                      </a:pPr>
                      <a:endParaRPr lang="en-US" sz="3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72920" algn="l"/>
                        </a:tabLst>
                      </a:pP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透過呼吸及肌肉放鬆練習，這些與身體緊張反應</a:t>
                      </a:r>
                      <a:r>
                        <a:rPr lang="en-US" altLang="zh-TW" sz="32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_________</a:t>
                      </a: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的行動，相當於主動向身體傳遞</a:t>
                      </a:r>
                      <a:r>
                        <a:rPr lang="en-US" altLang="zh-TW" sz="32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_________</a:t>
                      </a: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lang="en-US" altLang="zh-TW" sz="32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_________</a:t>
                      </a: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的訊息，從而促使</a:t>
                      </a:r>
                      <a:r>
                        <a:rPr lang="en-US" altLang="zh-TW" sz="32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____________________</a:t>
                      </a:r>
                      <a:r>
                        <a:rPr lang="zh-TW" altLang="en-US" sz="3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提醒身體放鬆下來。</a:t>
                      </a:r>
                      <a:endParaRPr lang="en-US" sz="3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1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048066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115583" y="2727674"/>
            <a:ext cx="374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自主神經系</a:t>
            </a:r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</a:t>
            </a:r>
            <a:r>
              <a:rPr lang="zh-HK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中的</a:t>
            </a:r>
            <a:endParaRPr lang="en-US" altLang="zh-HK"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9170" y="4816153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放鬆</a:t>
            </a:r>
            <a:endParaRPr 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07528" y="3695157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相反</a:t>
            </a:r>
            <a:endParaRPr 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70122" y="4275238"/>
            <a:ext cx="249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</a:t>
            </a:r>
            <a:endParaRPr 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6434" y="5407423"/>
            <a:ext cx="3993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副交感神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zh-HK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</a:t>
            </a:r>
            <a:endParaRPr 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46974" y="111976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調節壓力有方法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3064093" y="3198324"/>
            <a:ext cx="3748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副交感神</a:t>
            </a:r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zh-HK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</a:t>
            </a:r>
            <a:r>
              <a:rPr 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05" l="7143" r="898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11" y="4229512"/>
            <a:ext cx="4091311" cy="280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  <p:bldP spid="12" grpId="0"/>
      <p:bldP spid="13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134" y="-5062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4231" y="237744"/>
            <a:ext cx="3766782" cy="873457"/>
            <a:chOff x="0" y="614149"/>
            <a:chExt cx="9398480" cy="873457"/>
          </a:xfrm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5" y="0"/>
            <a:ext cx="2407595" cy="1810513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A9258D-F072-4659-8B4D-F28BE700C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11" name="手指呼吸法_animation_20250321_finalized">
            <a:hlinkClick r:id="" action="ppaction://media"/>
            <a:extLst>
              <a:ext uri="{FF2B5EF4-FFF2-40B4-BE49-F238E27FC236}">
                <a16:creationId xmlns:a16="http://schemas.microsoft.com/office/drawing/2014/main" id="{0AC73ED4-33D8-40F3-A5DA-F4181498F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22" name="Rectangle 21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760116" y="2007696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9818914" y="183205"/>
            <a:ext cx="1493720" cy="17353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4426" y="3018640"/>
            <a:ext cx="9745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進行練習後，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48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心情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48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身體感覺</a:t>
            </a:r>
            <a:b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有甚麼改變或發現？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107" y="2144961"/>
            <a:ext cx="3426516" cy="372645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38200" y="4096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放</a:t>
            </a: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鬆練習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3564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2C94F28-D2DF-4A24-8FBF-C20854F18208}"/>
              </a:ext>
            </a:extLst>
          </p:cNvPr>
          <p:cNvSpPr/>
          <p:nvPr/>
        </p:nvSpPr>
        <p:spPr>
          <a:xfrm>
            <a:off x="-12700" y="0"/>
            <a:ext cx="9061165" cy="6857999"/>
          </a:xfrm>
          <a:prstGeom prst="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921629-0B49-4DB2-86B6-37F1656D5568}"/>
              </a:ext>
            </a:extLst>
          </p:cNvPr>
          <p:cNvSpPr/>
          <p:nvPr/>
        </p:nvSpPr>
        <p:spPr>
          <a:xfrm>
            <a:off x="8770902" y="1"/>
            <a:ext cx="3451668" cy="6857999"/>
          </a:xfrm>
          <a:prstGeom prst="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F8D32CB-BA61-4513-9444-A5E33AF0E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071"/>
            <a:ext cx="8770902" cy="749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586" y="3588571"/>
            <a:ext cx="5724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</a:t>
            </a:r>
            <a:r>
              <a:rPr lang="zh-HK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</a:t>
            </a: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HK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概念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100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73058" y="1758976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1434" y="1758976"/>
            <a:ext cx="9150397" cy="404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8000" indent="-648000" algn="just"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不同壓力調節方法背後有其科學原理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。選擇適合自己的方法並將其</a:t>
            </a:r>
            <a:r>
              <a:rPr lang="zh-TW" altLang="en-US" sz="4000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融入日常生活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，有助於維持精神健康，並在需要時幫助我們緩解壓力對身體的影響。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1" name="Rectangle 10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小結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9" y="711462"/>
            <a:ext cx="5514609" cy="6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90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2C94F28-D2DF-4A24-8FBF-C20854F18208}"/>
              </a:ext>
            </a:extLst>
          </p:cNvPr>
          <p:cNvSpPr/>
          <p:nvPr/>
        </p:nvSpPr>
        <p:spPr>
          <a:xfrm>
            <a:off x="-12700" y="0"/>
            <a:ext cx="9061165" cy="6857999"/>
          </a:xfrm>
          <a:prstGeom prst="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921629-0B49-4DB2-86B6-37F1656D5568}"/>
              </a:ext>
            </a:extLst>
          </p:cNvPr>
          <p:cNvSpPr/>
          <p:nvPr/>
        </p:nvSpPr>
        <p:spPr>
          <a:xfrm>
            <a:off x="8770902" y="1"/>
            <a:ext cx="3451668" cy="6857999"/>
          </a:xfrm>
          <a:prstGeom prst="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F8D32CB-BA61-4513-9444-A5E33AF0E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04071"/>
            <a:ext cx="11574049" cy="749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675" y="3733359"/>
            <a:ext cx="6955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認識提升實踐動機的方法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9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831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0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11854" y="4583699"/>
            <a:ext cx="63205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有甚麼方法可以提升</a:t>
            </a:r>
            <a:b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我們實踐的動力呢？</a:t>
            </a:r>
            <a:endParaRPr 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9146" y="718165"/>
            <a:ext cx="6955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認識提升實踐動機的方法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" b="100000" l="0" r="100000">
                        <a14:foregroundMark x1="16703" y1="26933" x2="17137" y2="25600"/>
                        <a14:foregroundMark x1="26898" y1="15733" x2="27983" y2="14667"/>
                        <a14:foregroundMark x1="47939" y1="10400" x2="50759" y2="7733"/>
                        <a14:foregroundMark x1="65076" y1="21333" x2="67028" y2="17067"/>
                        <a14:foregroundMark x1="75705" y1="11733" x2="77007" y2="9333"/>
                        <a14:foregroundMark x1="83080" y1="26933" x2="84599" y2="27200"/>
                        <a14:foregroundMark x1="83514" y1="55200" x2="85033" y2="554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66" y="1733177"/>
            <a:ext cx="6020734" cy="4897561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A52CB93D-A1D9-486E-92EE-382F0D0C716E}"/>
              </a:ext>
            </a:extLst>
          </p:cNvPr>
          <p:cNvSpPr txBox="1"/>
          <p:nvPr/>
        </p:nvSpPr>
        <p:spPr>
          <a:xfrm rot="413014">
            <a:off x="7371931" y="2823131"/>
            <a:ext cx="6320589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難以堅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持？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70B0ED37-6B05-491E-AB33-039DCB50C01E}"/>
              </a:ext>
            </a:extLst>
          </p:cNvPr>
          <p:cNvSpPr txBox="1"/>
          <p:nvPr/>
        </p:nvSpPr>
        <p:spPr>
          <a:xfrm rot="21188613">
            <a:off x="4291596" y="2046330"/>
            <a:ext cx="6320589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未能付諸實行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0735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831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151890" y="2083444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0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82" y="217402"/>
            <a:ext cx="4809218" cy="16523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6312" y="695947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提升動機秘笈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9100" y="2840295"/>
            <a:ext cx="92445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利用「提升動機秘笈」的自我反思問題，可以指引我們透過</a:t>
            </a:r>
            <a:r>
              <a:rPr lang="zh-TW" altLang="en-US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計劃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4000" b="1" dirty="0">
                <a:solidFill>
                  <a:srgbClr val="8CBEB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展望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等多方面思考計劃的可行性，從而提升我們執行的動力。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85650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9" name="Rectangle 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60116" y="2007696"/>
            <a:ext cx="10132084" cy="457598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9398480" y="12308"/>
            <a:ext cx="1493720" cy="17353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3007" y="2129784"/>
            <a:ext cx="827474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人一組</a:t>
            </a:r>
            <a:endParaRPr lang="en-US" altLang="zh-HK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HK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根據「提升動機秘笈」的指引，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何在所分配的範疇下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建立良好生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習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慣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四大範疇，包括：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恆常運動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減少使用電子屏幕產品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進行與人聯繫的活動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練習放鬆身體的方法</a:t>
            </a:r>
            <a:endParaRPr 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HK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513399" y="2935921"/>
            <a:ext cx="419100" cy="423720"/>
          </a:xfrm>
          <a:prstGeom prst="flowChartConnector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1513399" y="2252156"/>
            <a:ext cx="419100" cy="423720"/>
          </a:xfrm>
          <a:prstGeom prst="flowChartConnector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82" y="217402"/>
            <a:ext cx="4809218" cy="165233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86312" y="695947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提升動機秘笈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1513399" y="4131215"/>
            <a:ext cx="419100" cy="423720"/>
          </a:xfrm>
          <a:prstGeom prst="flowChartConnector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38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9" name="Rectangle 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D456D203-4F87-4C05-9F95-BB4A72008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57" y="0"/>
            <a:ext cx="9992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04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9" name="Rectangle 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86312" y="695947"/>
            <a:ext cx="75424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提升動機秘笈 </a:t>
            </a:r>
            <a:r>
              <a:rPr lang="en-US" altLang="zh-TW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– </a:t>
            </a:r>
            <a:r>
              <a:rPr lang="zh-TW" altLang="en-US" sz="4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進行恆常運動</a:t>
            </a:r>
            <a:endParaRPr lang="en-US" altLang="zh-HK" sz="4400" dirty="0">
              <a:solidFill>
                <a:srgbClr val="0070C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67F9216-E514-4DBC-B848-5836E11C0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43" y="1600693"/>
            <a:ext cx="9774014" cy="51442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518983" y="183205"/>
            <a:ext cx="1493720" cy="17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68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9" name="Rectangle 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86312" y="695947"/>
            <a:ext cx="75424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提升動機秘笈 </a:t>
            </a:r>
            <a:r>
              <a:rPr lang="en-US" altLang="zh-TW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– </a:t>
            </a:r>
            <a:r>
              <a:rPr lang="zh-TW" altLang="en-US" sz="44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進行恆常運動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DF5ECC-41DD-4AF1-8C6A-57C7840FA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93" y="1665650"/>
            <a:ext cx="9324577" cy="4829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518983" y="183205"/>
            <a:ext cx="1493720" cy="17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9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753F5622-B570-4016-917E-8869E598373E}"/>
              </a:ext>
            </a:extLst>
          </p:cNvPr>
          <p:cNvGrpSpPr/>
          <p:nvPr/>
        </p:nvGrpSpPr>
        <p:grpSpPr>
          <a:xfrm>
            <a:off x="-1" y="614149"/>
            <a:ext cx="11507857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83EB2FCC-D31C-43AE-8D41-787E5450E1CB}"/>
                </a:ext>
              </a:extLst>
            </p:cNvPr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68D78FC3-64D0-4560-94CB-F4A27EFE4117}"/>
                </a:ext>
              </a:extLst>
            </p:cNvPr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0">
            <a:extLst>
              <a:ext uri="{FF2B5EF4-FFF2-40B4-BE49-F238E27FC236}">
                <a16:creationId xmlns:a16="http://schemas.microsoft.com/office/drawing/2014/main" id="{95815852-32D5-48EA-AB7E-1AE9EAB9FCEC}"/>
              </a:ext>
            </a:extLst>
          </p:cNvPr>
          <p:cNvSpPr/>
          <p:nvPr/>
        </p:nvSpPr>
        <p:spPr>
          <a:xfrm>
            <a:off x="1886312" y="695947"/>
            <a:ext cx="9621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提升動機秘笈 </a:t>
            </a:r>
            <a:r>
              <a:rPr lang="en-US" altLang="zh-TW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HK" altLang="en-US" sz="4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減少使用電子屏幕產品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54A8A1-7096-428B-9E2F-2590A704D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82" y="1608742"/>
            <a:ext cx="9926435" cy="4887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518983" y="183205"/>
            <a:ext cx="1493720" cy="17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19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1" y="614149"/>
            <a:ext cx="11507857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9" name="Rectangle 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86312" y="695947"/>
            <a:ext cx="9621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提升動機秘笈 </a:t>
            </a:r>
            <a:r>
              <a:rPr lang="en-US" altLang="zh-TW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HK" altLang="en-US" sz="4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減少使用電子屏幕產品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C5EAB3F-2431-4B30-A2F0-279339D2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25" y="1718845"/>
            <a:ext cx="10390395" cy="4691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518983" y="183205"/>
            <a:ext cx="1493720" cy="17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1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134" y="-5062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4771" y="382272"/>
            <a:ext cx="7217229" cy="908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HK" altLang="en-US" sz="44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</a:t>
            </a:r>
            <a:r>
              <a:rPr lang="en-US" altLang="zh-TW" sz="44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  <a:endParaRPr lang="en-US" altLang="zh-HK" sz="4400" b="1" dirty="0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47318983"/>
              </p:ext>
            </p:extLst>
          </p:nvPr>
        </p:nvGraphicFramePr>
        <p:xfrm>
          <a:off x="-813786" y="599902"/>
          <a:ext cx="6602344" cy="4927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317835" y="5526934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2400" b="1" u="sng" dirty="0">
                <a:solidFill>
                  <a:srgbClr val="E39C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世界衞生組織</a:t>
            </a:r>
            <a:r>
              <a:rPr lang="zh-TW" altLang="en-US" sz="2400" b="1" u="sng" dirty="0">
                <a:solidFill>
                  <a:srgbClr val="E39C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endParaRPr lang="en-US" altLang="zh-TW" sz="2400" b="1" u="sng" dirty="0">
              <a:solidFill>
                <a:srgbClr val="E39C3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u="sng" dirty="0">
                <a:solidFill>
                  <a:srgbClr val="E39C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「健康」的定義</a:t>
            </a:r>
            <a:endParaRPr lang="en-US" sz="2400" u="sng" dirty="0">
              <a:solidFill>
                <a:srgbClr val="E39C3D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90779" y="1332084"/>
            <a:ext cx="60857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3200" b="1" dirty="0">
                <a:solidFill>
                  <a:srgbClr val="8CBEB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不只是</a:t>
            </a:r>
            <a:r>
              <a:rPr lang="zh-TW" altLang="en-US" sz="3200" b="1" dirty="0">
                <a:solidFill>
                  <a:srgbClr val="8CBEB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HK" altLang="en-US" sz="3200" b="1" dirty="0">
                <a:solidFill>
                  <a:srgbClr val="8CBEB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沒有精神疾病</a:t>
            </a:r>
            <a:r>
              <a:rPr lang="zh-TW" altLang="en-US" sz="3200" b="1" dirty="0">
                <a:solidFill>
                  <a:srgbClr val="8CBEB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，還包括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發揮個人潛能、應付日常生活壓力和有效率地工作及為社會作出貢獻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endParaRPr lang="en-US" altLang="zh-HK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5187" y="1016977"/>
            <a:ext cx="832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9FB4D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38146" y="2597396"/>
            <a:ext cx="832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9FB4D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16240" y="5477613"/>
            <a:ext cx="832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9FB4D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56279" y="4658111"/>
            <a:ext cx="441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9FB4D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372680" y="5037263"/>
            <a:ext cx="5883068" cy="565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lang="zh-HK" altLang="en-US" sz="3200" b="1" dirty="0">
                <a:solidFill>
                  <a:srgbClr val="8CBEB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情緒、生活和社交</a:t>
            </a:r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等方面，處於良好或持續發展的狀態</a:t>
            </a:r>
            <a:endParaRPr lang="en-US" altLang="zh-HK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74771" y="3917027"/>
            <a:ext cx="7217229" cy="90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sz="44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有精神健康的人</a:t>
            </a:r>
            <a:r>
              <a:rPr lang="en-US" altLang="zh-TW" sz="44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  <a:endParaRPr lang="en-US" altLang="zh-HK" sz="4400" b="1" dirty="0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7283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AC56C9A6-7328-4ABB-A311-7BC4BB420B2E}"/>
              </a:ext>
            </a:extLst>
          </p:cNvPr>
          <p:cNvGrpSpPr/>
          <p:nvPr/>
        </p:nvGrpSpPr>
        <p:grpSpPr>
          <a:xfrm>
            <a:off x="-1" y="614149"/>
            <a:ext cx="11454063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6BD8F459-26F7-4A6D-9FDE-C27116B150F1}"/>
                </a:ext>
              </a:extLst>
            </p:cNvPr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C78DC636-F214-4DE8-B7AF-32E9B57688A4}"/>
                </a:ext>
              </a:extLst>
            </p:cNvPr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0">
            <a:extLst>
              <a:ext uri="{FF2B5EF4-FFF2-40B4-BE49-F238E27FC236}">
                <a16:creationId xmlns:a16="http://schemas.microsoft.com/office/drawing/2014/main" id="{98BC507D-EE0A-44D0-BC76-B45B4C03E008}"/>
              </a:ext>
            </a:extLst>
          </p:cNvPr>
          <p:cNvSpPr/>
          <p:nvPr/>
        </p:nvSpPr>
        <p:spPr>
          <a:xfrm>
            <a:off x="1886312" y="695947"/>
            <a:ext cx="9175910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提升動機秘笈 </a:t>
            </a:r>
            <a:r>
              <a:rPr lang="en-US" altLang="zh-TW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HK" altLang="en-US" sz="44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進行與人聯繫的活動</a:t>
            </a:r>
            <a:endParaRPr lang="en-US" sz="20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5D00A51-B3D5-4E34-83C6-BB79B2160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34" y="1651998"/>
            <a:ext cx="9854269" cy="5021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518983" y="183205"/>
            <a:ext cx="1493720" cy="17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479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1" y="614149"/>
            <a:ext cx="11454063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9" name="Rectangle 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97901FB4-CF48-46D7-B2ED-D67263EC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47" y="1569403"/>
            <a:ext cx="9804333" cy="51053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518983" y="183205"/>
            <a:ext cx="1493720" cy="17353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86312" y="695947"/>
            <a:ext cx="9175910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提升動機秘笈 </a:t>
            </a:r>
            <a:r>
              <a:rPr lang="en-US" altLang="zh-TW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HK" altLang="en-US" sz="4400" b="1" dirty="0">
                <a:solidFill>
                  <a:srgbClr val="BF839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進行與人聯繫的活動</a:t>
            </a:r>
            <a:endParaRPr lang="en-US" sz="2000" b="1" dirty="0">
              <a:solidFill>
                <a:srgbClr val="BF839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631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3F2BF3EB-1056-40DB-8734-6693CEA82853}"/>
              </a:ext>
            </a:extLst>
          </p:cNvPr>
          <p:cNvGrpSpPr/>
          <p:nvPr/>
        </p:nvGrpSpPr>
        <p:grpSpPr>
          <a:xfrm>
            <a:off x="-1" y="614149"/>
            <a:ext cx="11454063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E7036D7E-9BF0-4E1D-A5AA-C7E51DBA2E5B}"/>
                </a:ext>
              </a:extLst>
            </p:cNvPr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231D4ACB-1CAB-4D9F-8C7A-17B6A24BFDDE}"/>
                </a:ext>
              </a:extLst>
            </p:cNvPr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0">
            <a:extLst>
              <a:ext uri="{FF2B5EF4-FFF2-40B4-BE49-F238E27FC236}">
                <a16:creationId xmlns:a16="http://schemas.microsoft.com/office/drawing/2014/main" id="{73494A90-90BD-495D-AF41-BA0B62CDAA90}"/>
              </a:ext>
            </a:extLst>
          </p:cNvPr>
          <p:cNvSpPr/>
          <p:nvPr/>
        </p:nvSpPr>
        <p:spPr>
          <a:xfrm>
            <a:off x="1886312" y="695947"/>
            <a:ext cx="917591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提升動機秘笈 </a:t>
            </a:r>
            <a:r>
              <a:rPr lang="en-US" altLang="zh-TW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HK" altLang="en-US" sz="4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練習放鬆身體的方法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595D31E-2B53-4ADC-9279-D5926400A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78" y="1566422"/>
            <a:ext cx="9308187" cy="5005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518983" y="183205"/>
            <a:ext cx="1493720" cy="17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333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1" y="614149"/>
            <a:ext cx="11454063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9" name="Rectangle 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86312" y="695947"/>
            <a:ext cx="917591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提升動機秘笈 </a:t>
            </a:r>
            <a:r>
              <a:rPr lang="en-US" altLang="zh-TW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HK" altLang="en-US" sz="4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練習放鬆身體的方法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25A7C5C-D24F-444F-908D-A2A2261EC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8" y="1603888"/>
            <a:ext cx="11301404" cy="472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518983" y="183205"/>
            <a:ext cx="1493720" cy="17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76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9CFC5"/>
          </a:solidFill>
        </p:grpSpPr>
        <p:sp>
          <p:nvSpPr>
            <p:cNvPr id="6" name="Rectangle 5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760" y="388095"/>
            <a:ext cx="6281057" cy="1325563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個人的「提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</a:t>
            </a:r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動機秘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笈</a:t>
            </a:r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0718" y="1590805"/>
            <a:ext cx="10629900" cy="468530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9348" y="1784809"/>
            <a:ext cx="9873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四個範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疇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中，選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擇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一項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望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建立的生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習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慣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，透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填寫個人的</a:t>
            </a:r>
            <a:r>
              <a:rPr lang="en-US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動機秘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笈</a:t>
            </a:r>
            <a:r>
              <a:rPr lang="en-US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，以提升實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踐</a:t>
            </a:r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HK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Cloud Callout 17"/>
          <p:cNvSpPr/>
          <p:nvPr/>
        </p:nvSpPr>
        <p:spPr>
          <a:xfrm rot="20774248" flipH="1">
            <a:off x="795744" y="2947460"/>
            <a:ext cx="3287625" cy="1480655"/>
          </a:xfrm>
          <a:prstGeom prst="cloudCallou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恆常運動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72" l="1898" r="98672">
                        <a14:foregroundMark x1="18786" y1="57584" x2="20873" y2="78406"/>
                        <a14:foregroundMark x1="62429" y1="63753" x2="67362" y2="75835"/>
                        <a14:foregroundMark x1="76471" y1="54499" x2="78368" y2="606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6642">
            <a:off x="-68411" y="3062406"/>
            <a:ext cx="2099807" cy="1549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342315" y="191181"/>
            <a:ext cx="1440445" cy="1673450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 rot="512315">
            <a:off x="3664524" y="2917304"/>
            <a:ext cx="4028421" cy="1854815"/>
          </a:xfrm>
          <a:prstGeom prst="cloudCallout">
            <a:avLst/>
          </a:prstGeom>
          <a:solidFill>
            <a:srgbClr val="B27EB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進行與人</a:t>
            </a:r>
            <a:br>
              <a:rPr lang="en-US" altLang="zh-TW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</a:b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聯繫的活動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382" l="1867" r="92267">
                        <a14:foregroundMark x1="20267" y1="51421" x2="37867" y2="61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22251" flipH="1">
            <a:off x="6628395" y="3188591"/>
            <a:ext cx="1506686" cy="1371137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 flipH="1">
            <a:off x="456576" y="4658067"/>
            <a:ext cx="3965959" cy="1768178"/>
          </a:xfrm>
          <a:prstGeom prst="cloud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練習放鬆</a:t>
            </a:r>
            <a:br>
              <a:rPr lang="en-US" altLang="zh-TW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</a:b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身體的方法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8072" l="10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6371">
            <a:off x="-66905" y="5389551"/>
            <a:ext cx="1606814" cy="1064368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 rot="21328059">
            <a:off x="3795051" y="4636410"/>
            <a:ext cx="4705599" cy="185317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減少使用</a:t>
            </a:r>
            <a:br>
              <a:rPr lang="en-US" altLang="zh-TW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</a:b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電子屏幕產品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2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29053">
            <a:off x="7263955" y="4663360"/>
            <a:ext cx="816188" cy="12174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8423">
            <a:off x="7037328" y="4627389"/>
            <a:ext cx="578942" cy="80011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D60A68E-3DA1-4968-81DE-329280A771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433105">
            <a:off x="8224172" y="3623431"/>
            <a:ext cx="3762401" cy="25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66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73058" y="1758976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91580" y="1781470"/>
            <a:ext cx="9388715" cy="404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1000"/>
              </a:spcBef>
              <a:buClr>
                <a:srgbClr val="AECFCE"/>
              </a:buClr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提升動機秘笈」中列出的自我反思問題，可以幫助我們</a:t>
            </a:r>
            <a:r>
              <a:rPr lang="zh-TW" altLang="en-US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認清執行計劃的挑戰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，有效掌握實行的方向，進而</a:t>
            </a:r>
            <a:r>
              <a:rPr lang="zh-TW" altLang="en-US" b="1" dirty="0">
                <a:solidFill>
                  <a:srgbClr val="B481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提升實踐的動力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1" name="Rectangle 10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小結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9" y="711462"/>
            <a:ext cx="5514609" cy="6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157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49473" y="1827137"/>
            <a:ext cx="9236959" cy="3921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66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buNone/>
            </a:pPr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                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總結</a:t>
            </a:r>
            <a:endParaRPr lang="zh-HK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01" y="2139655"/>
            <a:ext cx="3163021" cy="25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440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4" y="43341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本節的學習重點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795" y="2075397"/>
            <a:ext cx="11213206" cy="578523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了解自己的心理健康狀態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，並時刻保持良好的精神健康，能讓我們遇到人生各種挑戰時，有更好的保護網幫助我們安然度過。</a:t>
            </a:r>
            <a:endParaRPr lang="en-US" altLang="zh-HK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在壓力下，杏仁核會發出訊號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通知大腦及身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這些系統互相協作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以幫助我們應對壓力。</a:t>
            </a: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</a:t>
            </a:r>
            <a:r>
              <a:rPr lang="zh-TW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識壓力反應的生理基礎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r>
              <a:rPr lang="zh-TW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相應</a:t>
            </a:r>
            <a:r>
              <a:rPr lang="zh-TW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的策略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來減少壓力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影響，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善精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神健康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455971" y="2161265"/>
            <a:ext cx="419100" cy="423720"/>
          </a:xfrm>
          <a:prstGeom prst="flowChartConnector">
            <a:avLst/>
          </a:prstGeom>
          <a:solidFill>
            <a:srgbClr val="A9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EBE3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455971" y="4160133"/>
            <a:ext cx="419100" cy="423720"/>
          </a:xfrm>
          <a:prstGeom prst="flowChartConnector">
            <a:avLst/>
          </a:prstGeom>
          <a:solidFill>
            <a:srgbClr val="A9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EB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635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4" y="43341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本節的學習重點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866" y="1985029"/>
            <a:ext cx="9905648" cy="491828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不同壓力調節方</a:t>
            </a:r>
            <a:r>
              <a:rPr lang="zh-TW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背後有其科</a:t>
            </a:r>
            <a:r>
              <a:rPr lang="zh-TW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擇適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合自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己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的方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並將其</a:t>
            </a:r>
            <a:r>
              <a:rPr lang="zh-TW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融入日常生活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，有助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於維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康，並在需要時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幫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助我們緩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解壓力對身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的影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響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HK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</a:t>
            </a: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提升動機秘笈</a:t>
            </a: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中列出的自我反思問題，可以幫助我們</a:t>
            </a:r>
            <a:r>
              <a:rPr lang="zh-TW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認清執行計劃的挑戰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，有效掌握實行的方向，進而提升實踐的動力。</a:t>
            </a:r>
            <a:endParaRPr 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674913" y="2035335"/>
            <a:ext cx="419100" cy="423720"/>
          </a:xfrm>
          <a:prstGeom prst="flowChartConnector">
            <a:avLst/>
          </a:prstGeom>
          <a:solidFill>
            <a:srgbClr val="A9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EBE3"/>
              </a:solidFill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678063" y="4588142"/>
            <a:ext cx="419100" cy="423720"/>
          </a:xfrm>
          <a:prstGeom prst="flowChartConnector">
            <a:avLst/>
          </a:prstGeom>
          <a:solidFill>
            <a:srgbClr val="A9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EB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5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134" y="-5062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4231" y="237744"/>
            <a:ext cx="3766782" cy="873457"/>
            <a:chOff x="0" y="614149"/>
            <a:chExt cx="9398480" cy="873457"/>
          </a:xfrm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5" y="0"/>
            <a:ext cx="2407595" cy="1810513"/>
          </a:xfrm>
          <a:prstGeom prst="rect">
            <a:avLst/>
          </a:prstGeom>
        </p:spPr>
      </p:pic>
      <p:pic>
        <p:nvPicPr>
          <p:cNvPr id="3" name="圖片 2">
            <a:hlinkClick r:id="rId4"/>
            <a:extLst>
              <a:ext uri="{FF2B5EF4-FFF2-40B4-BE49-F238E27FC236}">
                <a16:creationId xmlns:a16="http://schemas.microsoft.com/office/drawing/2014/main" id="{EE137EC0-AC80-4C0F-9EC6-2C1C009EC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2" y="-5062"/>
            <a:ext cx="122038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02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28216" y="1552335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909089" y="2413262"/>
            <a:ext cx="4145077" cy="4225006"/>
          </a:xfrm>
          <a:prstGeom prst="ellipse">
            <a:avLst/>
          </a:prstGeom>
          <a:solidFill>
            <a:srgbClr val="CFE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923482"/>
            <a:ext cx="1672478" cy="12577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8680" y="2863184"/>
            <a:ext cx="88513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中介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紹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了哪四個不同</a:t>
            </a:r>
            <a:br>
              <a:rPr lang="en-US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心理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康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態</a:t>
            </a:r>
            <a:r>
              <a:rPr lang="zh-HK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0327" y="2698728"/>
            <a:ext cx="354385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0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n-US" sz="25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50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96538" y="173589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u="sng" kern="100" dirty="0">
                <a:solidFill>
                  <a:srgbClr val="EBB87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心理</a:t>
            </a:r>
            <a:r>
              <a:rPr lang="zh-HK" altLang="en-US" sz="4000" b="1" u="sng" kern="100" dirty="0">
                <a:solidFill>
                  <a:srgbClr val="EBB87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健康模型</a:t>
            </a:r>
            <a:endParaRPr lang="en-US" sz="4000" b="1" u="sng" dirty="0">
              <a:solidFill>
                <a:srgbClr val="EBB87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5966" y="593034"/>
            <a:ext cx="42562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(</a:t>
            </a:r>
            <a:r>
              <a:rPr lang="zh-TW" altLang="en-US" sz="4800" b="1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精神健康狀況</a:t>
            </a:r>
            <a:r>
              <a:rPr lang="en-US" altLang="zh-TW" sz="4800" b="1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)</a:t>
            </a:r>
            <a:endParaRPr lang="en-US" altLang="zh-TW" sz="4800" dirty="0">
              <a:ln w="0"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94124" y="2470372"/>
            <a:ext cx="42562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dirty="0">
                <a:ln w="0"/>
                <a:solidFill>
                  <a:srgbClr val="AEA9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(</a:t>
            </a:r>
            <a:r>
              <a:rPr lang="zh-TW" altLang="en-US" sz="4800" b="1" dirty="0">
                <a:ln w="0"/>
                <a:solidFill>
                  <a:srgbClr val="AEA9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精神疾病徵狀</a:t>
            </a:r>
            <a:r>
              <a:rPr lang="en-US" altLang="zh-TW" sz="4800" b="1" dirty="0">
                <a:ln w="0"/>
                <a:solidFill>
                  <a:srgbClr val="AEA9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)</a:t>
            </a:r>
            <a:endParaRPr lang="en-US" sz="4800" b="1" dirty="0">
              <a:ln w="0"/>
              <a:solidFill>
                <a:srgbClr val="AEA9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21" name="Quad Arrow 20"/>
          <p:cNvSpPr/>
          <p:nvPr/>
        </p:nvSpPr>
        <p:spPr>
          <a:xfrm>
            <a:off x="3363154" y="1966588"/>
            <a:ext cx="4530970" cy="3638886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gradFill rotWithShape="0">
            <a:gsLst>
              <a:gs pos="0">
                <a:schemeClr val="accent4">
                  <a:lumMod val="60000"/>
                  <a:lumOff val="40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74000">
                <a:schemeClr val="accent1">
                  <a:lumMod val="60000"/>
                  <a:lumOff val="40000"/>
                </a:schemeClr>
              </a:gs>
              <a:gs pos="100000">
                <a:srgbClr val="74CAB3"/>
              </a:gs>
            </a:gsLst>
            <a:lin ang="5400000" scaled="1"/>
          </a:gra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HK" altLang="en-US" dirty="0"/>
          </a:p>
        </p:txBody>
      </p:sp>
      <p:sp>
        <p:nvSpPr>
          <p:cNvPr id="22" name="Rectangle 21"/>
          <p:cNvSpPr/>
          <p:nvPr/>
        </p:nvSpPr>
        <p:spPr>
          <a:xfrm>
            <a:off x="2044191" y="5939349"/>
            <a:ext cx="74687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這兩個軸是</a:t>
            </a:r>
            <a:r>
              <a:rPr lang="zh-TW" altLang="en-US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流動</a:t>
            </a:r>
            <a:r>
              <a:rPr lang="zh-TW" altLang="en-US" sz="28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的狀態，並非單純的有或沒有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93A285-673D-42C9-80DD-073356724D03}"/>
              </a:ext>
            </a:extLst>
          </p:cNvPr>
          <p:cNvSpPr/>
          <p:nvPr/>
        </p:nvSpPr>
        <p:spPr>
          <a:xfrm>
            <a:off x="4380674" y="1361083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精神健康良好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002CA72-ABE5-480B-9D33-30910540561D}"/>
              </a:ext>
            </a:extLst>
          </p:cNvPr>
          <p:cNvSpPr/>
          <p:nvPr/>
        </p:nvSpPr>
        <p:spPr>
          <a:xfrm>
            <a:off x="4305200" y="54796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精神健康</a:t>
            </a:r>
            <a:r>
              <a:rPr lang="zh-TW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欠佳</a:t>
            </a:r>
            <a:endParaRPr lang="zh-HK" altLang="en-US" sz="3200" b="1" kern="100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D20A4F1-B5D8-4018-ADC9-65C49054B127}"/>
              </a:ext>
            </a:extLst>
          </p:cNvPr>
          <p:cNvSpPr/>
          <p:nvPr/>
        </p:nvSpPr>
        <p:spPr>
          <a:xfrm>
            <a:off x="7894124" y="3220422"/>
            <a:ext cx="2679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沒有</a:t>
            </a:r>
            <a:br>
              <a:rPr lang="en-US" altLang="zh-TW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HK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精神</a:t>
            </a:r>
            <a:r>
              <a:rPr lang="zh-TW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疾病徵狀</a:t>
            </a:r>
            <a:endParaRPr lang="zh-HK" altLang="en-US" sz="3200" b="1" kern="100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A5CA375-40BB-462B-BCA1-5A3CEA1926C7}"/>
              </a:ext>
            </a:extLst>
          </p:cNvPr>
          <p:cNvSpPr/>
          <p:nvPr/>
        </p:nvSpPr>
        <p:spPr>
          <a:xfrm>
            <a:off x="412436" y="3220422"/>
            <a:ext cx="3046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有</a:t>
            </a:r>
            <a:br>
              <a:rPr lang="en-US" altLang="zh-TW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HK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精神</a:t>
            </a:r>
            <a:r>
              <a:rPr lang="zh-TW" altLang="en-US" sz="3200" b="1" kern="1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疾病徵狀</a:t>
            </a:r>
            <a:endParaRPr lang="zh-HK" altLang="en-US" sz="3200" b="1" kern="100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9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0" grpId="0"/>
      <p:bldP spid="20" grpId="1"/>
      <p:bldP spid="22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4219</TotalTime>
  <Words>2656</Words>
  <Application>Microsoft Office PowerPoint</Application>
  <PresentationFormat>寬螢幕</PresentationFormat>
  <Paragraphs>329</Paragraphs>
  <Slides>68</Slides>
  <Notes>25</Notes>
  <HiddenSlides>0</HiddenSlides>
  <MMClips>1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68</vt:i4>
      </vt:variant>
    </vt:vector>
  </HeadingPairs>
  <TitlesOfParts>
    <vt:vector size="81" baseType="lpstr">
      <vt:lpstr>Microsoft YaHei</vt:lpstr>
      <vt:lpstr>細明體</vt:lpstr>
      <vt:lpstr>微軟正黑體</vt:lpstr>
      <vt:lpstr>微軟正黑體</vt:lpstr>
      <vt:lpstr>微軟正黑體 Light</vt:lpstr>
      <vt:lpstr>Arial</vt:lpstr>
      <vt:lpstr>Arial Black</vt:lpstr>
      <vt:lpstr>Arial Rounded MT Bold</vt:lpstr>
      <vt:lpstr>Calibri</vt:lpstr>
      <vt:lpstr>Calibri Light</vt:lpstr>
      <vt:lpstr>Times New Roman</vt:lpstr>
      <vt:lpstr>Wingdings</vt:lpstr>
      <vt:lpstr>Office Theme</vt:lpstr>
      <vt:lpstr>第一節﹕精神健康導航</vt:lpstr>
      <vt:lpstr>課程簡介</vt:lpstr>
      <vt:lpstr>課堂期望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與壓力相關的神經科學知識</vt:lpstr>
      <vt:lpstr>PowerPoint 簡報</vt:lpstr>
      <vt:lpstr>PowerPoint 簡報</vt:lpstr>
      <vt:lpstr>PowerPoint 簡報</vt:lpstr>
      <vt:lpstr>PowerPoint 簡報</vt:lpstr>
      <vt:lpstr>PowerPoint 簡報</vt:lpstr>
      <vt:lpstr>與壓力相關的神經科學知識</vt:lpstr>
      <vt:lpstr>PowerPoint 簡報</vt:lpstr>
      <vt:lpstr>PowerPoint 簡報</vt:lpstr>
      <vt:lpstr>調節壓力的原理和方法</vt:lpstr>
      <vt:lpstr>PowerPoint 簡報</vt:lpstr>
      <vt:lpstr>PowerPoint 簡報</vt:lpstr>
      <vt:lpstr>調節壓力有方法</vt:lpstr>
      <vt:lpstr>進行恆常運動</vt:lpstr>
      <vt:lpstr>養成恆常運動習慣的方法</vt:lpstr>
      <vt:lpstr>養成恆常運動習慣的方法</vt:lpstr>
      <vt:lpstr>養成恆常運動習慣的方法</vt:lpstr>
      <vt:lpstr>調節壓力有方法</vt:lpstr>
      <vt:lpstr>減少使用電子屏幕產品</vt:lpstr>
      <vt:lpstr>減少使用電子屏幕產品的方法</vt:lpstr>
      <vt:lpstr>減少使用電子屏幕產品的方法</vt:lpstr>
      <vt:lpstr>調節壓力有方法</vt:lpstr>
      <vt:lpstr>參加與人聯繫的活動</vt:lpstr>
      <vt:lpstr>PowerPoint 簡報</vt:lpstr>
      <vt:lpstr>PowerPoint 簡報</vt:lpstr>
      <vt:lpstr>PowerPoint 簡報</vt:lpstr>
      <vt:lpstr>調節壓力有方法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個人的「提升動機秘笈」</vt:lpstr>
      <vt:lpstr>PowerPoint 簡報</vt:lpstr>
      <vt:lpstr>PowerPoint 簡報</vt:lpstr>
      <vt:lpstr>本節的學習重點</vt:lpstr>
      <vt:lpstr>本節的學習重點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第1節﹕認識精神健康</dc:title>
  <dc:creator>CHAN, Hiu-chung Amy</dc:creator>
  <cp:lastModifiedBy>YIU, Ching-laam Crystal</cp:lastModifiedBy>
  <cp:revision>290</cp:revision>
  <cp:lastPrinted>2025-06-26T08:00:06Z</cp:lastPrinted>
  <dcterms:created xsi:type="dcterms:W3CDTF">2024-04-16T04:04:18Z</dcterms:created>
  <dcterms:modified xsi:type="dcterms:W3CDTF">2026-05-12T07:32:25Z</dcterms:modified>
</cp:coreProperties>
</file>