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31"/>
  </p:notesMasterIdLst>
  <p:sldIdLst>
    <p:sldId id="275" r:id="rId5"/>
    <p:sldId id="576" r:id="rId6"/>
    <p:sldId id="568" r:id="rId7"/>
    <p:sldId id="285" r:id="rId8"/>
    <p:sldId id="566" r:id="rId9"/>
    <p:sldId id="527" r:id="rId10"/>
    <p:sldId id="528" r:id="rId11"/>
    <p:sldId id="509" r:id="rId12"/>
    <p:sldId id="530" r:id="rId13"/>
    <p:sldId id="510" r:id="rId14"/>
    <p:sldId id="512" r:id="rId15"/>
    <p:sldId id="577" r:id="rId16"/>
    <p:sldId id="552" r:id="rId17"/>
    <p:sldId id="555" r:id="rId18"/>
    <p:sldId id="579" r:id="rId19"/>
    <p:sldId id="554" r:id="rId20"/>
    <p:sldId id="569" r:id="rId21"/>
    <p:sldId id="580" r:id="rId22"/>
    <p:sldId id="556" r:id="rId23"/>
    <p:sldId id="570" r:id="rId24"/>
    <p:sldId id="571" r:id="rId25"/>
    <p:sldId id="572" r:id="rId26"/>
    <p:sldId id="573" r:id="rId27"/>
    <p:sldId id="548" r:id="rId28"/>
    <p:sldId id="361" r:id="rId29"/>
    <p:sldId id="564" r:id="rId30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B8CB"/>
    <a:srgbClr val="33ABBF"/>
    <a:srgbClr val="2E9AAC"/>
    <a:srgbClr val="FFFCD5"/>
    <a:srgbClr val="FFFABD"/>
    <a:srgbClr val="FFF79A"/>
    <a:srgbClr val="41C3D8"/>
    <a:srgbClr val="E6AF00"/>
    <a:srgbClr val="D0F0FC"/>
    <a:srgbClr val="B7E9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95" autoAdjust="0"/>
    <p:restoredTop sz="82908" autoAdjust="0"/>
  </p:normalViewPr>
  <p:slideViewPr>
    <p:cSldViewPr snapToGrid="0">
      <p:cViewPr varScale="1">
        <p:scale>
          <a:sx n="67" d="100"/>
          <a:sy n="67" d="100"/>
        </p:scale>
        <p:origin x="122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46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C1824-FE88-4E96-8178-4FEA8E4DCBA6}" type="datetimeFigureOut">
              <a:rPr lang="zh-HK" altLang="en-US" smtClean="0"/>
              <a:t>12/5/2026</a:t>
            </a:fld>
            <a:endParaRPr lang="zh-HK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B96844-D433-4E72-B630-A2F31FA224E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96313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452692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12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311042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13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630419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14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727663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15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368729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16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689356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18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939250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播放影片</a:t>
            </a:r>
            <a:r>
              <a:rPr lang="en-US" altLang="zh-TW" dirty="0"/>
              <a:t>(</a:t>
            </a:r>
            <a:r>
              <a:rPr lang="en-US" altLang="zh-HK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</a:rPr>
              <a:t>https://youtu.be/DuBCJhke_r4</a:t>
            </a:r>
            <a:r>
              <a:rPr lang="en-US" altLang="zh-TW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</a:rPr>
              <a:t>) </a:t>
            </a:r>
            <a:r>
              <a:rPr lang="en-US" sz="1200" kern="100">
                <a:latin typeface="微軟正黑體" panose="020B0604030504040204" pitchFamily="34" charset="-120"/>
                <a:ea typeface="微軟正黑體" panose="020B0604030504040204" pitchFamily="34" charset="-120"/>
              </a:rPr>
              <a:t>2:</a:t>
            </a:r>
            <a:r>
              <a:rPr lang="en-US" altLang="zh-TW" sz="1200" kern="100">
                <a:latin typeface="微軟正黑體" panose="020B0604030504040204" pitchFamily="34" charset="-120"/>
                <a:ea typeface="微軟正黑體" panose="020B0604030504040204" pitchFamily="34" charset="-120"/>
              </a:rPr>
              <a:t>39</a:t>
            </a:r>
            <a:r>
              <a:rPr lang="en-US" sz="1200" kern="10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en-US" altLang="zh-TW" sz="1200" kern="100">
                <a:latin typeface="微軟正黑體" panose="020B0604030504040204" pitchFamily="34" charset="-120"/>
                <a:ea typeface="微軟正黑體" panose="020B0604030504040204" pitchFamily="34" charset="-120"/>
              </a:rPr>
              <a:t>5:23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HK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鳴謝</a:t>
            </a:r>
            <a:r>
              <a:rPr lang="zh-HK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：與版權所有者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Matthew Johnstone</a:t>
            </a:r>
            <a:r>
              <a:rPr lang="zh-HK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及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Curtis Brown (</a:t>
            </a:r>
            <a:r>
              <a:rPr lang="en-US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Aust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Pty Ltd</a:t>
            </a:r>
            <a:r>
              <a:rPr lang="zh-HK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協議安排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HK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英文版本請前往世界</a:t>
            </a:r>
            <a:r>
              <a:rPr lang="zh-TW" altLang="en-US" dirty="0"/>
              <a:t>衞</a:t>
            </a:r>
            <a:r>
              <a:rPr lang="zh-HK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生組織（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</a:t>
            </a:r>
            <a:r>
              <a:rPr lang="zh-HK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）的連結觀看名為「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had a black dog, his name was depression</a:t>
            </a:r>
            <a:r>
              <a:rPr lang="zh-HK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」的影片：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https://www.youtube.com/watch?v=XiCrniLQGYc.</a:t>
            </a:r>
            <a:endParaRPr 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19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36188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21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527800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22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700702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23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76068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HK" altLang="en-US" sz="1200" b="0" i="0" u="none" strike="noStrike" dirty="0">
                <a:solidFill>
                  <a:srgbClr val="000000"/>
                </a:solidFill>
                <a:effectLst/>
                <a:latin typeface="細明體" panose="02020509000000000000" pitchFamily="49" charset="-120"/>
                <a:ea typeface="細明體" panose="02020509000000000000" pitchFamily="49" charset="-120"/>
              </a:rPr>
              <a:t>正方形呼吸法</a:t>
            </a:r>
            <a:r>
              <a:rPr lang="en-US" altLang="zh-TW" sz="1200" b="0" i="0" u="none" strike="noStrike" dirty="0">
                <a:solidFill>
                  <a:srgbClr val="000000"/>
                </a:solidFill>
                <a:effectLst/>
                <a:latin typeface="細明體" panose="02020509000000000000" pitchFamily="49" charset="-120"/>
                <a:ea typeface="細明體" panose="02020509000000000000" pitchFamily="49" charset="-120"/>
              </a:rPr>
              <a:t>:</a:t>
            </a:r>
            <a:r>
              <a:rPr lang="zh-HK" altLang="en-US" dirty="0"/>
              <a:t> </a:t>
            </a:r>
            <a:r>
              <a:rPr lang="en-US" altLang="zh-HK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</a:rPr>
              <a:t>https://youtu.be/vaQhpI9ta3I</a:t>
            </a:r>
            <a:r>
              <a:rPr lang="en-US" altLang="zh-HK" dirty="0"/>
              <a:t> 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17347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33086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33086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25280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播放影片</a:t>
            </a:r>
            <a:r>
              <a:rPr lang="en-US" altLang="zh-TW" dirty="0"/>
              <a:t>(</a:t>
            </a:r>
            <a:r>
              <a:rPr lang="en-US" altLang="zh-HK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</a:rPr>
              <a:t>https://youtu.be/DuBCJhke_r4</a:t>
            </a:r>
            <a:r>
              <a:rPr lang="en-US" altLang="zh-TW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</a:rPr>
              <a:t>) </a:t>
            </a:r>
            <a:r>
              <a:rPr lang="en-US" sz="12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0:00-2:38</a:t>
            </a:r>
          </a:p>
          <a:p>
            <a:r>
              <a:rPr lang="zh-HK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鳴謝：與版權所有者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Matthew Johnstone</a:t>
            </a:r>
            <a:r>
              <a:rPr lang="zh-HK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及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Curtis Brown (</a:t>
            </a:r>
            <a:r>
              <a:rPr lang="en-US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Aust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Pty Ltd</a:t>
            </a:r>
            <a:r>
              <a:rPr lang="zh-HK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協議安排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HK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英文版本請前往世界</a:t>
            </a:r>
            <a:r>
              <a:rPr lang="zh-TW" altLang="en-US" dirty="0"/>
              <a:t>衞</a:t>
            </a:r>
            <a:r>
              <a:rPr lang="zh-HK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生組織（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</a:t>
            </a:r>
            <a:r>
              <a:rPr lang="zh-HK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）的連結觀看名為「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had a black dog, his name was depression</a:t>
            </a:r>
            <a:r>
              <a:rPr lang="zh-HK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」的影片：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https://www.youtube.com/watch?v=XiCrniLQGYc.</a:t>
            </a:r>
            <a:endParaRPr 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06146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88838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10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133306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11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67381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HK"/>
              <a:t>Click to edit Master subtitle style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3233-E967-4209-990D-1D789F84C9BC}" type="datetimeFigureOut">
              <a:rPr lang="zh-HK" altLang="en-US" smtClean="0"/>
              <a:t>12/5/2026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61F5A-C5A6-423B-B413-5F96E3A4FB3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18282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3233-E967-4209-990D-1D789F84C9BC}" type="datetimeFigureOut">
              <a:rPr lang="zh-HK" altLang="en-US" smtClean="0"/>
              <a:t>12/5/2026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61F5A-C5A6-423B-B413-5F96E3A4FB3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48091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3233-E967-4209-990D-1D789F84C9BC}" type="datetimeFigureOut">
              <a:rPr lang="zh-HK" altLang="en-US" smtClean="0"/>
              <a:t>12/5/2026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61F5A-C5A6-423B-B413-5F96E3A4FB3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75839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3233-E967-4209-990D-1D789F84C9BC}" type="datetimeFigureOut">
              <a:rPr lang="zh-HK" altLang="en-US" smtClean="0"/>
              <a:t>12/5/2026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61F5A-C5A6-423B-B413-5F96E3A4FB3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31321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3233-E967-4209-990D-1D789F84C9BC}" type="datetimeFigureOut">
              <a:rPr lang="zh-HK" altLang="en-US" smtClean="0"/>
              <a:t>12/5/2026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61F5A-C5A6-423B-B413-5F96E3A4FB3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89285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3233-E967-4209-990D-1D789F84C9BC}" type="datetimeFigureOut">
              <a:rPr lang="zh-HK" altLang="en-US" smtClean="0"/>
              <a:t>12/5/2026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61F5A-C5A6-423B-B413-5F96E3A4FB3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1787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3233-E967-4209-990D-1D789F84C9BC}" type="datetimeFigureOut">
              <a:rPr lang="zh-HK" altLang="en-US" smtClean="0"/>
              <a:t>12/5/2026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61F5A-C5A6-423B-B413-5F96E3A4FB3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93003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3233-E967-4209-990D-1D789F84C9BC}" type="datetimeFigureOut">
              <a:rPr lang="zh-HK" altLang="en-US" smtClean="0"/>
              <a:t>12/5/2026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61F5A-C5A6-423B-B413-5F96E3A4FB3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09184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3233-E967-4209-990D-1D789F84C9BC}" type="datetimeFigureOut">
              <a:rPr lang="zh-HK" altLang="en-US" smtClean="0"/>
              <a:t>12/5/2026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61F5A-C5A6-423B-B413-5F96E3A4FB3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19626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3233-E967-4209-990D-1D789F84C9BC}" type="datetimeFigureOut">
              <a:rPr lang="zh-HK" altLang="en-US" smtClean="0"/>
              <a:t>12/5/2026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61F5A-C5A6-423B-B413-5F96E3A4FB3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31873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3233-E967-4209-990D-1D789F84C9BC}" type="datetimeFigureOut">
              <a:rPr lang="zh-HK" altLang="en-US" smtClean="0"/>
              <a:t>12/5/2026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61F5A-C5A6-423B-B413-5F96E3A4FB3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70625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83233-E967-4209-990D-1D789F84C9BC}" type="datetimeFigureOut">
              <a:rPr lang="zh-HK" altLang="en-US" smtClean="0"/>
              <a:t>12/5/2026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61F5A-C5A6-423B-B413-5F96E3A4FB3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5083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microsoft.com/office/2007/relationships/hdphoto" Target="../media/hdphoto1.wdp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uBCJhke_r4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vaQhpI9ta3I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uBCJhke_r4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-17043" y="0"/>
            <a:ext cx="12192000" cy="6858000"/>
            <a:chOff x="0" y="0"/>
            <a:chExt cx="12192000" cy="6858000"/>
          </a:xfrm>
        </p:grpSpPr>
        <p:sp>
          <p:nvSpPr>
            <p:cNvPr id="47" name="Rectangle 4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4" name="Rounded Rectangle 43"/>
          <p:cNvSpPr/>
          <p:nvPr/>
        </p:nvSpPr>
        <p:spPr>
          <a:xfrm>
            <a:off x="431888" y="0"/>
            <a:ext cx="2689673" cy="1411705"/>
          </a:xfrm>
          <a:prstGeom prst="roundRect">
            <a:avLst/>
          </a:prstGeom>
          <a:solidFill>
            <a:srgbClr val="41C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80877" y="1850254"/>
            <a:ext cx="1388676" cy="1817171"/>
            <a:chOff x="340804" y="2011117"/>
            <a:chExt cx="1612011" cy="2057575"/>
          </a:xfrm>
        </p:grpSpPr>
        <p:sp>
          <p:nvSpPr>
            <p:cNvPr id="6" name="Rectangle 5"/>
            <p:cNvSpPr/>
            <p:nvPr/>
          </p:nvSpPr>
          <p:spPr>
            <a:xfrm>
              <a:off x="340804" y="2011117"/>
              <a:ext cx="1612011" cy="2057575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5219" y="2111241"/>
              <a:ext cx="1357072" cy="1805690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2135742" y="2179290"/>
            <a:ext cx="1305063" cy="1764632"/>
            <a:chOff x="2072834" y="2410406"/>
            <a:chExt cx="1612011" cy="2039112"/>
          </a:xfrm>
        </p:grpSpPr>
        <p:sp>
          <p:nvSpPr>
            <p:cNvPr id="23" name="Rectangle 22"/>
            <p:cNvSpPr/>
            <p:nvPr/>
          </p:nvSpPr>
          <p:spPr>
            <a:xfrm>
              <a:off x="2072834" y="2410406"/>
              <a:ext cx="1612011" cy="2039112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24711" y="2562254"/>
              <a:ext cx="1377553" cy="1735415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82" y="2991095"/>
            <a:ext cx="1204058" cy="369756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624155" y="3769334"/>
            <a:ext cx="373200" cy="6975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010731" y="4030220"/>
            <a:ext cx="373200" cy="6975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091" y="3061605"/>
            <a:ext cx="1110475" cy="3609044"/>
          </a:xfrm>
          <a:prstGeom prst="rect">
            <a:avLst/>
          </a:prstGeom>
        </p:spPr>
      </p:pic>
      <p:sp>
        <p:nvSpPr>
          <p:cNvPr id="37" name="Rectangle 45"/>
          <p:cNvSpPr/>
          <p:nvPr/>
        </p:nvSpPr>
        <p:spPr>
          <a:xfrm>
            <a:off x="558752" y="410817"/>
            <a:ext cx="29946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5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單元四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38" name="Rectangle 2"/>
          <p:cNvSpPr/>
          <p:nvPr/>
        </p:nvSpPr>
        <p:spPr>
          <a:xfrm>
            <a:off x="4251321" y="2968722"/>
            <a:ext cx="1120456" cy="1119271"/>
          </a:xfrm>
          <a:prstGeom prst="rect">
            <a:avLst/>
          </a:prstGeom>
          <a:solidFill>
            <a:schemeClr val="bg1"/>
          </a:solidFill>
          <a:ln w="57150">
            <a:solidFill>
              <a:srgbClr val="41C3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34"/>
          <p:cNvSpPr/>
          <p:nvPr/>
        </p:nvSpPr>
        <p:spPr>
          <a:xfrm>
            <a:off x="6727001" y="2950520"/>
            <a:ext cx="1120456" cy="1119271"/>
          </a:xfrm>
          <a:prstGeom prst="rect">
            <a:avLst/>
          </a:prstGeom>
          <a:solidFill>
            <a:schemeClr val="bg1"/>
          </a:solidFill>
          <a:ln w="57150">
            <a:solidFill>
              <a:srgbClr val="41C3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6"/>
          <p:cNvSpPr/>
          <p:nvPr/>
        </p:nvSpPr>
        <p:spPr>
          <a:xfrm>
            <a:off x="4281397" y="3020828"/>
            <a:ext cx="103105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600" b="1" dirty="0">
                <a:solidFill>
                  <a:srgbClr val="41C3D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</a:t>
            </a:r>
            <a:endParaRPr lang="en-US" sz="6600" b="1" dirty="0">
              <a:solidFill>
                <a:srgbClr val="41C3D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3" name="Rectangle 40"/>
          <p:cNvSpPr/>
          <p:nvPr/>
        </p:nvSpPr>
        <p:spPr>
          <a:xfrm>
            <a:off x="6777673" y="3011459"/>
            <a:ext cx="103105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600" b="1" dirty="0">
                <a:solidFill>
                  <a:srgbClr val="41C3D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愁</a:t>
            </a:r>
            <a:endParaRPr lang="en-US" altLang="zh-HK" sz="6600" dirty="0">
              <a:solidFill>
                <a:srgbClr val="41C3D8"/>
              </a:solidFill>
            </a:endParaRPr>
          </a:p>
        </p:txBody>
      </p:sp>
      <p:sp>
        <p:nvSpPr>
          <p:cNvPr id="54" name="Rectangle 19"/>
          <p:cNvSpPr/>
          <p:nvPr/>
        </p:nvSpPr>
        <p:spPr>
          <a:xfrm>
            <a:off x="7959332" y="2954995"/>
            <a:ext cx="1120456" cy="1119271"/>
          </a:xfrm>
          <a:prstGeom prst="rect">
            <a:avLst/>
          </a:prstGeom>
          <a:solidFill>
            <a:schemeClr val="bg1"/>
          </a:solidFill>
          <a:ln w="57150">
            <a:solidFill>
              <a:srgbClr val="41C3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20"/>
          <p:cNvSpPr/>
          <p:nvPr/>
        </p:nvSpPr>
        <p:spPr>
          <a:xfrm>
            <a:off x="8032038" y="2993900"/>
            <a:ext cx="103105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600" b="1" dirty="0">
                <a:solidFill>
                  <a:srgbClr val="41C3D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失</a:t>
            </a:r>
            <a:endParaRPr lang="en-US" sz="6600" dirty="0">
              <a:solidFill>
                <a:srgbClr val="41C3D8"/>
              </a:solidFill>
            </a:endParaRPr>
          </a:p>
        </p:txBody>
      </p:sp>
      <p:sp>
        <p:nvSpPr>
          <p:cNvPr id="56" name="Rectangle 28"/>
          <p:cNvSpPr/>
          <p:nvPr/>
        </p:nvSpPr>
        <p:spPr>
          <a:xfrm>
            <a:off x="9211133" y="2952923"/>
            <a:ext cx="1120456" cy="1136273"/>
          </a:xfrm>
          <a:prstGeom prst="rect">
            <a:avLst/>
          </a:prstGeom>
          <a:solidFill>
            <a:schemeClr val="bg1"/>
          </a:solidFill>
          <a:ln w="57150">
            <a:solidFill>
              <a:srgbClr val="41C3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30"/>
          <p:cNvSpPr/>
          <p:nvPr/>
        </p:nvSpPr>
        <p:spPr>
          <a:xfrm>
            <a:off x="10465744" y="2952924"/>
            <a:ext cx="1120456" cy="1136273"/>
          </a:xfrm>
          <a:prstGeom prst="rect">
            <a:avLst/>
          </a:prstGeom>
          <a:solidFill>
            <a:schemeClr val="bg1"/>
          </a:solidFill>
          <a:ln w="57150">
            <a:solidFill>
              <a:srgbClr val="41C3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ectangle 41"/>
          <p:cNvSpPr/>
          <p:nvPr/>
        </p:nvSpPr>
        <p:spPr>
          <a:xfrm>
            <a:off x="9255835" y="3005742"/>
            <a:ext cx="103105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600" b="1" dirty="0">
                <a:solidFill>
                  <a:srgbClr val="41C3D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控</a:t>
            </a:r>
            <a:endParaRPr lang="en-US" sz="6600" dirty="0">
              <a:solidFill>
                <a:srgbClr val="41C3D8"/>
              </a:solidFill>
            </a:endParaRPr>
          </a:p>
        </p:txBody>
      </p:sp>
      <p:sp>
        <p:nvSpPr>
          <p:cNvPr id="59" name="Rectangle 42"/>
          <p:cNvSpPr/>
          <p:nvPr/>
        </p:nvSpPr>
        <p:spPr>
          <a:xfrm>
            <a:off x="10523320" y="2993435"/>
            <a:ext cx="103105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600" b="1" dirty="0">
                <a:solidFill>
                  <a:srgbClr val="41C3D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</a:t>
            </a:r>
            <a:endParaRPr lang="en-US" sz="6600" dirty="0">
              <a:solidFill>
                <a:srgbClr val="41C3D8"/>
              </a:solidFill>
            </a:endParaRPr>
          </a:p>
        </p:txBody>
      </p:sp>
      <p:sp>
        <p:nvSpPr>
          <p:cNvPr id="60" name="Rectangle 29"/>
          <p:cNvSpPr/>
          <p:nvPr/>
        </p:nvSpPr>
        <p:spPr>
          <a:xfrm>
            <a:off x="4088512" y="1746590"/>
            <a:ext cx="29946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54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第九節</a:t>
            </a:r>
            <a:endParaRPr lang="en-US" sz="5400" dirty="0">
              <a:solidFill>
                <a:srgbClr val="00B0F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0851097" y="6334780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H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教育局</a:t>
            </a:r>
          </a:p>
        </p:txBody>
      </p:sp>
      <p:sp>
        <p:nvSpPr>
          <p:cNvPr id="39" name="Rectangle 34"/>
          <p:cNvSpPr/>
          <p:nvPr/>
        </p:nvSpPr>
        <p:spPr>
          <a:xfrm>
            <a:off x="5502292" y="2959701"/>
            <a:ext cx="1120456" cy="1119271"/>
          </a:xfrm>
          <a:prstGeom prst="rect">
            <a:avLst/>
          </a:prstGeom>
          <a:solidFill>
            <a:schemeClr val="bg1"/>
          </a:solidFill>
          <a:ln w="57150">
            <a:solidFill>
              <a:srgbClr val="41C3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40"/>
          <p:cNvSpPr/>
          <p:nvPr/>
        </p:nvSpPr>
        <p:spPr>
          <a:xfrm>
            <a:off x="5574998" y="2998606"/>
            <a:ext cx="103105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600" b="1" dirty="0">
                <a:solidFill>
                  <a:srgbClr val="41C3D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憂</a:t>
            </a:r>
            <a:endParaRPr lang="en-US" altLang="zh-HK" sz="6600" dirty="0">
              <a:solidFill>
                <a:srgbClr val="41C3D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623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0" y="4812"/>
            <a:ext cx="12192000" cy="6858000"/>
            <a:chOff x="0" y="0"/>
            <a:chExt cx="12192000" cy="6858000"/>
          </a:xfrm>
        </p:grpSpPr>
        <p:sp>
          <p:nvSpPr>
            <p:cNvPr id="33" name="Rectangle 3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703503" y="534201"/>
            <a:ext cx="9260913" cy="1259433"/>
          </a:xfrm>
        </p:spPr>
        <p:txBody>
          <a:bodyPr>
            <a:normAutofit/>
          </a:bodyPr>
          <a:lstStyle/>
          <a:p>
            <a:pPr lvl="0"/>
            <a:r>
              <a:rPr lang="zh-TW" altLang="en-US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分組活動：抑鬱徵狀四格拼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63645" y="51146"/>
            <a:ext cx="2471987" cy="2732197"/>
            <a:chOff x="482670" y="2614481"/>
            <a:chExt cx="2471987" cy="273219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670" y="2614481"/>
              <a:ext cx="2471987" cy="2732197"/>
            </a:xfrm>
            <a:prstGeom prst="rect">
              <a:avLst/>
            </a:prstGeom>
          </p:spPr>
        </p:pic>
        <p:sp>
          <p:nvSpPr>
            <p:cNvPr id="17" name="Oval 16"/>
            <p:cNvSpPr/>
            <p:nvPr/>
          </p:nvSpPr>
          <p:spPr>
            <a:xfrm>
              <a:off x="1024128" y="3147762"/>
              <a:ext cx="1481328" cy="15156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3" name="圖片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171050">
            <a:off x="972026" y="529638"/>
            <a:ext cx="947480" cy="1643231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6099" y="1472649"/>
            <a:ext cx="7304810" cy="511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324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6" name="Rectangle 3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1" name="矩形 246"/>
          <p:cNvSpPr/>
          <p:nvPr/>
        </p:nvSpPr>
        <p:spPr>
          <a:xfrm>
            <a:off x="877824" y="843652"/>
            <a:ext cx="10789920" cy="5618108"/>
          </a:xfrm>
          <a:prstGeom prst="rect">
            <a:avLst/>
          </a:prstGeom>
          <a:solidFill>
            <a:srgbClr val="EAE3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8" name="文字方塊 2"/>
          <p:cNvSpPr txBox="1">
            <a:spLocks noChangeArrowheads="1"/>
          </p:cNvSpPr>
          <p:nvPr/>
        </p:nvSpPr>
        <p:spPr bwMode="auto">
          <a:xfrm>
            <a:off x="1328928" y="1244046"/>
            <a:ext cx="10021824" cy="482756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630555" indent="-270510">
              <a:lnSpc>
                <a:spcPts val="2500"/>
              </a:lnSpc>
              <a:spcAft>
                <a:spcPts val="0"/>
              </a:spcAft>
            </a:pPr>
            <a:endParaRPr lang="en-US" sz="1200" kern="1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22" name="手繪多邊形 248"/>
          <p:cNvSpPr/>
          <p:nvPr/>
        </p:nvSpPr>
        <p:spPr>
          <a:xfrm>
            <a:off x="5194518" y="354797"/>
            <a:ext cx="2597732" cy="1168065"/>
          </a:xfrm>
          <a:custGeom>
            <a:avLst/>
            <a:gdLst>
              <a:gd name="connsiteX0" fmla="*/ 1521 w 977584"/>
              <a:gd name="connsiteY0" fmla="*/ 495245 h 559920"/>
              <a:gd name="connsiteX1" fmla="*/ 25272 w 977584"/>
              <a:gd name="connsiteY1" fmla="*/ 352741 h 559920"/>
              <a:gd name="connsiteX2" fmla="*/ 96524 w 977584"/>
              <a:gd name="connsiteY2" fmla="*/ 305240 h 559920"/>
              <a:gd name="connsiteX3" fmla="*/ 274654 w 977584"/>
              <a:gd name="connsiteY3" fmla="*/ 257738 h 559920"/>
              <a:gd name="connsiteX4" fmla="*/ 322155 w 977584"/>
              <a:gd name="connsiteY4" fmla="*/ 103359 h 559920"/>
              <a:gd name="connsiteX5" fmla="*/ 440908 w 977584"/>
              <a:gd name="connsiteY5" fmla="*/ 20232 h 559920"/>
              <a:gd name="connsiteX6" fmla="*/ 559662 w 977584"/>
              <a:gd name="connsiteY6" fmla="*/ 8356 h 559920"/>
              <a:gd name="connsiteX7" fmla="*/ 630913 w 977584"/>
              <a:gd name="connsiteY7" fmla="*/ 127110 h 559920"/>
              <a:gd name="connsiteX8" fmla="*/ 690290 w 977584"/>
              <a:gd name="connsiteY8" fmla="*/ 293364 h 559920"/>
              <a:gd name="connsiteX9" fmla="*/ 773417 w 977584"/>
              <a:gd name="connsiteY9" fmla="*/ 328990 h 559920"/>
              <a:gd name="connsiteX10" fmla="*/ 868420 w 977584"/>
              <a:gd name="connsiteY10" fmla="*/ 376491 h 559920"/>
              <a:gd name="connsiteX11" fmla="*/ 975298 w 977584"/>
              <a:gd name="connsiteY11" fmla="*/ 542746 h 559920"/>
              <a:gd name="connsiteX12" fmla="*/ 761542 w 977584"/>
              <a:gd name="connsiteY12" fmla="*/ 554621 h 559920"/>
              <a:gd name="connsiteX13" fmla="*/ 429033 w 977584"/>
              <a:gd name="connsiteY13" fmla="*/ 542746 h 559920"/>
              <a:gd name="connsiteX14" fmla="*/ 49023 w 977584"/>
              <a:gd name="connsiteY14" fmla="*/ 518995 h 559920"/>
              <a:gd name="connsiteX15" fmla="*/ 1521 w 977584"/>
              <a:gd name="connsiteY15" fmla="*/ 495245 h 55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77584" h="559920">
                <a:moveTo>
                  <a:pt x="1521" y="495245"/>
                </a:moveTo>
                <a:cubicBezTo>
                  <a:pt x="-2437" y="467536"/>
                  <a:pt x="9438" y="384408"/>
                  <a:pt x="25272" y="352741"/>
                </a:cubicBezTo>
                <a:cubicBezTo>
                  <a:pt x="41106" y="321073"/>
                  <a:pt x="54960" y="321074"/>
                  <a:pt x="96524" y="305240"/>
                </a:cubicBezTo>
                <a:cubicBezTo>
                  <a:pt x="138088" y="289406"/>
                  <a:pt x="237049" y="291385"/>
                  <a:pt x="274654" y="257738"/>
                </a:cubicBezTo>
                <a:cubicBezTo>
                  <a:pt x="312259" y="224091"/>
                  <a:pt x="294446" y="142943"/>
                  <a:pt x="322155" y="103359"/>
                </a:cubicBezTo>
                <a:cubicBezTo>
                  <a:pt x="349864" y="63775"/>
                  <a:pt x="401324" y="36066"/>
                  <a:pt x="440908" y="20232"/>
                </a:cubicBezTo>
                <a:cubicBezTo>
                  <a:pt x="480492" y="4398"/>
                  <a:pt x="527995" y="-9457"/>
                  <a:pt x="559662" y="8356"/>
                </a:cubicBezTo>
                <a:cubicBezTo>
                  <a:pt x="591329" y="26169"/>
                  <a:pt x="609142" y="79609"/>
                  <a:pt x="630913" y="127110"/>
                </a:cubicBezTo>
                <a:cubicBezTo>
                  <a:pt x="652684" y="174611"/>
                  <a:pt x="666539" y="259717"/>
                  <a:pt x="690290" y="293364"/>
                </a:cubicBezTo>
                <a:cubicBezTo>
                  <a:pt x="714041" y="327011"/>
                  <a:pt x="743729" y="315136"/>
                  <a:pt x="773417" y="328990"/>
                </a:cubicBezTo>
                <a:cubicBezTo>
                  <a:pt x="803105" y="342844"/>
                  <a:pt x="834773" y="340865"/>
                  <a:pt x="868420" y="376491"/>
                </a:cubicBezTo>
                <a:cubicBezTo>
                  <a:pt x="902067" y="412117"/>
                  <a:pt x="993111" y="513058"/>
                  <a:pt x="975298" y="542746"/>
                </a:cubicBezTo>
                <a:cubicBezTo>
                  <a:pt x="957485" y="572434"/>
                  <a:pt x="852586" y="554621"/>
                  <a:pt x="761542" y="554621"/>
                </a:cubicBezTo>
                <a:cubicBezTo>
                  <a:pt x="670498" y="554621"/>
                  <a:pt x="547786" y="548684"/>
                  <a:pt x="429033" y="542746"/>
                </a:cubicBezTo>
                <a:cubicBezTo>
                  <a:pt x="310280" y="536808"/>
                  <a:pt x="118296" y="528891"/>
                  <a:pt x="49023" y="518995"/>
                </a:cubicBezTo>
                <a:cubicBezTo>
                  <a:pt x="-20250" y="509099"/>
                  <a:pt x="5479" y="522954"/>
                  <a:pt x="1521" y="495245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0" name="橢圓 254"/>
          <p:cNvSpPr/>
          <p:nvPr/>
        </p:nvSpPr>
        <p:spPr>
          <a:xfrm>
            <a:off x="6345495" y="526216"/>
            <a:ext cx="258402" cy="24469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24" name="圖片 4"/>
          <p:cNvPicPr/>
          <p:nvPr/>
        </p:nvPicPr>
        <p:blipFill>
          <a:blip r:embed="rId3"/>
          <a:stretch>
            <a:fillRect/>
          </a:stretch>
        </p:blipFill>
        <p:spPr>
          <a:xfrm rot="20869818">
            <a:off x="437274" y="600610"/>
            <a:ext cx="2417596" cy="1068933"/>
          </a:xfrm>
          <a:prstGeom prst="rect">
            <a:avLst/>
          </a:prstGeom>
        </p:spPr>
      </p:pic>
      <p:sp>
        <p:nvSpPr>
          <p:cNvPr id="25" name="Content Placeholder 2"/>
          <p:cNvSpPr txBox="1">
            <a:spLocks/>
          </p:cNvSpPr>
          <p:nvPr/>
        </p:nvSpPr>
        <p:spPr>
          <a:xfrm rot="20755284">
            <a:off x="412060" y="630476"/>
            <a:ext cx="2511688" cy="4468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抑鬱症</a:t>
            </a:r>
            <a:br>
              <a:rPr lang="en-US" altLang="zh-TW" sz="3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TW" altLang="en-US" sz="3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的常見徵狀：</a:t>
            </a:r>
            <a:endParaRPr lang="en-US" altLang="zh-TW" sz="32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51187"/>
              </p:ext>
            </p:extLst>
          </p:nvPr>
        </p:nvGraphicFramePr>
        <p:xfrm>
          <a:off x="1466492" y="1694281"/>
          <a:ext cx="9746696" cy="400191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702079">
                  <a:extLst>
                    <a:ext uri="{9D8B030D-6E8A-4147-A177-3AD203B41FA5}">
                      <a16:colId xmlns:a16="http://schemas.microsoft.com/office/drawing/2014/main" val="1115329387"/>
                    </a:ext>
                  </a:extLst>
                </a:gridCol>
                <a:gridCol w="5044617">
                  <a:extLst>
                    <a:ext uri="{9D8B030D-6E8A-4147-A177-3AD203B41FA5}">
                      <a16:colId xmlns:a16="http://schemas.microsoft.com/office/drawing/2014/main" val="2786099578"/>
                    </a:ext>
                  </a:extLst>
                </a:gridCol>
              </a:tblGrid>
              <a:tr h="80925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情緒方面</a:t>
                      </a:r>
                      <a:endParaRPr lang="en-US" sz="3600" dirty="0">
                        <a:solidFill>
                          <a:schemeClr val="bg1">
                            <a:lumMod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>
                    <a:solidFill>
                      <a:srgbClr val="DFD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身體方面</a:t>
                      </a:r>
                      <a:endParaRPr lang="en-US" sz="36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>
                    <a:solidFill>
                      <a:srgbClr val="DFD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8703665"/>
                  </a:ext>
                </a:extLst>
              </a:tr>
              <a:tr h="3192660"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zh-TW" altLang="en-US" sz="3200" kern="1200" dirty="0">
                          <a:solidFill>
                            <a:schemeClr val="dk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長時間情緒低落或悶悶不樂</a:t>
                      </a:r>
                    </a:p>
                    <a:p>
                      <a:pPr marL="273050" marR="0" lvl="0" indent="-273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zh-TW" altLang="en-US" sz="3200" kern="1200" dirty="0">
                          <a:solidFill>
                            <a:schemeClr val="dk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容易情緒波動或發怒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endParaRPr lang="en-US" sz="3200" kern="1200" dirty="0">
                        <a:solidFill>
                          <a:schemeClr val="dk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zh-TW" altLang="en-US" sz="3200" kern="1200" dirty="0">
                          <a:solidFill>
                            <a:schemeClr val="dk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容易疲倦、無精打采</a:t>
                      </a:r>
                    </a:p>
                    <a:p>
                      <a:pPr marL="273050" marR="0" lvl="0" indent="-273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zh-TW" altLang="en-US" sz="3200" kern="1200" dirty="0">
                          <a:solidFill>
                            <a:schemeClr val="dk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失眠或渴睡</a:t>
                      </a:r>
                    </a:p>
                    <a:p>
                      <a:pPr marL="273050" marR="0" lvl="0" indent="-273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zh-TW" altLang="en-US" sz="3200" kern="1200" dirty="0">
                          <a:solidFill>
                            <a:schemeClr val="dk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食慾或體重有顯著的減少或增加</a:t>
                      </a:r>
                    </a:p>
                    <a:p>
                      <a:pPr marL="273050" marR="0" lvl="0" indent="-273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zh-TW" altLang="en-US" sz="3200" kern="1200" dirty="0">
                          <a:solidFill>
                            <a:schemeClr val="dk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身體不適，出現不明疼痛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0791980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683" y="602129"/>
            <a:ext cx="1615681" cy="206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824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6" name="Rectangle 3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1" name="矩形 246"/>
          <p:cNvSpPr/>
          <p:nvPr/>
        </p:nvSpPr>
        <p:spPr>
          <a:xfrm>
            <a:off x="877824" y="843652"/>
            <a:ext cx="10789920" cy="5618108"/>
          </a:xfrm>
          <a:prstGeom prst="rect">
            <a:avLst/>
          </a:prstGeom>
          <a:solidFill>
            <a:srgbClr val="EAE3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8" name="文字方塊 2"/>
          <p:cNvSpPr txBox="1">
            <a:spLocks noChangeArrowheads="1"/>
          </p:cNvSpPr>
          <p:nvPr/>
        </p:nvSpPr>
        <p:spPr bwMode="auto">
          <a:xfrm>
            <a:off x="1328928" y="1244046"/>
            <a:ext cx="10021824" cy="482756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630555" indent="-270510">
              <a:lnSpc>
                <a:spcPts val="2500"/>
              </a:lnSpc>
              <a:spcAft>
                <a:spcPts val="0"/>
              </a:spcAft>
            </a:pPr>
            <a:endParaRPr lang="en-US" sz="1200" kern="1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22" name="手繪多邊形 248"/>
          <p:cNvSpPr/>
          <p:nvPr/>
        </p:nvSpPr>
        <p:spPr>
          <a:xfrm>
            <a:off x="5194518" y="354797"/>
            <a:ext cx="2597732" cy="1168065"/>
          </a:xfrm>
          <a:custGeom>
            <a:avLst/>
            <a:gdLst>
              <a:gd name="connsiteX0" fmla="*/ 1521 w 977584"/>
              <a:gd name="connsiteY0" fmla="*/ 495245 h 559920"/>
              <a:gd name="connsiteX1" fmla="*/ 25272 w 977584"/>
              <a:gd name="connsiteY1" fmla="*/ 352741 h 559920"/>
              <a:gd name="connsiteX2" fmla="*/ 96524 w 977584"/>
              <a:gd name="connsiteY2" fmla="*/ 305240 h 559920"/>
              <a:gd name="connsiteX3" fmla="*/ 274654 w 977584"/>
              <a:gd name="connsiteY3" fmla="*/ 257738 h 559920"/>
              <a:gd name="connsiteX4" fmla="*/ 322155 w 977584"/>
              <a:gd name="connsiteY4" fmla="*/ 103359 h 559920"/>
              <a:gd name="connsiteX5" fmla="*/ 440908 w 977584"/>
              <a:gd name="connsiteY5" fmla="*/ 20232 h 559920"/>
              <a:gd name="connsiteX6" fmla="*/ 559662 w 977584"/>
              <a:gd name="connsiteY6" fmla="*/ 8356 h 559920"/>
              <a:gd name="connsiteX7" fmla="*/ 630913 w 977584"/>
              <a:gd name="connsiteY7" fmla="*/ 127110 h 559920"/>
              <a:gd name="connsiteX8" fmla="*/ 690290 w 977584"/>
              <a:gd name="connsiteY8" fmla="*/ 293364 h 559920"/>
              <a:gd name="connsiteX9" fmla="*/ 773417 w 977584"/>
              <a:gd name="connsiteY9" fmla="*/ 328990 h 559920"/>
              <a:gd name="connsiteX10" fmla="*/ 868420 w 977584"/>
              <a:gd name="connsiteY10" fmla="*/ 376491 h 559920"/>
              <a:gd name="connsiteX11" fmla="*/ 975298 w 977584"/>
              <a:gd name="connsiteY11" fmla="*/ 542746 h 559920"/>
              <a:gd name="connsiteX12" fmla="*/ 761542 w 977584"/>
              <a:gd name="connsiteY12" fmla="*/ 554621 h 559920"/>
              <a:gd name="connsiteX13" fmla="*/ 429033 w 977584"/>
              <a:gd name="connsiteY13" fmla="*/ 542746 h 559920"/>
              <a:gd name="connsiteX14" fmla="*/ 49023 w 977584"/>
              <a:gd name="connsiteY14" fmla="*/ 518995 h 559920"/>
              <a:gd name="connsiteX15" fmla="*/ 1521 w 977584"/>
              <a:gd name="connsiteY15" fmla="*/ 495245 h 55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77584" h="559920">
                <a:moveTo>
                  <a:pt x="1521" y="495245"/>
                </a:moveTo>
                <a:cubicBezTo>
                  <a:pt x="-2437" y="467536"/>
                  <a:pt x="9438" y="384408"/>
                  <a:pt x="25272" y="352741"/>
                </a:cubicBezTo>
                <a:cubicBezTo>
                  <a:pt x="41106" y="321073"/>
                  <a:pt x="54960" y="321074"/>
                  <a:pt x="96524" y="305240"/>
                </a:cubicBezTo>
                <a:cubicBezTo>
                  <a:pt x="138088" y="289406"/>
                  <a:pt x="237049" y="291385"/>
                  <a:pt x="274654" y="257738"/>
                </a:cubicBezTo>
                <a:cubicBezTo>
                  <a:pt x="312259" y="224091"/>
                  <a:pt x="294446" y="142943"/>
                  <a:pt x="322155" y="103359"/>
                </a:cubicBezTo>
                <a:cubicBezTo>
                  <a:pt x="349864" y="63775"/>
                  <a:pt x="401324" y="36066"/>
                  <a:pt x="440908" y="20232"/>
                </a:cubicBezTo>
                <a:cubicBezTo>
                  <a:pt x="480492" y="4398"/>
                  <a:pt x="527995" y="-9457"/>
                  <a:pt x="559662" y="8356"/>
                </a:cubicBezTo>
                <a:cubicBezTo>
                  <a:pt x="591329" y="26169"/>
                  <a:pt x="609142" y="79609"/>
                  <a:pt x="630913" y="127110"/>
                </a:cubicBezTo>
                <a:cubicBezTo>
                  <a:pt x="652684" y="174611"/>
                  <a:pt x="666539" y="259717"/>
                  <a:pt x="690290" y="293364"/>
                </a:cubicBezTo>
                <a:cubicBezTo>
                  <a:pt x="714041" y="327011"/>
                  <a:pt x="743729" y="315136"/>
                  <a:pt x="773417" y="328990"/>
                </a:cubicBezTo>
                <a:cubicBezTo>
                  <a:pt x="803105" y="342844"/>
                  <a:pt x="834773" y="340865"/>
                  <a:pt x="868420" y="376491"/>
                </a:cubicBezTo>
                <a:cubicBezTo>
                  <a:pt x="902067" y="412117"/>
                  <a:pt x="993111" y="513058"/>
                  <a:pt x="975298" y="542746"/>
                </a:cubicBezTo>
                <a:cubicBezTo>
                  <a:pt x="957485" y="572434"/>
                  <a:pt x="852586" y="554621"/>
                  <a:pt x="761542" y="554621"/>
                </a:cubicBezTo>
                <a:cubicBezTo>
                  <a:pt x="670498" y="554621"/>
                  <a:pt x="547786" y="548684"/>
                  <a:pt x="429033" y="542746"/>
                </a:cubicBezTo>
                <a:cubicBezTo>
                  <a:pt x="310280" y="536808"/>
                  <a:pt x="118296" y="528891"/>
                  <a:pt x="49023" y="518995"/>
                </a:cubicBezTo>
                <a:cubicBezTo>
                  <a:pt x="-20250" y="509099"/>
                  <a:pt x="5479" y="522954"/>
                  <a:pt x="1521" y="495245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0" name="橢圓 254"/>
          <p:cNvSpPr/>
          <p:nvPr/>
        </p:nvSpPr>
        <p:spPr>
          <a:xfrm>
            <a:off x="6345495" y="526216"/>
            <a:ext cx="258402" cy="24469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24" name="圖片 4"/>
          <p:cNvPicPr/>
          <p:nvPr/>
        </p:nvPicPr>
        <p:blipFill>
          <a:blip r:embed="rId3"/>
          <a:stretch>
            <a:fillRect/>
          </a:stretch>
        </p:blipFill>
        <p:spPr>
          <a:xfrm rot="20869818">
            <a:off x="437274" y="600610"/>
            <a:ext cx="2417596" cy="1068933"/>
          </a:xfrm>
          <a:prstGeom prst="rect">
            <a:avLst/>
          </a:prstGeom>
        </p:spPr>
      </p:pic>
      <p:sp>
        <p:nvSpPr>
          <p:cNvPr id="25" name="Content Placeholder 2"/>
          <p:cNvSpPr txBox="1">
            <a:spLocks/>
          </p:cNvSpPr>
          <p:nvPr/>
        </p:nvSpPr>
        <p:spPr>
          <a:xfrm rot="20755284">
            <a:off x="412060" y="630476"/>
            <a:ext cx="2511688" cy="4468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抑鬱症</a:t>
            </a:r>
            <a:br>
              <a:rPr lang="en-US" altLang="zh-TW" sz="3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TW" altLang="en-US" sz="3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的常見徵狀：</a:t>
            </a:r>
            <a:endParaRPr lang="en-US" altLang="zh-TW" sz="32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081885"/>
              </p:ext>
            </p:extLst>
          </p:nvPr>
        </p:nvGraphicFramePr>
        <p:xfrm>
          <a:off x="1466492" y="1694281"/>
          <a:ext cx="9746696" cy="431445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948822">
                  <a:extLst>
                    <a:ext uri="{9D8B030D-6E8A-4147-A177-3AD203B41FA5}">
                      <a16:colId xmlns:a16="http://schemas.microsoft.com/office/drawing/2014/main" val="1115329387"/>
                    </a:ext>
                  </a:extLst>
                </a:gridCol>
                <a:gridCol w="4797874">
                  <a:extLst>
                    <a:ext uri="{9D8B030D-6E8A-4147-A177-3AD203B41FA5}">
                      <a16:colId xmlns:a16="http://schemas.microsoft.com/office/drawing/2014/main" val="2786099578"/>
                    </a:ext>
                  </a:extLst>
                </a:gridCol>
              </a:tblGrid>
              <a:tr h="8092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思想</a:t>
                      </a:r>
                      <a:r>
                        <a:rPr lang="en-US" altLang="zh-TW" sz="3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/</a:t>
                      </a:r>
                      <a:r>
                        <a:rPr lang="zh-TW" altLang="en-US" sz="3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認知方面</a:t>
                      </a:r>
                      <a:endParaRPr lang="en-US" sz="36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>
                    <a:solidFill>
                      <a:srgbClr val="DFD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行為方面</a:t>
                      </a:r>
                      <a:endParaRPr lang="en-US" sz="36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>
                    <a:solidFill>
                      <a:srgbClr val="DFD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8703665"/>
                  </a:ext>
                </a:extLst>
              </a:tr>
              <a:tr h="3192660"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zh-TW" altLang="en-US" sz="3200" kern="1200" dirty="0">
                          <a:solidFill>
                            <a:schemeClr val="dk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難以集中精神、做決定</a:t>
                      </a:r>
                    </a:p>
                    <a:p>
                      <a:pPr marL="273050" marR="0" lvl="0" indent="-273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zh-TW" altLang="en-US" sz="3200" kern="1200" dirty="0">
                          <a:solidFill>
                            <a:schemeClr val="dk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失去自信，感到自己無價值</a:t>
                      </a:r>
                    </a:p>
                    <a:p>
                      <a:pPr marL="273050" marR="0" lvl="0" indent="-273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zh-TW" altLang="en-US" sz="3200" kern="1200" dirty="0">
                          <a:solidFill>
                            <a:schemeClr val="dk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容易感到內疚、無助</a:t>
                      </a:r>
                    </a:p>
                    <a:p>
                      <a:pPr marL="273050" marR="0" lvl="0" indent="-273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zh-TW" altLang="en-US" sz="3200" kern="1200" dirty="0">
                          <a:solidFill>
                            <a:schemeClr val="dk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嚴重時可能出現自殺念頭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endParaRPr lang="en-US" sz="3200" kern="1200" dirty="0">
                        <a:solidFill>
                          <a:schemeClr val="dk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zh-TW" altLang="en-US" sz="3200" kern="1200" baseline="0" dirty="0">
                          <a:solidFill>
                            <a:schemeClr val="dk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對大部分事物失去興趣或動力</a:t>
                      </a:r>
                    </a:p>
                    <a:p>
                      <a:pPr marL="273050" marR="0" lvl="0" indent="-273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zh-TW" altLang="en-US" sz="3200" kern="1200" baseline="0" dirty="0">
                          <a:solidFill>
                            <a:schemeClr val="dk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社交退縮</a:t>
                      </a:r>
                    </a:p>
                    <a:p>
                      <a:pPr marL="273050" marR="0" lvl="0" indent="-273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zh-TW" altLang="en-US" sz="3200" kern="1200" baseline="0" dirty="0">
                          <a:solidFill>
                            <a:schemeClr val="dk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躁動不安或行動遲緩</a:t>
                      </a:r>
                    </a:p>
                    <a:p>
                      <a:pPr marL="273050" marR="0" lvl="0" indent="-273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zh-TW" altLang="en-US" sz="3200" kern="1200" baseline="0" dirty="0">
                          <a:solidFill>
                            <a:schemeClr val="dk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欠缺學習的動力（例如：成績下滑）</a:t>
                      </a:r>
                    </a:p>
                    <a:p>
                      <a:pPr marL="273050" marR="0" lvl="0" indent="-273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endParaRPr lang="zh-TW" altLang="en-US" sz="3200" kern="1200" dirty="0">
                        <a:solidFill>
                          <a:schemeClr val="dk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0791980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683" y="602129"/>
            <a:ext cx="1615681" cy="206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763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6" name="Rectangle 3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725400" y="196416"/>
            <a:ext cx="11021123" cy="12594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HK" sz="4000" b="1" dirty="0">
              <a:solidFill>
                <a:srgbClr val="3CB8C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HK" sz="1400" b="1" dirty="0">
              <a:solidFill>
                <a:srgbClr val="3CB8C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HK" altLang="en-US" sz="3600" b="1" dirty="0">
                <a:solidFill>
                  <a:srgbClr val="3CB8C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日常生</a:t>
            </a:r>
            <a:r>
              <a:rPr lang="zh-TW" altLang="en-US" sz="3600" b="1" dirty="0">
                <a:solidFill>
                  <a:srgbClr val="3CB8C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</a:t>
            </a:r>
            <a:r>
              <a:rPr lang="zh-HK" altLang="en-US" sz="3600" b="1" dirty="0">
                <a:solidFill>
                  <a:srgbClr val="3CB8C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中出</a:t>
            </a:r>
            <a:r>
              <a:rPr lang="zh-TW" altLang="en-US" sz="3600" b="1" dirty="0">
                <a:solidFill>
                  <a:srgbClr val="3CB8C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現的</a:t>
            </a:r>
            <a:r>
              <a:rPr lang="zh-HK" altLang="en-US" sz="3600" b="1" dirty="0">
                <a:solidFill>
                  <a:srgbClr val="3CB8C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情緒低落與抑鬱症到底有甚</a:t>
            </a:r>
            <a:r>
              <a:rPr lang="zh-TW" altLang="en-US" sz="3600" b="1" dirty="0">
                <a:solidFill>
                  <a:srgbClr val="3CB8C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麼</a:t>
            </a:r>
            <a:r>
              <a:rPr lang="zh-HK" altLang="en-US" sz="3600" b="1" dirty="0">
                <a:solidFill>
                  <a:srgbClr val="3CB8C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分別</a:t>
            </a:r>
            <a:r>
              <a:rPr lang="zh-TW" altLang="en-US" sz="3600" b="1" dirty="0">
                <a:solidFill>
                  <a:srgbClr val="3CB8C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79" y="1502990"/>
            <a:ext cx="6429452" cy="36165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60" y="1968700"/>
            <a:ext cx="5706319" cy="320980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657718" y="5481094"/>
            <a:ext cx="39891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>
                <a:solidFill>
                  <a:srgbClr val="3CB8C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日常的傷心、難過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5824874" y="3300130"/>
            <a:ext cx="124989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6600" b="1" dirty="0">
                <a:solidFill>
                  <a:srgbClr val="3CB8C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VS</a:t>
            </a:r>
            <a:endParaRPr lang="en-US" sz="6600" dirty="0"/>
          </a:p>
        </p:txBody>
      </p:sp>
      <p:sp>
        <p:nvSpPr>
          <p:cNvPr id="17" name="Rectangle 16"/>
          <p:cNvSpPr/>
          <p:nvPr/>
        </p:nvSpPr>
        <p:spPr>
          <a:xfrm>
            <a:off x="8679780" y="5481094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sz="2800" b="1" dirty="0">
                <a:solidFill>
                  <a:srgbClr val="3CB8C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抑</a:t>
            </a:r>
            <a:r>
              <a:rPr lang="zh-TW" altLang="en-US" sz="2800" b="1" dirty="0">
                <a:solidFill>
                  <a:srgbClr val="3CB8C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鬱</a:t>
            </a:r>
            <a:r>
              <a:rPr lang="zh-HK" altLang="en-US" sz="2800" b="1" dirty="0">
                <a:solidFill>
                  <a:srgbClr val="3CB8C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症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50332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-22910" y="0"/>
            <a:ext cx="12192000" cy="6858000"/>
            <a:chOff x="0" y="0"/>
            <a:chExt cx="12192000" cy="6858000"/>
          </a:xfrm>
        </p:grpSpPr>
        <p:sp>
          <p:nvSpPr>
            <p:cNvPr id="36" name="Rectangle 3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ounded Rectangular Callout 27"/>
          <p:cNvSpPr/>
          <p:nvPr/>
        </p:nvSpPr>
        <p:spPr>
          <a:xfrm>
            <a:off x="243783" y="1140296"/>
            <a:ext cx="11220336" cy="5110379"/>
          </a:xfrm>
          <a:prstGeom prst="wedgeRoundRectCallout">
            <a:avLst>
              <a:gd name="adj1" fmla="val 40900"/>
              <a:gd name="adj2" fmla="val 56036"/>
              <a:gd name="adj3" fmla="val 16667"/>
            </a:avLst>
          </a:prstGeom>
          <a:solidFill>
            <a:srgbClr val="D0F0FC"/>
          </a:solidFill>
          <a:ln w="76200">
            <a:solidFill>
              <a:srgbClr val="3CB8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35780" y="1677758"/>
            <a:ext cx="848252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情緒低落是一種情緒狀態，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而抑鬱症是一種涉及大腦的病症。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當我們在生活上遇到不如意的事，例如：考試不合格、被父母責備等，我們會感到難過、失望，這是</a:t>
            </a:r>
            <a:r>
              <a:rPr lang="zh-TW" altLang="en-US" sz="32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自然、正常的情緒反應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200" b="1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983092" y="2390151"/>
            <a:ext cx="2170243" cy="2180120"/>
            <a:chOff x="0" y="0"/>
            <a:chExt cx="3363359" cy="3491481"/>
          </a:xfrm>
        </p:grpSpPr>
        <p:sp>
          <p:nvSpPr>
            <p:cNvPr id="9" name="Oval 8"/>
            <p:cNvSpPr/>
            <p:nvPr/>
          </p:nvSpPr>
          <p:spPr>
            <a:xfrm>
              <a:off x="0" y="2724150"/>
              <a:ext cx="3285459" cy="431321"/>
            </a:xfrm>
            <a:prstGeom prst="ellipse">
              <a:avLst/>
            </a:prstGeom>
            <a:solidFill>
              <a:srgbClr val="CDCF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09550" y="76200"/>
              <a:ext cx="3153809" cy="341528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endParaRPr lang="en-US" sz="1200" kern="100">
                <a:effectLst/>
                <a:ea typeface="PMingLiU" panose="02020500000000000000" pitchFamily="18" charset="-120"/>
                <a:cs typeface="Times New Roman" panose="02020603050405020304" pitchFamily="18" charset="0"/>
              </a:endParaRPr>
            </a:p>
          </p:txBody>
        </p:sp>
        <p:sp>
          <p:nvSpPr>
            <p:cNvPr id="11" name="手繪多邊形 210"/>
            <p:cNvSpPr/>
            <p:nvPr/>
          </p:nvSpPr>
          <p:spPr>
            <a:xfrm>
              <a:off x="2552700" y="0"/>
              <a:ext cx="467833" cy="478465"/>
            </a:xfrm>
            <a:custGeom>
              <a:avLst/>
              <a:gdLst>
                <a:gd name="connsiteX0" fmla="*/ 172795 w 1023718"/>
                <a:gd name="connsiteY0" fmla="*/ 181686 h 1086298"/>
                <a:gd name="connsiteX1" fmla="*/ 477595 w 1023718"/>
                <a:gd name="connsiteY1" fmla="*/ 334086 h 1086298"/>
                <a:gd name="connsiteX2" fmla="*/ 420445 w 1023718"/>
                <a:gd name="connsiteY2" fmla="*/ 600786 h 1086298"/>
                <a:gd name="connsiteX3" fmla="*/ 268045 w 1023718"/>
                <a:gd name="connsiteY3" fmla="*/ 562686 h 1086298"/>
                <a:gd name="connsiteX4" fmla="*/ 248995 w 1023718"/>
                <a:gd name="connsiteY4" fmla="*/ 429336 h 1086298"/>
                <a:gd name="connsiteX5" fmla="*/ 515695 w 1023718"/>
                <a:gd name="connsiteY5" fmla="*/ 391236 h 1086298"/>
                <a:gd name="connsiteX6" fmla="*/ 706195 w 1023718"/>
                <a:gd name="connsiteY6" fmla="*/ 562686 h 1086298"/>
                <a:gd name="connsiteX7" fmla="*/ 687145 w 1023718"/>
                <a:gd name="connsiteY7" fmla="*/ 734136 h 1086298"/>
                <a:gd name="connsiteX8" fmla="*/ 515695 w 1023718"/>
                <a:gd name="connsiteY8" fmla="*/ 753186 h 1086298"/>
                <a:gd name="connsiteX9" fmla="*/ 229945 w 1023718"/>
                <a:gd name="connsiteY9" fmla="*/ 810336 h 1086298"/>
                <a:gd name="connsiteX10" fmla="*/ 134695 w 1023718"/>
                <a:gd name="connsiteY10" fmla="*/ 981786 h 1086298"/>
                <a:gd name="connsiteX11" fmla="*/ 287095 w 1023718"/>
                <a:gd name="connsiteY11" fmla="*/ 1077036 h 1086298"/>
                <a:gd name="connsiteX12" fmla="*/ 439495 w 1023718"/>
                <a:gd name="connsiteY12" fmla="*/ 753186 h 1086298"/>
                <a:gd name="connsiteX13" fmla="*/ 458545 w 1023718"/>
                <a:gd name="connsiteY13" fmla="*/ 657936 h 1086298"/>
                <a:gd name="connsiteX14" fmla="*/ 553795 w 1023718"/>
                <a:gd name="connsiteY14" fmla="*/ 562686 h 1086298"/>
                <a:gd name="connsiteX15" fmla="*/ 820495 w 1023718"/>
                <a:gd name="connsiteY15" fmla="*/ 486486 h 1086298"/>
                <a:gd name="connsiteX16" fmla="*/ 1010995 w 1023718"/>
                <a:gd name="connsiteY16" fmla="*/ 676986 h 1086298"/>
                <a:gd name="connsiteX17" fmla="*/ 991945 w 1023718"/>
                <a:gd name="connsiteY17" fmla="*/ 962736 h 1086298"/>
                <a:gd name="connsiteX18" fmla="*/ 877645 w 1023718"/>
                <a:gd name="connsiteY18" fmla="*/ 1019886 h 1086298"/>
                <a:gd name="connsiteX19" fmla="*/ 763345 w 1023718"/>
                <a:gd name="connsiteY19" fmla="*/ 943686 h 1086298"/>
                <a:gd name="connsiteX20" fmla="*/ 820495 w 1023718"/>
                <a:gd name="connsiteY20" fmla="*/ 791286 h 1086298"/>
                <a:gd name="connsiteX21" fmla="*/ 991945 w 1023718"/>
                <a:gd name="connsiteY21" fmla="*/ 696036 h 1086298"/>
                <a:gd name="connsiteX22" fmla="*/ 1010995 w 1023718"/>
                <a:gd name="connsiteY22" fmla="*/ 505536 h 1086298"/>
                <a:gd name="connsiteX23" fmla="*/ 1010995 w 1023718"/>
                <a:gd name="connsiteY23" fmla="*/ 334086 h 1086298"/>
                <a:gd name="connsiteX24" fmla="*/ 896695 w 1023718"/>
                <a:gd name="connsiteY24" fmla="*/ 162636 h 1086298"/>
                <a:gd name="connsiteX25" fmla="*/ 591895 w 1023718"/>
                <a:gd name="connsiteY25" fmla="*/ 124536 h 1086298"/>
                <a:gd name="connsiteX26" fmla="*/ 534745 w 1023718"/>
                <a:gd name="connsiteY26" fmla="*/ 295986 h 1086298"/>
                <a:gd name="connsiteX27" fmla="*/ 725245 w 1023718"/>
                <a:gd name="connsiteY27" fmla="*/ 353136 h 1086298"/>
                <a:gd name="connsiteX28" fmla="*/ 801445 w 1023718"/>
                <a:gd name="connsiteY28" fmla="*/ 353136 h 1086298"/>
                <a:gd name="connsiteX29" fmla="*/ 953845 w 1023718"/>
                <a:gd name="connsiteY29" fmla="*/ 486486 h 1086298"/>
                <a:gd name="connsiteX30" fmla="*/ 934795 w 1023718"/>
                <a:gd name="connsiteY30" fmla="*/ 619836 h 1086298"/>
                <a:gd name="connsiteX31" fmla="*/ 629995 w 1023718"/>
                <a:gd name="connsiteY31" fmla="*/ 1019886 h 1086298"/>
                <a:gd name="connsiteX32" fmla="*/ 229945 w 1023718"/>
                <a:gd name="connsiteY32" fmla="*/ 886536 h 1086298"/>
                <a:gd name="connsiteX33" fmla="*/ 153745 w 1023718"/>
                <a:gd name="connsiteY33" fmla="*/ 734136 h 1086298"/>
                <a:gd name="connsiteX34" fmla="*/ 20395 w 1023718"/>
                <a:gd name="connsiteY34" fmla="*/ 448386 h 1086298"/>
                <a:gd name="connsiteX35" fmla="*/ 20395 w 1023718"/>
                <a:gd name="connsiteY35" fmla="*/ 295986 h 1086298"/>
                <a:gd name="connsiteX36" fmla="*/ 210895 w 1023718"/>
                <a:gd name="connsiteY36" fmla="*/ 48336 h 1086298"/>
                <a:gd name="connsiteX37" fmla="*/ 515695 w 1023718"/>
                <a:gd name="connsiteY37" fmla="*/ 124536 h 1086298"/>
                <a:gd name="connsiteX38" fmla="*/ 610945 w 1023718"/>
                <a:gd name="connsiteY38" fmla="*/ 334086 h 1086298"/>
                <a:gd name="connsiteX39" fmla="*/ 744295 w 1023718"/>
                <a:gd name="connsiteY39" fmla="*/ 486486 h 1086298"/>
                <a:gd name="connsiteX40" fmla="*/ 820495 w 1023718"/>
                <a:gd name="connsiteY40" fmla="*/ 295986 h 1086298"/>
                <a:gd name="connsiteX41" fmla="*/ 744295 w 1023718"/>
                <a:gd name="connsiteY41" fmla="*/ 257886 h 1086298"/>
                <a:gd name="connsiteX42" fmla="*/ 496645 w 1023718"/>
                <a:gd name="connsiteY42" fmla="*/ 29286 h 1086298"/>
                <a:gd name="connsiteX43" fmla="*/ 458545 w 1023718"/>
                <a:gd name="connsiteY43" fmla="*/ 10236 h 1086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023718" h="1086298">
                  <a:moveTo>
                    <a:pt x="172795" y="181686"/>
                  </a:moveTo>
                  <a:cubicBezTo>
                    <a:pt x="304557" y="222961"/>
                    <a:pt x="436320" y="264236"/>
                    <a:pt x="477595" y="334086"/>
                  </a:cubicBezTo>
                  <a:cubicBezTo>
                    <a:pt x="518870" y="403936"/>
                    <a:pt x="455370" y="562686"/>
                    <a:pt x="420445" y="600786"/>
                  </a:cubicBezTo>
                  <a:cubicBezTo>
                    <a:pt x="385520" y="638886"/>
                    <a:pt x="296620" y="591261"/>
                    <a:pt x="268045" y="562686"/>
                  </a:cubicBezTo>
                  <a:cubicBezTo>
                    <a:pt x="239470" y="534111"/>
                    <a:pt x="207720" y="457911"/>
                    <a:pt x="248995" y="429336"/>
                  </a:cubicBezTo>
                  <a:cubicBezTo>
                    <a:pt x="290270" y="400761"/>
                    <a:pt x="439495" y="369011"/>
                    <a:pt x="515695" y="391236"/>
                  </a:cubicBezTo>
                  <a:cubicBezTo>
                    <a:pt x="591895" y="413461"/>
                    <a:pt x="677620" y="505536"/>
                    <a:pt x="706195" y="562686"/>
                  </a:cubicBezTo>
                  <a:cubicBezTo>
                    <a:pt x="734770" y="619836"/>
                    <a:pt x="718895" y="702386"/>
                    <a:pt x="687145" y="734136"/>
                  </a:cubicBezTo>
                  <a:cubicBezTo>
                    <a:pt x="655395" y="765886"/>
                    <a:pt x="591895" y="740486"/>
                    <a:pt x="515695" y="753186"/>
                  </a:cubicBezTo>
                  <a:cubicBezTo>
                    <a:pt x="439495" y="765886"/>
                    <a:pt x="293445" y="772236"/>
                    <a:pt x="229945" y="810336"/>
                  </a:cubicBezTo>
                  <a:cubicBezTo>
                    <a:pt x="166445" y="848436"/>
                    <a:pt x="125170" y="937336"/>
                    <a:pt x="134695" y="981786"/>
                  </a:cubicBezTo>
                  <a:cubicBezTo>
                    <a:pt x="144220" y="1026236"/>
                    <a:pt x="236295" y="1115136"/>
                    <a:pt x="287095" y="1077036"/>
                  </a:cubicBezTo>
                  <a:cubicBezTo>
                    <a:pt x="337895" y="1038936"/>
                    <a:pt x="410920" y="823036"/>
                    <a:pt x="439495" y="753186"/>
                  </a:cubicBezTo>
                  <a:cubicBezTo>
                    <a:pt x="468070" y="683336"/>
                    <a:pt x="458545" y="657936"/>
                    <a:pt x="458545" y="657936"/>
                  </a:cubicBezTo>
                  <a:cubicBezTo>
                    <a:pt x="477595" y="626186"/>
                    <a:pt x="493470" y="591261"/>
                    <a:pt x="553795" y="562686"/>
                  </a:cubicBezTo>
                  <a:cubicBezTo>
                    <a:pt x="614120" y="534111"/>
                    <a:pt x="744295" y="467436"/>
                    <a:pt x="820495" y="486486"/>
                  </a:cubicBezTo>
                  <a:cubicBezTo>
                    <a:pt x="896695" y="505536"/>
                    <a:pt x="982420" y="597611"/>
                    <a:pt x="1010995" y="676986"/>
                  </a:cubicBezTo>
                  <a:cubicBezTo>
                    <a:pt x="1039570" y="756361"/>
                    <a:pt x="1014170" y="905586"/>
                    <a:pt x="991945" y="962736"/>
                  </a:cubicBezTo>
                  <a:cubicBezTo>
                    <a:pt x="969720" y="1019886"/>
                    <a:pt x="915745" y="1023061"/>
                    <a:pt x="877645" y="1019886"/>
                  </a:cubicBezTo>
                  <a:cubicBezTo>
                    <a:pt x="839545" y="1016711"/>
                    <a:pt x="772870" y="981786"/>
                    <a:pt x="763345" y="943686"/>
                  </a:cubicBezTo>
                  <a:cubicBezTo>
                    <a:pt x="753820" y="905586"/>
                    <a:pt x="782395" y="832561"/>
                    <a:pt x="820495" y="791286"/>
                  </a:cubicBezTo>
                  <a:cubicBezTo>
                    <a:pt x="858595" y="750011"/>
                    <a:pt x="960195" y="743661"/>
                    <a:pt x="991945" y="696036"/>
                  </a:cubicBezTo>
                  <a:cubicBezTo>
                    <a:pt x="1023695" y="648411"/>
                    <a:pt x="1007820" y="565861"/>
                    <a:pt x="1010995" y="505536"/>
                  </a:cubicBezTo>
                  <a:cubicBezTo>
                    <a:pt x="1014170" y="445211"/>
                    <a:pt x="1030045" y="391236"/>
                    <a:pt x="1010995" y="334086"/>
                  </a:cubicBezTo>
                  <a:cubicBezTo>
                    <a:pt x="991945" y="276936"/>
                    <a:pt x="966545" y="197561"/>
                    <a:pt x="896695" y="162636"/>
                  </a:cubicBezTo>
                  <a:cubicBezTo>
                    <a:pt x="826845" y="127711"/>
                    <a:pt x="652220" y="102311"/>
                    <a:pt x="591895" y="124536"/>
                  </a:cubicBezTo>
                  <a:cubicBezTo>
                    <a:pt x="531570" y="146761"/>
                    <a:pt x="512520" y="257886"/>
                    <a:pt x="534745" y="295986"/>
                  </a:cubicBezTo>
                  <a:cubicBezTo>
                    <a:pt x="556970" y="334086"/>
                    <a:pt x="680795" y="343611"/>
                    <a:pt x="725245" y="353136"/>
                  </a:cubicBezTo>
                  <a:cubicBezTo>
                    <a:pt x="769695" y="362661"/>
                    <a:pt x="763345" y="330911"/>
                    <a:pt x="801445" y="353136"/>
                  </a:cubicBezTo>
                  <a:cubicBezTo>
                    <a:pt x="839545" y="375361"/>
                    <a:pt x="931620" y="442036"/>
                    <a:pt x="953845" y="486486"/>
                  </a:cubicBezTo>
                  <a:cubicBezTo>
                    <a:pt x="976070" y="530936"/>
                    <a:pt x="988770" y="530936"/>
                    <a:pt x="934795" y="619836"/>
                  </a:cubicBezTo>
                  <a:cubicBezTo>
                    <a:pt x="880820" y="708736"/>
                    <a:pt x="747470" y="975436"/>
                    <a:pt x="629995" y="1019886"/>
                  </a:cubicBezTo>
                  <a:cubicBezTo>
                    <a:pt x="512520" y="1064336"/>
                    <a:pt x="309320" y="934161"/>
                    <a:pt x="229945" y="886536"/>
                  </a:cubicBezTo>
                  <a:cubicBezTo>
                    <a:pt x="150570" y="838911"/>
                    <a:pt x="188670" y="807161"/>
                    <a:pt x="153745" y="734136"/>
                  </a:cubicBezTo>
                  <a:cubicBezTo>
                    <a:pt x="118820" y="661111"/>
                    <a:pt x="42620" y="521411"/>
                    <a:pt x="20395" y="448386"/>
                  </a:cubicBezTo>
                  <a:cubicBezTo>
                    <a:pt x="-1830" y="375361"/>
                    <a:pt x="-11355" y="362661"/>
                    <a:pt x="20395" y="295986"/>
                  </a:cubicBezTo>
                  <a:cubicBezTo>
                    <a:pt x="52145" y="229311"/>
                    <a:pt x="128345" y="76911"/>
                    <a:pt x="210895" y="48336"/>
                  </a:cubicBezTo>
                  <a:cubicBezTo>
                    <a:pt x="293445" y="19761"/>
                    <a:pt x="449020" y="76911"/>
                    <a:pt x="515695" y="124536"/>
                  </a:cubicBezTo>
                  <a:cubicBezTo>
                    <a:pt x="582370" y="172161"/>
                    <a:pt x="572845" y="273761"/>
                    <a:pt x="610945" y="334086"/>
                  </a:cubicBezTo>
                  <a:cubicBezTo>
                    <a:pt x="649045" y="394411"/>
                    <a:pt x="709370" y="492836"/>
                    <a:pt x="744295" y="486486"/>
                  </a:cubicBezTo>
                  <a:cubicBezTo>
                    <a:pt x="779220" y="480136"/>
                    <a:pt x="820495" y="334086"/>
                    <a:pt x="820495" y="295986"/>
                  </a:cubicBezTo>
                  <a:cubicBezTo>
                    <a:pt x="820495" y="257886"/>
                    <a:pt x="798270" y="302336"/>
                    <a:pt x="744295" y="257886"/>
                  </a:cubicBezTo>
                  <a:cubicBezTo>
                    <a:pt x="690320" y="213436"/>
                    <a:pt x="496645" y="29286"/>
                    <a:pt x="496645" y="29286"/>
                  </a:cubicBezTo>
                  <a:cubicBezTo>
                    <a:pt x="449020" y="-11989"/>
                    <a:pt x="453782" y="-877"/>
                    <a:pt x="458545" y="10236"/>
                  </a:cubicBezTo>
                </a:path>
              </a:pathLst>
            </a:custGeom>
            <a:noFill/>
            <a:ln w="38100">
              <a:solidFill>
                <a:srgbClr val="7C95C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" name="手繪多邊形 210"/>
            <p:cNvSpPr/>
            <p:nvPr/>
          </p:nvSpPr>
          <p:spPr>
            <a:xfrm>
              <a:off x="2133600" y="533400"/>
              <a:ext cx="340242" cy="340242"/>
            </a:xfrm>
            <a:custGeom>
              <a:avLst/>
              <a:gdLst>
                <a:gd name="connsiteX0" fmla="*/ 172795 w 1023718"/>
                <a:gd name="connsiteY0" fmla="*/ 181686 h 1086298"/>
                <a:gd name="connsiteX1" fmla="*/ 477595 w 1023718"/>
                <a:gd name="connsiteY1" fmla="*/ 334086 h 1086298"/>
                <a:gd name="connsiteX2" fmla="*/ 420445 w 1023718"/>
                <a:gd name="connsiteY2" fmla="*/ 600786 h 1086298"/>
                <a:gd name="connsiteX3" fmla="*/ 268045 w 1023718"/>
                <a:gd name="connsiteY3" fmla="*/ 562686 h 1086298"/>
                <a:gd name="connsiteX4" fmla="*/ 248995 w 1023718"/>
                <a:gd name="connsiteY4" fmla="*/ 429336 h 1086298"/>
                <a:gd name="connsiteX5" fmla="*/ 515695 w 1023718"/>
                <a:gd name="connsiteY5" fmla="*/ 391236 h 1086298"/>
                <a:gd name="connsiteX6" fmla="*/ 706195 w 1023718"/>
                <a:gd name="connsiteY6" fmla="*/ 562686 h 1086298"/>
                <a:gd name="connsiteX7" fmla="*/ 687145 w 1023718"/>
                <a:gd name="connsiteY7" fmla="*/ 734136 h 1086298"/>
                <a:gd name="connsiteX8" fmla="*/ 515695 w 1023718"/>
                <a:gd name="connsiteY8" fmla="*/ 753186 h 1086298"/>
                <a:gd name="connsiteX9" fmla="*/ 229945 w 1023718"/>
                <a:gd name="connsiteY9" fmla="*/ 810336 h 1086298"/>
                <a:gd name="connsiteX10" fmla="*/ 134695 w 1023718"/>
                <a:gd name="connsiteY10" fmla="*/ 981786 h 1086298"/>
                <a:gd name="connsiteX11" fmla="*/ 287095 w 1023718"/>
                <a:gd name="connsiteY11" fmla="*/ 1077036 h 1086298"/>
                <a:gd name="connsiteX12" fmla="*/ 439495 w 1023718"/>
                <a:gd name="connsiteY12" fmla="*/ 753186 h 1086298"/>
                <a:gd name="connsiteX13" fmla="*/ 458545 w 1023718"/>
                <a:gd name="connsiteY13" fmla="*/ 657936 h 1086298"/>
                <a:gd name="connsiteX14" fmla="*/ 553795 w 1023718"/>
                <a:gd name="connsiteY14" fmla="*/ 562686 h 1086298"/>
                <a:gd name="connsiteX15" fmla="*/ 820495 w 1023718"/>
                <a:gd name="connsiteY15" fmla="*/ 486486 h 1086298"/>
                <a:gd name="connsiteX16" fmla="*/ 1010995 w 1023718"/>
                <a:gd name="connsiteY16" fmla="*/ 676986 h 1086298"/>
                <a:gd name="connsiteX17" fmla="*/ 991945 w 1023718"/>
                <a:gd name="connsiteY17" fmla="*/ 962736 h 1086298"/>
                <a:gd name="connsiteX18" fmla="*/ 877645 w 1023718"/>
                <a:gd name="connsiteY18" fmla="*/ 1019886 h 1086298"/>
                <a:gd name="connsiteX19" fmla="*/ 763345 w 1023718"/>
                <a:gd name="connsiteY19" fmla="*/ 943686 h 1086298"/>
                <a:gd name="connsiteX20" fmla="*/ 820495 w 1023718"/>
                <a:gd name="connsiteY20" fmla="*/ 791286 h 1086298"/>
                <a:gd name="connsiteX21" fmla="*/ 991945 w 1023718"/>
                <a:gd name="connsiteY21" fmla="*/ 696036 h 1086298"/>
                <a:gd name="connsiteX22" fmla="*/ 1010995 w 1023718"/>
                <a:gd name="connsiteY22" fmla="*/ 505536 h 1086298"/>
                <a:gd name="connsiteX23" fmla="*/ 1010995 w 1023718"/>
                <a:gd name="connsiteY23" fmla="*/ 334086 h 1086298"/>
                <a:gd name="connsiteX24" fmla="*/ 896695 w 1023718"/>
                <a:gd name="connsiteY24" fmla="*/ 162636 h 1086298"/>
                <a:gd name="connsiteX25" fmla="*/ 591895 w 1023718"/>
                <a:gd name="connsiteY25" fmla="*/ 124536 h 1086298"/>
                <a:gd name="connsiteX26" fmla="*/ 534745 w 1023718"/>
                <a:gd name="connsiteY26" fmla="*/ 295986 h 1086298"/>
                <a:gd name="connsiteX27" fmla="*/ 725245 w 1023718"/>
                <a:gd name="connsiteY27" fmla="*/ 353136 h 1086298"/>
                <a:gd name="connsiteX28" fmla="*/ 801445 w 1023718"/>
                <a:gd name="connsiteY28" fmla="*/ 353136 h 1086298"/>
                <a:gd name="connsiteX29" fmla="*/ 953845 w 1023718"/>
                <a:gd name="connsiteY29" fmla="*/ 486486 h 1086298"/>
                <a:gd name="connsiteX30" fmla="*/ 934795 w 1023718"/>
                <a:gd name="connsiteY30" fmla="*/ 619836 h 1086298"/>
                <a:gd name="connsiteX31" fmla="*/ 629995 w 1023718"/>
                <a:gd name="connsiteY31" fmla="*/ 1019886 h 1086298"/>
                <a:gd name="connsiteX32" fmla="*/ 229945 w 1023718"/>
                <a:gd name="connsiteY32" fmla="*/ 886536 h 1086298"/>
                <a:gd name="connsiteX33" fmla="*/ 153745 w 1023718"/>
                <a:gd name="connsiteY33" fmla="*/ 734136 h 1086298"/>
                <a:gd name="connsiteX34" fmla="*/ 20395 w 1023718"/>
                <a:gd name="connsiteY34" fmla="*/ 448386 h 1086298"/>
                <a:gd name="connsiteX35" fmla="*/ 20395 w 1023718"/>
                <a:gd name="connsiteY35" fmla="*/ 295986 h 1086298"/>
                <a:gd name="connsiteX36" fmla="*/ 210895 w 1023718"/>
                <a:gd name="connsiteY36" fmla="*/ 48336 h 1086298"/>
                <a:gd name="connsiteX37" fmla="*/ 515695 w 1023718"/>
                <a:gd name="connsiteY37" fmla="*/ 124536 h 1086298"/>
                <a:gd name="connsiteX38" fmla="*/ 610945 w 1023718"/>
                <a:gd name="connsiteY38" fmla="*/ 334086 h 1086298"/>
                <a:gd name="connsiteX39" fmla="*/ 744295 w 1023718"/>
                <a:gd name="connsiteY39" fmla="*/ 486486 h 1086298"/>
                <a:gd name="connsiteX40" fmla="*/ 820495 w 1023718"/>
                <a:gd name="connsiteY40" fmla="*/ 295986 h 1086298"/>
                <a:gd name="connsiteX41" fmla="*/ 744295 w 1023718"/>
                <a:gd name="connsiteY41" fmla="*/ 257886 h 1086298"/>
                <a:gd name="connsiteX42" fmla="*/ 496645 w 1023718"/>
                <a:gd name="connsiteY42" fmla="*/ 29286 h 1086298"/>
                <a:gd name="connsiteX43" fmla="*/ 458545 w 1023718"/>
                <a:gd name="connsiteY43" fmla="*/ 10236 h 1086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023718" h="1086298">
                  <a:moveTo>
                    <a:pt x="172795" y="181686"/>
                  </a:moveTo>
                  <a:cubicBezTo>
                    <a:pt x="304557" y="222961"/>
                    <a:pt x="436320" y="264236"/>
                    <a:pt x="477595" y="334086"/>
                  </a:cubicBezTo>
                  <a:cubicBezTo>
                    <a:pt x="518870" y="403936"/>
                    <a:pt x="455370" y="562686"/>
                    <a:pt x="420445" y="600786"/>
                  </a:cubicBezTo>
                  <a:cubicBezTo>
                    <a:pt x="385520" y="638886"/>
                    <a:pt x="296620" y="591261"/>
                    <a:pt x="268045" y="562686"/>
                  </a:cubicBezTo>
                  <a:cubicBezTo>
                    <a:pt x="239470" y="534111"/>
                    <a:pt x="207720" y="457911"/>
                    <a:pt x="248995" y="429336"/>
                  </a:cubicBezTo>
                  <a:cubicBezTo>
                    <a:pt x="290270" y="400761"/>
                    <a:pt x="439495" y="369011"/>
                    <a:pt x="515695" y="391236"/>
                  </a:cubicBezTo>
                  <a:cubicBezTo>
                    <a:pt x="591895" y="413461"/>
                    <a:pt x="677620" y="505536"/>
                    <a:pt x="706195" y="562686"/>
                  </a:cubicBezTo>
                  <a:cubicBezTo>
                    <a:pt x="734770" y="619836"/>
                    <a:pt x="718895" y="702386"/>
                    <a:pt x="687145" y="734136"/>
                  </a:cubicBezTo>
                  <a:cubicBezTo>
                    <a:pt x="655395" y="765886"/>
                    <a:pt x="591895" y="740486"/>
                    <a:pt x="515695" y="753186"/>
                  </a:cubicBezTo>
                  <a:cubicBezTo>
                    <a:pt x="439495" y="765886"/>
                    <a:pt x="293445" y="772236"/>
                    <a:pt x="229945" y="810336"/>
                  </a:cubicBezTo>
                  <a:cubicBezTo>
                    <a:pt x="166445" y="848436"/>
                    <a:pt x="125170" y="937336"/>
                    <a:pt x="134695" y="981786"/>
                  </a:cubicBezTo>
                  <a:cubicBezTo>
                    <a:pt x="144220" y="1026236"/>
                    <a:pt x="236295" y="1115136"/>
                    <a:pt x="287095" y="1077036"/>
                  </a:cubicBezTo>
                  <a:cubicBezTo>
                    <a:pt x="337895" y="1038936"/>
                    <a:pt x="410920" y="823036"/>
                    <a:pt x="439495" y="753186"/>
                  </a:cubicBezTo>
                  <a:cubicBezTo>
                    <a:pt x="468070" y="683336"/>
                    <a:pt x="458545" y="657936"/>
                    <a:pt x="458545" y="657936"/>
                  </a:cubicBezTo>
                  <a:cubicBezTo>
                    <a:pt x="477595" y="626186"/>
                    <a:pt x="493470" y="591261"/>
                    <a:pt x="553795" y="562686"/>
                  </a:cubicBezTo>
                  <a:cubicBezTo>
                    <a:pt x="614120" y="534111"/>
                    <a:pt x="744295" y="467436"/>
                    <a:pt x="820495" y="486486"/>
                  </a:cubicBezTo>
                  <a:cubicBezTo>
                    <a:pt x="896695" y="505536"/>
                    <a:pt x="982420" y="597611"/>
                    <a:pt x="1010995" y="676986"/>
                  </a:cubicBezTo>
                  <a:cubicBezTo>
                    <a:pt x="1039570" y="756361"/>
                    <a:pt x="1014170" y="905586"/>
                    <a:pt x="991945" y="962736"/>
                  </a:cubicBezTo>
                  <a:cubicBezTo>
                    <a:pt x="969720" y="1019886"/>
                    <a:pt x="915745" y="1023061"/>
                    <a:pt x="877645" y="1019886"/>
                  </a:cubicBezTo>
                  <a:cubicBezTo>
                    <a:pt x="839545" y="1016711"/>
                    <a:pt x="772870" y="981786"/>
                    <a:pt x="763345" y="943686"/>
                  </a:cubicBezTo>
                  <a:cubicBezTo>
                    <a:pt x="753820" y="905586"/>
                    <a:pt x="782395" y="832561"/>
                    <a:pt x="820495" y="791286"/>
                  </a:cubicBezTo>
                  <a:cubicBezTo>
                    <a:pt x="858595" y="750011"/>
                    <a:pt x="960195" y="743661"/>
                    <a:pt x="991945" y="696036"/>
                  </a:cubicBezTo>
                  <a:cubicBezTo>
                    <a:pt x="1023695" y="648411"/>
                    <a:pt x="1007820" y="565861"/>
                    <a:pt x="1010995" y="505536"/>
                  </a:cubicBezTo>
                  <a:cubicBezTo>
                    <a:pt x="1014170" y="445211"/>
                    <a:pt x="1030045" y="391236"/>
                    <a:pt x="1010995" y="334086"/>
                  </a:cubicBezTo>
                  <a:cubicBezTo>
                    <a:pt x="991945" y="276936"/>
                    <a:pt x="966545" y="197561"/>
                    <a:pt x="896695" y="162636"/>
                  </a:cubicBezTo>
                  <a:cubicBezTo>
                    <a:pt x="826845" y="127711"/>
                    <a:pt x="652220" y="102311"/>
                    <a:pt x="591895" y="124536"/>
                  </a:cubicBezTo>
                  <a:cubicBezTo>
                    <a:pt x="531570" y="146761"/>
                    <a:pt x="512520" y="257886"/>
                    <a:pt x="534745" y="295986"/>
                  </a:cubicBezTo>
                  <a:cubicBezTo>
                    <a:pt x="556970" y="334086"/>
                    <a:pt x="680795" y="343611"/>
                    <a:pt x="725245" y="353136"/>
                  </a:cubicBezTo>
                  <a:cubicBezTo>
                    <a:pt x="769695" y="362661"/>
                    <a:pt x="763345" y="330911"/>
                    <a:pt x="801445" y="353136"/>
                  </a:cubicBezTo>
                  <a:cubicBezTo>
                    <a:pt x="839545" y="375361"/>
                    <a:pt x="931620" y="442036"/>
                    <a:pt x="953845" y="486486"/>
                  </a:cubicBezTo>
                  <a:cubicBezTo>
                    <a:pt x="976070" y="530936"/>
                    <a:pt x="988770" y="530936"/>
                    <a:pt x="934795" y="619836"/>
                  </a:cubicBezTo>
                  <a:cubicBezTo>
                    <a:pt x="880820" y="708736"/>
                    <a:pt x="747470" y="975436"/>
                    <a:pt x="629995" y="1019886"/>
                  </a:cubicBezTo>
                  <a:cubicBezTo>
                    <a:pt x="512520" y="1064336"/>
                    <a:pt x="309320" y="934161"/>
                    <a:pt x="229945" y="886536"/>
                  </a:cubicBezTo>
                  <a:cubicBezTo>
                    <a:pt x="150570" y="838911"/>
                    <a:pt x="188670" y="807161"/>
                    <a:pt x="153745" y="734136"/>
                  </a:cubicBezTo>
                  <a:cubicBezTo>
                    <a:pt x="118820" y="661111"/>
                    <a:pt x="42620" y="521411"/>
                    <a:pt x="20395" y="448386"/>
                  </a:cubicBezTo>
                  <a:cubicBezTo>
                    <a:pt x="-1830" y="375361"/>
                    <a:pt x="-11355" y="362661"/>
                    <a:pt x="20395" y="295986"/>
                  </a:cubicBezTo>
                  <a:cubicBezTo>
                    <a:pt x="52145" y="229311"/>
                    <a:pt x="128345" y="76911"/>
                    <a:pt x="210895" y="48336"/>
                  </a:cubicBezTo>
                  <a:cubicBezTo>
                    <a:pt x="293445" y="19761"/>
                    <a:pt x="449020" y="76911"/>
                    <a:pt x="515695" y="124536"/>
                  </a:cubicBezTo>
                  <a:cubicBezTo>
                    <a:pt x="582370" y="172161"/>
                    <a:pt x="572845" y="273761"/>
                    <a:pt x="610945" y="334086"/>
                  </a:cubicBezTo>
                  <a:cubicBezTo>
                    <a:pt x="649045" y="394411"/>
                    <a:pt x="709370" y="492836"/>
                    <a:pt x="744295" y="486486"/>
                  </a:cubicBezTo>
                  <a:cubicBezTo>
                    <a:pt x="779220" y="480136"/>
                    <a:pt x="820495" y="334086"/>
                    <a:pt x="820495" y="295986"/>
                  </a:cubicBezTo>
                  <a:cubicBezTo>
                    <a:pt x="820495" y="257886"/>
                    <a:pt x="798270" y="302336"/>
                    <a:pt x="744295" y="257886"/>
                  </a:cubicBezTo>
                  <a:cubicBezTo>
                    <a:pt x="690320" y="213436"/>
                    <a:pt x="496645" y="29286"/>
                    <a:pt x="496645" y="29286"/>
                  </a:cubicBezTo>
                  <a:cubicBezTo>
                    <a:pt x="449020" y="-11989"/>
                    <a:pt x="453782" y="-877"/>
                    <a:pt x="458545" y="10236"/>
                  </a:cubicBezTo>
                </a:path>
              </a:pathLst>
            </a:custGeom>
            <a:noFill/>
            <a:ln w="38100">
              <a:solidFill>
                <a:srgbClr val="7C95C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pic>
        <p:nvPicPr>
          <p:cNvPr id="14" name="Picture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306" y="2011711"/>
            <a:ext cx="1869923" cy="218012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Oval 15"/>
          <p:cNvSpPr/>
          <p:nvPr/>
        </p:nvSpPr>
        <p:spPr>
          <a:xfrm>
            <a:off x="8982894" y="4170744"/>
            <a:ext cx="1181505" cy="325387"/>
          </a:xfrm>
          <a:prstGeom prst="ellipse">
            <a:avLst/>
          </a:prstGeom>
          <a:solidFill>
            <a:srgbClr val="CDC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4322" y="4091141"/>
            <a:ext cx="873918" cy="378497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243783" y="360525"/>
            <a:ext cx="7153377" cy="1139092"/>
          </a:xfrm>
          <a:prstGeom prst="roundRect">
            <a:avLst/>
          </a:prstGeom>
          <a:solidFill>
            <a:srgbClr val="FFF79A"/>
          </a:solidFill>
          <a:ln w="76200">
            <a:solidFill>
              <a:srgbClr val="3CB8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24749" y="686743"/>
            <a:ext cx="6617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抑鬱症只是感到情緒低落。</a:t>
            </a:r>
            <a:endParaRPr 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35780" y="4904224"/>
            <a:ext cx="10663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不快的情緒往往可以成為我們反思的機會，並推動我們尋求方法去處理難題或改善人際關係。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6182">
            <a:off x="4208739" y="-186593"/>
            <a:ext cx="4453914" cy="250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8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-22910" y="0"/>
            <a:ext cx="12192000" cy="6858000"/>
            <a:chOff x="0" y="0"/>
            <a:chExt cx="12192000" cy="6858000"/>
          </a:xfrm>
        </p:grpSpPr>
        <p:sp>
          <p:nvSpPr>
            <p:cNvPr id="36" name="Rectangle 3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ounded Rectangular Callout 27"/>
          <p:cNvSpPr/>
          <p:nvPr/>
        </p:nvSpPr>
        <p:spPr>
          <a:xfrm>
            <a:off x="243783" y="1058517"/>
            <a:ext cx="11220336" cy="5110379"/>
          </a:xfrm>
          <a:prstGeom prst="wedgeRoundRectCallout">
            <a:avLst>
              <a:gd name="adj1" fmla="val 40900"/>
              <a:gd name="adj2" fmla="val 56036"/>
              <a:gd name="adj3" fmla="val 16667"/>
            </a:avLst>
          </a:prstGeom>
          <a:solidFill>
            <a:srgbClr val="D0F0FC"/>
          </a:solidFill>
          <a:ln w="76200">
            <a:solidFill>
              <a:srgbClr val="3CB8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3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-106947" y="838200"/>
            <a:ext cx="9258623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endParaRPr lang="en-US" altLang="zh-HK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endParaRPr lang="en-US" altLang="zh-HK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HK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日常的負面情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緒</a:t>
            </a:r>
            <a:r>
              <a:rPr lang="zh-HK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一般會隨着時間而淡化，或在找到有效的紓緩或解決方法後可以得到釋懷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HK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endParaRPr lang="en-US" altLang="zh-HK" sz="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HK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而當出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</a:t>
            </a:r>
            <a:r>
              <a:rPr lang="zh-HK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以下情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況，</a:t>
            </a:r>
            <a:r>
              <a:rPr lang="zh-HK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便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可能是患上抑鬱症的徵兆：</a:t>
            </a:r>
            <a:endParaRPr 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016462" y="1919715"/>
            <a:ext cx="2170243" cy="2180120"/>
            <a:chOff x="0" y="0"/>
            <a:chExt cx="3363359" cy="3491481"/>
          </a:xfrm>
        </p:grpSpPr>
        <p:sp>
          <p:nvSpPr>
            <p:cNvPr id="9" name="Oval 8"/>
            <p:cNvSpPr/>
            <p:nvPr/>
          </p:nvSpPr>
          <p:spPr>
            <a:xfrm>
              <a:off x="0" y="2724150"/>
              <a:ext cx="3285459" cy="431321"/>
            </a:xfrm>
            <a:prstGeom prst="ellipse">
              <a:avLst/>
            </a:prstGeom>
            <a:solidFill>
              <a:srgbClr val="CDCF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09550" y="76200"/>
              <a:ext cx="3153809" cy="341528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endParaRPr lang="en-US" sz="1200" kern="100">
                <a:effectLst/>
                <a:ea typeface="PMingLiU" panose="02020500000000000000" pitchFamily="18" charset="-120"/>
                <a:cs typeface="Times New Roman" panose="02020603050405020304" pitchFamily="18" charset="0"/>
              </a:endParaRPr>
            </a:p>
          </p:txBody>
        </p:sp>
        <p:sp>
          <p:nvSpPr>
            <p:cNvPr id="11" name="手繪多邊形 210"/>
            <p:cNvSpPr/>
            <p:nvPr/>
          </p:nvSpPr>
          <p:spPr>
            <a:xfrm>
              <a:off x="2552700" y="0"/>
              <a:ext cx="467833" cy="478465"/>
            </a:xfrm>
            <a:custGeom>
              <a:avLst/>
              <a:gdLst>
                <a:gd name="connsiteX0" fmla="*/ 172795 w 1023718"/>
                <a:gd name="connsiteY0" fmla="*/ 181686 h 1086298"/>
                <a:gd name="connsiteX1" fmla="*/ 477595 w 1023718"/>
                <a:gd name="connsiteY1" fmla="*/ 334086 h 1086298"/>
                <a:gd name="connsiteX2" fmla="*/ 420445 w 1023718"/>
                <a:gd name="connsiteY2" fmla="*/ 600786 h 1086298"/>
                <a:gd name="connsiteX3" fmla="*/ 268045 w 1023718"/>
                <a:gd name="connsiteY3" fmla="*/ 562686 h 1086298"/>
                <a:gd name="connsiteX4" fmla="*/ 248995 w 1023718"/>
                <a:gd name="connsiteY4" fmla="*/ 429336 h 1086298"/>
                <a:gd name="connsiteX5" fmla="*/ 515695 w 1023718"/>
                <a:gd name="connsiteY5" fmla="*/ 391236 h 1086298"/>
                <a:gd name="connsiteX6" fmla="*/ 706195 w 1023718"/>
                <a:gd name="connsiteY6" fmla="*/ 562686 h 1086298"/>
                <a:gd name="connsiteX7" fmla="*/ 687145 w 1023718"/>
                <a:gd name="connsiteY7" fmla="*/ 734136 h 1086298"/>
                <a:gd name="connsiteX8" fmla="*/ 515695 w 1023718"/>
                <a:gd name="connsiteY8" fmla="*/ 753186 h 1086298"/>
                <a:gd name="connsiteX9" fmla="*/ 229945 w 1023718"/>
                <a:gd name="connsiteY9" fmla="*/ 810336 h 1086298"/>
                <a:gd name="connsiteX10" fmla="*/ 134695 w 1023718"/>
                <a:gd name="connsiteY10" fmla="*/ 981786 h 1086298"/>
                <a:gd name="connsiteX11" fmla="*/ 287095 w 1023718"/>
                <a:gd name="connsiteY11" fmla="*/ 1077036 h 1086298"/>
                <a:gd name="connsiteX12" fmla="*/ 439495 w 1023718"/>
                <a:gd name="connsiteY12" fmla="*/ 753186 h 1086298"/>
                <a:gd name="connsiteX13" fmla="*/ 458545 w 1023718"/>
                <a:gd name="connsiteY13" fmla="*/ 657936 h 1086298"/>
                <a:gd name="connsiteX14" fmla="*/ 553795 w 1023718"/>
                <a:gd name="connsiteY14" fmla="*/ 562686 h 1086298"/>
                <a:gd name="connsiteX15" fmla="*/ 820495 w 1023718"/>
                <a:gd name="connsiteY15" fmla="*/ 486486 h 1086298"/>
                <a:gd name="connsiteX16" fmla="*/ 1010995 w 1023718"/>
                <a:gd name="connsiteY16" fmla="*/ 676986 h 1086298"/>
                <a:gd name="connsiteX17" fmla="*/ 991945 w 1023718"/>
                <a:gd name="connsiteY17" fmla="*/ 962736 h 1086298"/>
                <a:gd name="connsiteX18" fmla="*/ 877645 w 1023718"/>
                <a:gd name="connsiteY18" fmla="*/ 1019886 h 1086298"/>
                <a:gd name="connsiteX19" fmla="*/ 763345 w 1023718"/>
                <a:gd name="connsiteY19" fmla="*/ 943686 h 1086298"/>
                <a:gd name="connsiteX20" fmla="*/ 820495 w 1023718"/>
                <a:gd name="connsiteY20" fmla="*/ 791286 h 1086298"/>
                <a:gd name="connsiteX21" fmla="*/ 991945 w 1023718"/>
                <a:gd name="connsiteY21" fmla="*/ 696036 h 1086298"/>
                <a:gd name="connsiteX22" fmla="*/ 1010995 w 1023718"/>
                <a:gd name="connsiteY22" fmla="*/ 505536 h 1086298"/>
                <a:gd name="connsiteX23" fmla="*/ 1010995 w 1023718"/>
                <a:gd name="connsiteY23" fmla="*/ 334086 h 1086298"/>
                <a:gd name="connsiteX24" fmla="*/ 896695 w 1023718"/>
                <a:gd name="connsiteY24" fmla="*/ 162636 h 1086298"/>
                <a:gd name="connsiteX25" fmla="*/ 591895 w 1023718"/>
                <a:gd name="connsiteY25" fmla="*/ 124536 h 1086298"/>
                <a:gd name="connsiteX26" fmla="*/ 534745 w 1023718"/>
                <a:gd name="connsiteY26" fmla="*/ 295986 h 1086298"/>
                <a:gd name="connsiteX27" fmla="*/ 725245 w 1023718"/>
                <a:gd name="connsiteY27" fmla="*/ 353136 h 1086298"/>
                <a:gd name="connsiteX28" fmla="*/ 801445 w 1023718"/>
                <a:gd name="connsiteY28" fmla="*/ 353136 h 1086298"/>
                <a:gd name="connsiteX29" fmla="*/ 953845 w 1023718"/>
                <a:gd name="connsiteY29" fmla="*/ 486486 h 1086298"/>
                <a:gd name="connsiteX30" fmla="*/ 934795 w 1023718"/>
                <a:gd name="connsiteY30" fmla="*/ 619836 h 1086298"/>
                <a:gd name="connsiteX31" fmla="*/ 629995 w 1023718"/>
                <a:gd name="connsiteY31" fmla="*/ 1019886 h 1086298"/>
                <a:gd name="connsiteX32" fmla="*/ 229945 w 1023718"/>
                <a:gd name="connsiteY32" fmla="*/ 886536 h 1086298"/>
                <a:gd name="connsiteX33" fmla="*/ 153745 w 1023718"/>
                <a:gd name="connsiteY33" fmla="*/ 734136 h 1086298"/>
                <a:gd name="connsiteX34" fmla="*/ 20395 w 1023718"/>
                <a:gd name="connsiteY34" fmla="*/ 448386 h 1086298"/>
                <a:gd name="connsiteX35" fmla="*/ 20395 w 1023718"/>
                <a:gd name="connsiteY35" fmla="*/ 295986 h 1086298"/>
                <a:gd name="connsiteX36" fmla="*/ 210895 w 1023718"/>
                <a:gd name="connsiteY36" fmla="*/ 48336 h 1086298"/>
                <a:gd name="connsiteX37" fmla="*/ 515695 w 1023718"/>
                <a:gd name="connsiteY37" fmla="*/ 124536 h 1086298"/>
                <a:gd name="connsiteX38" fmla="*/ 610945 w 1023718"/>
                <a:gd name="connsiteY38" fmla="*/ 334086 h 1086298"/>
                <a:gd name="connsiteX39" fmla="*/ 744295 w 1023718"/>
                <a:gd name="connsiteY39" fmla="*/ 486486 h 1086298"/>
                <a:gd name="connsiteX40" fmla="*/ 820495 w 1023718"/>
                <a:gd name="connsiteY40" fmla="*/ 295986 h 1086298"/>
                <a:gd name="connsiteX41" fmla="*/ 744295 w 1023718"/>
                <a:gd name="connsiteY41" fmla="*/ 257886 h 1086298"/>
                <a:gd name="connsiteX42" fmla="*/ 496645 w 1023718"/>
                <a:gd name="connsiteY42" fmla="*/ 29286 h 1086298"/>
                <a:gd name="connsiteX43" fmla="*/ 458545 w 1023718"/>
                <a:gd name="connsiteY43" fmla="*/ 10236 h 1086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023718" h="1086298">
                  <a:moveTo>
                    <a:pt x="172795" y="181686"/>
                  </a:moveTo>
                  <a:cubicBezTo>
                    <a:pt x="304557" y="222961"/>
                    <a:pt x="436320" y="264236"/>
                    <a:pt x="477595" y="334086"/>
                  </a:cubicBezTo>
                  <a:cubicBezTo>
                    <a:pt x="518870" y="403936"/>
                    <a:pt x="455370" y="562686"/>
                    <a:pt x="420445" y="600786"/>
                  </a:cubicBezTo>
                  <a:cubicBezTo>
                    <a:pt x="385520" y="638886"/>
                    <a:pt x="296620" y="591261"/>
                    <a:pt x="268045" y="562686"/>
                  </a:cubicBezTo>
                  <a:cubicBezTo>
                    <a:pt x="239470" y="534111"/>
                    <a:pt x="207720" y="457911"/>
                    <a:pt x="248995" y="429336"/>
                  </a:cubicBezTo>
                  <a:cubicBezTo>
                    <a:pt x="290270" y="400761"/>
                    <a:pt x="439495" y="369011"/>
                    <a:pt x="515695" y="391236"/>
                  </a:cubicBezTo>
                  <a:cubicBezTo>
                    <a:pt x="591895" y="413461"/>
                    <a:pt x="677620" y="505536"/>
                    <a:pt x="706195" y="562686"/>
                  </a:cubicBezTo>
                  <a:cubicBezTo>
                    <a:pt x="734770" y="619836"/>
                    <a:pt x="718895" y="702386"/>
                    <a:pt x="687145" y="734136"/>
                  </a:cubicBezTo>
                  <a:cubicBezTo>
                    <a:pt x="655395" y="765886"/>
                    <a:pt x="591895" y="740486"/>
                    <a:pt x="515695" y="753186"/>
                  </a:cubicBezTo>
                  <a:cubicBezTo>
                    <a:pt x="439495" y="765886"/>
                    <a:pt x="293445" y="772236"/>
                    <a:pt x="229945" y="810336"/>
                  </a:cubicBezTo>
                  <a:cubicBezTo>
                    <a:pt x="166445" y="848436"/>
                    <a:pt x="125170" y="937336"/>
                    <a:pt x="134695" y="981786"/>
                  </a:cubicBezTo>
                  <a:cubicBezTo>
                    <a:pt x="144220" y="1026236"/>
                    <a:pt x="236295" y="1115136"/>
                    <a:pt x="287095" y="1077036"/>
                  </a:cubicBezTo>
                  <a:cubicBezTo>
                    <a:pt x="337895" y="1038936"/>
                    <a:pt x="410920" y="823036"/>
                    <a:pt x="439495" y="753186"/>
                  </a:cubicBezTo>
                  <a:cubicBezTo>
                    <a:pt x="468070" y="683336"/>
                    <a:pt x="458545" y="657936"/>
                    <a:pt x="458545" y="657936"/>
                  </a:cubicBezTo>
                  <a:cubicBezTo>
                    <a:pt x="477595" y="626186"/>
                    <a:pt x="493470" y="591261"/>
                    <a:pt x="553795" y="562686"/>
                  </a:cubicBezTo>
                  <a:cubicBezTo>
                    <a:pt x="614120" y="534111"/>
                    <a:pt x="744295" y="467436"/>
                    <a:pt x="820495" y="486486"/>
                  </a:cubicBezTo>
                  <a:cubicBezTo>
                    <a:pt x="896695" y="505536"/>
                    <a:pt x="982420" y="597611"/>
                    <a:pt x="1010995" y="676986"/>
                  </a:cubicBezTo>
                  <a:cubicBezTo>
                    <a:pt x="1039570" y="756361"/>
                    <a:pt x="1014170" y="905586"/>
                    <a:pt x="991945" y="962736"/>
                  </a:cubicBezTo>
                  <a:cubicBezTo>
                    <a:pt x="969720" y="1019886"/>
                    <a:pt x="915745" y="1023061"/>
                    <a:pt x="877645" y="1019886"/>
                  </a:cubicBezTo>
                  <a:cubicBezTo>
                    <a:pt x="839545" y="1016711"/>
                    <a:pt x="772870" y="981786"/>
                    <a:pt x="763345" y="943686"/>
                  </a:cubicBezTo>
                  <a:cubicBezTo>
                    <a:pt x="753820" y="905586"/>
                    <a:pt x="782395" y="832561"/>
                    <a:pt x="820495" y="791286"/>
                  </a:cubicBezTo>
                  <a:cubicBezTo>
                    <a:pt x="858595" y="750011"/>
                    <a:pt x="960195" y="743661"/>
                    <a:pt x="991945" y="696036"/>
                  </a:cubicBezTo>
                  <a:cubicBezTo>
                    <a:pt x="1023695" y="648411"/>
                    <a:pt x="1007820" y="565861"/>
                    <a:pt x="1010995" y="505536"/>
                  </a:cubicBezTo>
                  <a:cubicBezTo>
                    <a:pt x="1014170" y="445211"/>
                    <a:pt x="1030045" y="391236"/>
                    <a:pt x="1010995" y="334086"/>
                  </a:cubicBezTo>
                  <a:cubicBezTo>
                    <a:pt x="991945" y="276936"/>
                    <a:pt x="966545" y="197561"/>
                    <a:pt x="896695" y="162636"/>
                  </a:cubicBezTo>
                  <a:cubicBezTo>
                    <a:pt x="826845" y="127711"/>
                    <a:pt x="652220" y="102311"/>
                    <a:pt x="591895" y="124536"/>
                  </a:cubicBezTo>
                  <a:cubicBezTo>
                    <a:pt x="531570" y="146761"/>
                    <a:pt x="512520" y="257886"/>
                    <a:pt x="534745" y="295986"/>
                  </a:cubicBezTo>
                  <a:cubicBezTo>
                    <a:pt x="556970" y="334086"/>
                    <a:pt x="680795" y="343611"/>
                    <a:pt x="725245" y="353136"/>
                  </a:cubicBezTo>
                  <a:cubicBezTo>
                    <a:pt x="769695" y="362661"/>
                    <a:pt x="763345" y="330911"/>
                    <a:pt x="801445" y="353136"/>
                  </a:cubicBezTo>
                  <a:cubicBezTo>
                    <a:pt x="839545" y="375361"/>
                    <a:pt x="931620" y="442036"/>
                    <a:pt x="953845" y="486486"/>
                  </a:cubicBezTo>
                  <a:cubicBezTo>
                    <a:pt x="976070" y="530936"/>
                    <a:pt x="988770" y="530936"/>
                    <a:pt x="934795" y="619836"/>
                  </a:cubicBezTo>
                  <a:cubicBezTo>
                    <a:pt x="880820" y="708736"/>
                    <a:pt x="747470" y="975436"/>
                    <a:pt x="629995" y="1019886"/>
                  </a:cubicBezTo>
                  <a:cubicBezTo>
                    <a:pt x="512520" y="1064336"/>
                    <a:pt x="309320" y="934161"/>
                    <a:pt x="229945" y="886536"/>
                  </a:cubicBezTo>
                  <a:cubicBezTo>
                    <a:pt x="150570" y="838911"/>
                    <a:pt x="188670" y="807161"/>
                    <a:pt x="153745" y="734136"/>
                  </a:cubicBezTo>
                  <a:cubicBezTo>
                    <a:pt x="118820" y="661111"/>
                    <a:pt x="42620" y="521411"/>
                    <a:pt x="20395" y="448386"/>
                  </a:cubicBezTo>
                  <a:cubicBezTo>
                    <a:pt x="-1830" y="375361"/>
                    <a:pt x="-11355" y="362661"/>
                    <a:pt x="20395" y="295986"/>
                  </a:cubicBezTo>
                  <a:cubicBezTo>
                    <a:pt x="52145" y="229311"/>
                    <a:pt x="128345" y="76911"/>
                    <a:pt x="210895" y="48336"/>
                  </a:cubicBezTo>
                  <a:cubicBezTo>
                    <a:pt x="293445" y="19761"/>
                    <a:pt x="449020" y="76911"/>
                    <a:pt x="515695" y="124536"/>
                  </a:cubicBezTo>
                  <a:cubicBezTo>
                    <a:pt x="582370" y="172161"/>
                    <a:pt x="572845" y="273761"/>
                    <a:pt x="610945" y="334086"/>
                  </a:cubicBezTo>
                  <a:cubicBezTo>
                    <a:pt x="649045" y="394411"/>
                    <a:pt x="709370" y="492836"/>
                    <a:pt x="744295" y="486486"/>
                  </a:cubicBezTo>
                  <a:cubicBezTo>
                    <a:pt x="779220" y="480136"/>
                    <a:pt x="820495" y="334086"/>
                    <a:pt x="820495" y="295986"/>
                  </a:cubicBezTo>
                  <a:cubicBezTo>
                    <a:pt x="820495" y="257886"/>
                    <a:pt x="798270" y="302336"/>
                    <a:pt x="744295" y="257886"/>
                  </a:cubicBezTo>
                  <a:cubicBezTo>
                    <a:pt x="690320" y="213436"/>
                    <a:pt x="496645" y="29286"/>
                    <a:pt x="496645" y="29286"/>
                  </a:cubicBezTo>
                  <a:cubicBezTo>
                    <a:pt x="449020" y="-11989"/>
                    <a:pt x="453782" y="-877"/>
                    <a:pt x="458545" y="10236"/>
                  </a:cubicBezTo>
                </a:path>
              </a:pathLst>
            </a:custGeom>
            <a:noFill/>
            <a:ln w="38100">
              <a:solidFill>
                <a:srgbClr val="7C95C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" name="手繪多邊形 210"/>
            <p:cNvSpPr/>
            <p:nvPr/>
          </p:nvSpPr>
          <p:spPr>
            <a:xfrm>
              <a:off x="2133600" y="533400"/>
              <a:ext cx="340242" cy="340242"/>
            </a:xfrm>
            <a:custGeom>
              <a:avLst/>
              <a:gdLst>
                <a:gd name="connsiteX0" fmla="*/ 172795 w 1023718"/>
                <a:gd name="connsiteY0" fmla="*/ 181686 h 1086298"/>
                <a:gd name="connsiteX1" fmla="*/ 477595 w 1023718"/>
                <a:gd name="connsiteY1" fmla="*/ 334086 h 1086298"/>
                <a:gd name="connsiteX2" fmla="*/ 420445 w 1023718"/>
                <a:gd name="connsiteY2" fmla="*/ 600786 h 1086298"/>
                <a:gd name="connsiteX3" fmla="*/ 268045 w 1023718"/>
                <a:gd name="connsiteY3" fmla="*/ 562686 h 1086298"/>
                <a:gd name="connsiteX4" fmla="*/ 248995 w 1023718"/>
                <a:gd name="connsiteY4" fmla="*/ 429336 h 1086298"/>
                <a:gd name="connsiteX5" fmla="*/ 515695 w 1023718"/>
                <a:gd name="connsiteY5" fmla="*/ 391236 h 1086298"/>
                <a:gd name="connsiteX6" fmla="*/ 706195 w 1023718"/>
                <a:gd name="connsiteY6" fmla="*/ 562686 h 1086298"/>
                <a:gd name="connsiteX7" fmla="*/ 687145 w 1023718"/>
                <a:gd name="connsiteY7" fmla="*/ 734136 h 1086298"/>
                <a:gd name="connsiteX8" fmla="*/ 515695 w 1023718"/>
                <a:gd name="connsiteY8" fmla="*/ 753186 h 1086298"/>
                <a:gd name="connsiteX9" fmla="*/ 229945 w 1023718"/>
                <a:gd name="connsiteY9" fmla="*/ 810336 h 1086298"/>
                <a:gd name="connsiteX10" fmla="*/ 134695 w 1023718"/>
                <a:gd name="connsiteY10" fmla="*/ 981786 h 1086298"/>
                <a:gd name="connsiteX11" fmla="*/ 287095 w 1023718"/>
                <a:gd name="connsiteY11" fmla="*/ 1077036 h 1086298"/>
                <a:gd name="connsiteX12" fmla="*/ 439495 w 1023718"/>
                <a:gd name="connsiteY12" fmla="*/ 753186 h 1086298"/>
                <a:gd name="connsiteX13" fmla="*/ 458545 w 1023718"/>
                <a:gd name="connsiteY13" fmla="*/ 657936 h 1086298"/>
                <a:gd name="connsiteX14" fmla="*/ 553795 w 1023718"/>
                <a:gd name="connsiteY14" fmla="*/ 562686 h 1086298"/>
                <a:gd name="connsiteX15" fmla="*/ 820495 w 1023718"/>
                <a:gd name="connsiteY15" fmla="*/ 486486 h 1086298"/>
                <a:gd name="connsiteX16" fmla="*/ 1010995 w 1023718"/>
                <a:gd name="connsiteY16" fmla="*/ 676986 h 1086298"/>
                <a:gd name="connsiteX17" fmla="*/ 991945 w 1023718"/>
                <a:gd name="connsiteY17" fmla="*/ 962736 h 1086298"/>
                <a:gd name="connsiteX18" fmla="*/ 877645 w 1023718"/>
                <a:gd name="connsiteY18" fmla="*/ 1019886 h 1086298"/>
                <a:gd name="connsiteX19" fmla="*/ 763345 w 1023718"/>
                <a:gd name="connsiteY19" fmla="*/ 943686 h 1086298"/>
                <a:gd name="connsiteX20" fmla="*/ 820495 w 1023718"/>
                <a:gd name="connsiteY20" fmla="*/ 791286 h 1086298"/>
                <a:gd name="connsiteX21" fmla="*/ 991945 w 1023718"/>
                <a:gd name="connsiteY21" fmla="*/ 696036 h 1086298"/>
                <a:gd name="connsiteX22" fmla="*/ 1010995 w 1023718"/>
                <a:gd name="connsiteY22" fmla="*/ 505536 h 1086298"/>
                <a:gd name="connsiteX23" fmla="*/ 1010995 w 1023718"/>
                <a:gd name="connsiteY23" fmla="*/ 334086 h 1086298"/>
                <a:gd name="connsiteX24" fmla="*/ 896695 w 1023718"/>
                <a:gd name="connsiteY24" fmla="*/ 162636 h 1086298"/>
                <a:gd name="connsiteX25" fmla="*/ 591895 w 1023718"/>
                <a:gd name="connsiteY25" fmla="*/ 124536 h 1086298"/>
                <a:gd name="connsiteX26" fmla="*/ 534745 w 1023718"/>
                <a:gd name="connsiteY26" fmla="*/ 295986 h 1086298"/>
                <a:gd name="connsiteX27" fmla="*/ 725245 w 1023718"/>
                <a:gd name="connsiteY27" fmla="*/ 353136 h 1086298"/>
                <a:gd name="connsiteX28" fmla="*/ 801445 w 1023718"/>
                <a:gd name="connsiteY28" fmla="*/ 353136 h 1086298"/>
                <a:gd name="connsiteX29" fmla="*/ 953845 w 1023718"/>
                <a:gd name="connsiteY29" fmla="*/ 486486 h 1086298"/>
                <a:gd name="connsiteX30" fmla="*/ 934795 w 1023718"/>
                <a:gd name="connsiteY30" fmla="*/ 619836 h 1086298"/>
                <a:gd name="connsiteX31" fmla="*/ 629995 w 1023718"/>
                <a:gd name="connsiteY31" fmla="*/ 1019886 h 1086298"/>
                <a:gd name="connsiteX32" fmla="*/ 229945 w 1023718"/>
                <a:gd name="connsiteY32" fmla="*/ 886536 h 1086298"/>
                <a:gd name="connsiteX33" fmla="*/ 153745 w 1023718"/>
                <a:gd name="connsiteY33" fmla="*/ 734136 h 1086298"/>
                <a:gd name="connsiteX34" fmla="*/ 20395 w 1023718"/>
                <a:gd name="connsiteY34" fmla="*/ 448386 h 1086298"/>
                <a:gd name="connsiteX35" fmla="*/ 20395 w 1023718"/>
                <a:gd name="connsiteY35" fmla="*/ 295986 h 1086298"/>
                <a:gd name="connsiteX36" fmla="*/ 210895 w 1023718"/>
                <a:gd name="connsiteY36" fmla="*/ 48336 h 1086298"/>
                <a:gd name="connsiteX37" fmla="*/ 515695 w 1023718"/>
                <a:gd name="connsiteY37" fmla="*/ 124536 h 1086298"/>
                <a:gd name="connsiteX38" fmla="*/ 610945 w 1023718"/>
                <a:gd name="connsiteY38" fmla="*/ 334086 h 1086298"/>
                <a:gd name="connsiteX39" fmla="*/ 744295 w 1023718"/>
                <a:gd name="connsiteY39" fmla="*/ 486486 h 1086298"/>
                <a:gd name="connsiteX40" fmla="*/ 820495 w 1023718"/>
                <a:gd name="connsiteY40" fmla="*/ 295986 h 1086298"/>
                <a:gd name="connsiteX41" fmla="*/ 744295 w 1023718"/>
                <a:gd name="connsiteY41" fmla="*/ 257886 h 1086298"/>
                <a:gd name="connsiteX42" fmla="*/ 496645 w 1023718"/>
                <a:gd name="connsiteY42" fmla="*/ 29286 h 1086298"/>
                <a:gd name="connsiteX43" fmla="*/ 458545 w 1023718"/>
                <a:gd name="connsiteY43" fmla="*/ 10236 h 1086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023718" h="1086298">
                  <a:moveTo>
                    <a:pt x="172795" y="181686"/>
                  </a:moveTo>
                  <a:cubicBezTo>
                    <a:pt x="304557" y="222961"/>
                    <a:pt x="436320" y="264236"/>
                    <a:pt x="477595" y="334086"/>
                  </a:cubicBezTo>
                  <a:cubicBezTo>
                    <a:pt x="518870" y="403936"/>
                    <a:pt x="455370" y="562686"/>
                    <a:pt x="420445" y="600786"/>
                  </a:cubicBezTo>
                  <a:cubicBezTo>
                    <a:pt x="385520" y="638886"/>
                    <a:pt x="296620" y="591261"/>
                    <a:pt x="268045" y="562686"/>
                  </a:cubicBezTo>
                  <a:cubicBezTo>
                    <a:pt x="239470" y="534111"/>
                    <a:pt x="207720" y="457911"/>
                    <a:pt x="248995" y="429336"/>
                  </a:cubicBezTo>
                  <a:cubicBezTo>
                    <a:pt x="290270" y="400761"/>
                    <a:pt x="439495" y="369011"/>
                    <a:pt x="515695" y="391236"/>
                  </a:cubicBezTo>
                  <a:cubicBezTo>
                    <a:pt x="591895" y="413461"/>
                    <a:pt x="677620" y="505536"/>
                    <a:pt x="706195" y="562686"/>
                  </a:cubicBezTo>
                  <a:cubicBezTo>
                    <a:pt x="734770" y="619836"/>
                    <a:pt x="718895" y="702386"/>
                    <a:pt x="687145" y="734136"/>
                  </a:cubicBezTo>
                  <a:cubicBezTo>
                    <a:pt x="655395" y="765886"/>
                    <a:pt x="591895" y="740486"/>
                    <a:pt x="515695" y="753186"/>
                  </a:cubicBezTo>
                  <a:cubicBezTo>
                    <a:pt x="439495" y="765886"/>
                    <a:pt x="293445" y="772236"/>
                    <a:pt x="229945" y="810336"/>
                  </a:cubicBezTo>
                  <a:cubicBezTo>
                    <a:pt x="166445" y="848436"/>
                    <a:pt x="125170" y="937336"/>
                    <a:pt x="134695" y="981786"/>
                  </a:cubicBezTo>
                  <a:cubicBezTo>
                    <a:pt x="144220" y="1026236"/>
                    <a:pt x="236295" y="1115136"/>
                    <a:pt x="287095" y="1077036"/>
                  </a:cubicBezTo>
                  <a:cubicBezTo>
                    <a:pt x="337895" y="1038936"/>
                    <a:pt x="410920" y="823036"/>
                    <a:pt x="439495" y="753186"/>
                  </a:cubicBezTo>
                  <a:cubicBezTo>
                    <a:pt x="468070" y="683336"/>
                    <a:pt x="458545" y="657936"/>
                    <a:pt x="458545" y="657936"/>
                  </a:cubicBezTo>
                  <a:cubicBezTo>
                    <a:pt x="477595" y="626186"/>
                    <a:pt x="493470" y="591261"/>
                    <a:pt x="553795" y="562686"/>
                  </a:cubicBezTo>
                  <a:cubicBezTo>
                    <a:pt x="614120" y="534111"/>
                    <a:pt x="744295" y="467436"/>
                    <a:pt x="820495" y="486486"/>
                  </a:cubicBezTo>
                  <a:cubicBezTo>
                    <a:pt x="896695" y="505536"/>
                    <a:pt x="982420" y="597611"/>
                    <a:pt x="1010995" y="676986"/>
                  </a:cubicBezTo>
                  <a:cubicBezTo>
                    <a:pt x="1039570" y="756361"/>
                    <a:pt x="1014170" y="905586"/>
                    <a:pt x="991945" y="962736"/>
                  </a:cubicBezTo>
                  <a:cubicBezTo>
                    <a:pt x="969720" y="1019886"/>
                    <a:pt x="915745" y="1023061"/>
                    <a:pt x="877645" y="1019886"/>
                  </a:cubicBezTo>
                  <a:cubicBezTo>
                    <a:pt x="839545" y="1016711"/>
                    <a:pt x="772870" y="981786"/>
                    <a:pt x="763345" y="943686"/>
                  </a:cubicBezTo>
                  <a:cubicBezTo>
                    <a:pt x="753820" y="905586"/>
                    <a:pt x="782395" y="832561"/>
                    <a:pt x="820495" y="791286"/>
                  </a:cubicBezTo>
                  <a:cubicBezTo>
                    <a:pt x="858595" y="750011"/>
                    <a:pt x="960195" y="743661"/>
                    <a:pt x="991945" y="696036"/>
                  </a:cubicBezTo>
                  <a:cubicBezTo>
                    <a:pt x="1023695" y="648411"/>
                    <a:pt x="1007820" y="565861"/>
                    <a:pt x="1010995" y="505536"/>
                  </a:cubicBezTo>
                  <a:cubicBezTo>
                    <a:pt x="1014170" y="445211"/>
                    <a:pt x="1030045" y="391236"/>
                    <a:pt x="1010995" y="334086"/>
                  </a:cubicBezTo>
                  <a:cubicBezTo>
                    <a:pt x="991945" y="276936"/>
                    <a:pt x="966545" y="197561"/>
                    <a:pt x="896695" y="162636"/>
                  </a:cubicBezTo>
                  <a:cubicBezTo>
                    <a:pt x="826845" y="127711"/>
                    <a:pt x="652220" y="102311"/>
                    <a:pt x="591895" y="124536"/>
                  </a:cubicBezTo>
                  <a:cubicBezTo>
                    <a:pt x="531570" y="146761"/>
                    <a:pt x="512520" y="257886"/>
                    <a:pt x="534745" y="295986"/>
                  </a:cubicBezTo>
                  <a:cubicBezTo>
                    <a:pt x="556970" y="334086"/>
                    <a:pt x="680795" y="343611"/>
                    <a:pt x="725245" y="353136"/>
                  </a:cubicBezTo>
                  <a:cubicBezTo>
                    <a:pt x="769695" y="362661"/>
                    <a:pt x="763345" y="330911"/>
                    <a:pt x="801445" y="353136"/>
                  </a:cubicBezTo>
                  <a:cubicBezTo>
                    <a:pt x="839545" y="375361"/>
                    <a:pt x="931620" y="442036"/>
                    <a:pt x="953845" y="486486"/>
                  </a:cubicBezTo>
                  <a:cubicBezTo>
                    <a:pt x="976070" y="530936"/>
                    <a:pt x="988770" y="530936"/>
                    <a:pt x="934795" y="619836"/>
                  </a:cubicBezTo>
                  <a:cubicBezTo>
                    <a:pt x="880820" y="708736"/>
                    <a:pt x="747470" y="975436"/>
                    <a:pt x="629995" y="1019886"/>
                  </a:cubicBezTo>
                  <a:cubicBezTo>
                    <a:pt x="512520" y="1064336"/>
                    <a:pt x="309320" y="934161"/>
                    <a:pt x="229945" y="886536"/>
                  </a:cubicBezTo>
                  <a:cubicBezTo>
                    <a:pt x="150570" y="838911"/>
                    <a:pt x="188670" y="807161"/>
                    <a:pt x="153745" y="734136"/>
                  </a:cubicBezTo>
                  <a:cubicBezTo>
                    <a:pt x="118820" y="661111"/>
                    <a:pt x="42620" y="521411"/>
                    <a:pt x="20395" y="448386"/>
                  </a:cubicBezTo>
                  <a:cubicBezTo>
                    <a:pt x="-1830" y="375361"/>
                    <a:pt x="-11355" y="362661"/>
                    <a:pt x="20395" y="295986"/>
                  </a:cubicBezTo>
                  <a:cubicBezTo>
                    <a:pt x="52145" y="229311"/>
                    <a:pt x="128345" y="76911"/>
                    <a:pt x="210895" y="48336"/>
                  </a:cubicBezTo>
                  <a:cubicBezTo>
                    <a:pt x="293445" y="19761"/>
                    <a:pt x="449020" y="76911"/>
                    <a:pt x="515695" y="124536"/>
                  </a:cubicBezTo>
                  <a:cubicBezTo>
                    <a:pt x="582370" y="172161"/>
                    <a:pt x="572845" y="273761"/>
                    <a:pt x="610945" y="334086"/>
                  </a:cubicBezTo>
                  <a:cubicBezTo>
                    <a:pt x="649045" y="394411"/>
                    <a:pt x="709370" y="492836"/>
                    <a:pt x="744295" y="486486"/>
                  </a:cubicBezTo>
                  <a:cubicBezTo>
                    <a:pt x="779220" y="480136"/>
                    <a:pt x="820495" y="334086"/>
                    <a:pt x="820495" y="295986"/>
                  </a:cubicBezTo>
                  <a:cubicBezTo>
                    <a:pt x="820495" y="257886"/>
                    <a:pt x="798270" y="302336"/>
                    <a:pt x="744295" y="257886"/>
                  </a:cubicBezTo>
                  <a:cubicBezTo>
                    <a:pt x="690320" y="213436"/>
                    <a:pt x="496645" y="29286"/>
                    <a:pt x="496645" y="29286"/>
                  </a:cubicBezTo>
                  <a:cubicBezTo>
                    <a:pt x="449020" y="-11989"/>
                    <a:pt x="453782" y="-877"/>
                    <a:pt x="458545" y="10236"/>
                  </a:cubicBezTo>
                </a:path>
              </a:pathLst>
            </a:custGeom>
            <a:noFill/>
            <a:ln w="38100">
              <a:solidFill>
                <a:srgbClr val="7C95C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pic>
        <p:nvPicPr>
          <p:cNvPr id="14" name="Picture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8299" y="1521155"/>
            <a:ext cx="1869923" cy="218012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Oval 15"/>
          <p:cNvSpPr/>
          <p:nvPr/>
        </p:nvSpPr>
        <p:spPr>
          <a:xfrm>
            <a:off x="8961020" y="3408127"/>
            <a:ext cx="1181505" cy="325387"/>
          </a:xfrm>
          <a:prstGeom prst="ellipse">
            <a:avLst/>
          </a:prstGeom>
          <a:solidFill>
            <a:srgbClr val="CDC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3317" y="3405201"/>
            <a:ext cx="873918" cy="378497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243783" y="360525"/>
            <a:ext cx="7153377" cy="1139092"/>
          </a:xfrm>
          <a:prstGeom prst="roundRect">
            <a:avLst/>
          </a:prstGeom>
          <a:solidFill>
            <a:srgbClr val="FFF79A"/>
          </a:solidFill>
          <a:ln w="76200">
            <a:solidFill>
              <a:srgbClr val="3CB8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24749" y="686743"/>
            <a:ext cx="6617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抑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鬱</a:t>
            </a:r>
            <a:r>
              <a:rPr lang="zh-HK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症與日常的情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緒</a:t>
            </a:r>
            <a:r>
              <a:rPr lang="zh-HK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低落不同</a:t>
            </a:r>
            <a:endParaRPr lang="en-US" altLang="zh-HK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89145" y="3440937"/>
            <a:ext cx="9195195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HK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程度：</a:t>
            </a:r>
            <a:r>
              <a:rPr lang="zh-HK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負面情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緒</a:t>
            </a:r>
            <a:r>
              <a:rPr lang="zh-HK" altLang="en-US" sz="28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嚴重</a:t>
            </a:r>
            <a:r>
              <a:rPr lang="zh-HK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，並使人對周遭事物失去興趣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HK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長期伴隨其他的負面思想和行為，甚至出現生理徵狀</a:t>
            </a:r>
            <a:endParaRPr lang="en-US" altLang="zh-HK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endParaRPr lang="en-US" sz="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HK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時間：</a:t>
            </a:r>
            <a:r>
              <a:rPr lang="zh-HK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負面的情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緒</a:t>
            </a:r>
            <a:r>
              <a:rPr lang="zh-HK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r>
              <a:rPr lang="zh-HK" altLang="en-US" sz="28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持</a:t>
            </a:r>
            <a:r>
              <a:rPr lang="zh-TW" altLang="en-US" sz="28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續</a:t>
            </a:r>
            <a:r>
              <a:rPr lang="zh-HK" altLang="en-US" sz="28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揮之不去</a:t>
            </a:r>
            <a:r>
              <a:rPr lang="zh-HK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endParaRPr 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endParaRPr lang="en-US" altLang="zh-HK" sz="9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HK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影響：</a:t>
            </a:r>
            <a:r>
              <a:rPr lang="zh-HK" altLang="en-US" sz="28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顯著地影響</a:t>
            </a:r>
            <a:r>
              <a:rPr lang="zh-HK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學習表現、社交、健康和日常生活等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HK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例如：使人不能入睡、吃不下東西、甚至不想出門</a:t>
            </a:r>
            <a:endParaRPr 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38001" y="3573555"/>
            <a:ext cx="254517" cy="261723"/>
          </a:xfrm>
          <a:prstGeom prst="ellipse">
            <a:avLst/>
          </a:prstGeom>
          <a:solidFill>
            <a:srgbClr val="41C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538001" y="4516987"/>
            <a:ext cx="254517" cy="261723"/>
          </a:xfrm>
          <a:prstGeom prst="ellipse">
            <a:avLst/>
          </a:prstGeom>
          <a:solidFill>
            <a:srgbClr val="41C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538000" y="5081218"/>
            <a:ext cx="254517" cy="261723"/>
          </a:xfrm>
          <a:prstGeom prst="ellipse">
            <a:avLst/>
          </a:prstGeom>
          <a:solidFill>
            <a:srgbClr val="41C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590" y="-254777"/>
            <a:ext cx="3827812" cy="215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4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6" grpId="0" animBg="1"/>
      <p:bldP spid="4" grpId="0"/>
      <p:bldP spid="20" grpId="0" animBg="1"/>
      <p:bldP spid="21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-22910" y="0"/>
            <a:ext cx="12192000" cy="6858000"/>
            <a:chOff x="0" y="0"/>
            <a:chExt cx="12192000" cy="6858000"/>
          </a:xfrm>
        </p:grpSpPr>
        <p:sp>
          <p:nvSpPr>
            <p:cNvPr id="36" name="Rectangle 3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ounded Rectangular Callout 27"/>
          <p:cNvSpPr/>
          <p:nvPr/>
        </p:nvSpPr>
        <p:spPr>
          <a:xfrm>
            <a:off x="243783" y="1140296"/>
            <a:ext cx="11220336" cy="5110379"/>
          </a:xfrm>
          <a:prstGeom prst="wedgeRoundRectCallout">
            <a:avLst>
              <a:gd name="adj1" fmla="val 40900"/>
              <a:gd name="adj2" fmla="val 56036"/>
              <a:gd name="adj3" fmla="val 16667"/>
            </a:avLst>
          </a:prstGeom>
          <a:solidFill>
            <a:srgbClr val="D0F0FC"/>
          </a:solidFill>
          <a:ln w="76200">
            <a:solidFill>
              <a:srgbClr val="3CB8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41176" y="2296753"/>
            <a:ext cx="870347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受抑鬱症影響的人不一定有一樣的徵狀。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事實上，有部分病人開始時並不覺得自己情緒低落，而是受失眠困擾，感到心情煩躁，又或者感到無助無望。</a:t>
            </a:r>
            <a:endParaRPr 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839" y="1192861"/>
            <a:ext cx="1309790" cy="23418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13" b="90000" l="9751" r="97279">
                        <a14:foregroundMark x1="89796" y1="12258" x2="89796" y2="122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800" y="3173039"/>
            <a:ext cx="2902018" cy="2039968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243783" y="845911"/>
            <a:ext cx="8010201" cy="1053344"/>
          </a:xfrm>
          <a:prstGeom prst="roundRect">
            <a:avLst/>
          </a:prstGeom>
          <a:solidFill>
            <a:srgbClr val="FFF79A"/>
          </a:solidFill>
          <a:ln w="76200">
            <a:solidFill>
              <a:srgbClr val="3CB8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27837" y="1038573"/>
            <a:ext cx="8916809" cy="594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受抑鬱症影響的人都有一樣的徵狀。</a:t>
            </a:r>
            <a:endParaRPr 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6182">
            <a:off x="5263122" y="140026"/>
            <a:ext cx="4121878" cy="231855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34336" y="5330127"/>
            <a:ext cx="11712670" cy="131804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68921" y="5494094"/>
            <a:ext cx="1098664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100" kern="1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如果出現以上徵狀，持續的時間又超過兩星期，同時對日常生活造成嚴重影響，</a:t>
            </a:r>
            <a:r>
              <a:rPr lang="zh-HK" altLang="en-US" sz="3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便須要儘早向醫生或輔導人員尋求協助</a:t>
            </a:r>
            <a:r>
              <a:rPr lang="zh-TW" altLang="en-US" sz="3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sz="3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1848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3" grpId="0" animBg="1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0" y="0"/>
            <a:ext cx="12210288" cy="6858000"/>
            <a:chOff x="0" y="0"/>
            <a:chExt cx="12210288" cy="6858000"/>
          </a:xfrm>
        </p:grpSpPr>
        <p:sp>
          <p:nvSpPr>
            <p:cNvPr id="48" name="Rectangle 4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288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2" name="群組 35"/>
          <p:cNvGrpSpPr/>
          <p:nvPr/>
        </p:nvGrpSpPr>
        <p:grpSpPr>
          <a:xfrm>
            <a:off x="648860" y="473954"/>
            <a:ext cx="11165188" cy="6265174"/>
            <a:chOff x="4237160" y="-118752"/>
            <a:chExt cx="5135011" cy="3895106"/>
          </a:xfrm>
        </p:grpSpPr>
        <p:sp>
          <p:nvSpPr>
            <p:cNvPr id="34" name="矩形 37"/>
            <p:cNvSpPr/>
            <p:nvPr/>
          </p:nvSpPr>
          <p:spPr>
            <a:xfrm>
              <a:off x="4237160" y="-118752"/>
              <a:ext cx="5135011" cy="389510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35" name="矩形 38"/>
            <p:cNvSpPr/>
            <p:nvPr/>
          </p:nvSpPr>
          <p:spPr>
            <a:xfrm>
              <a:off x="4397883" y="88023"/>
              <a:ext cx="4769399" cy="34666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8417" y="1330356"/>
            <a:ext cx="1686073" cy="928601"/>
          </a:xfrm>
        </p:spPr>
        <p:txBody>
          <a:bodyPr>
            <a:normAutofit/>
          </a:bodyPr>
          <a:lstStyle/>
          <a:p>
            <a:pPr algn="ctr"/>
            <a:r>
              <a:rPr lang="zh-TW" altLang="en-US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小結</a:t>
            </a:r>
            <a:endParaRPr lang="zh-HK" altLang="en-US" b="1" dirty="0">
              <a:solidFill>
                <a:srgbClr val="28ACC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6024" y="2595408"/>
            <a:ext cx="9183552" cy="24669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HK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當抑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鬱</a:t>
            </a:r>
            <a:r>
              <a:rPr lang="zh-HK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的情緒是</a:t>
            </a:r>
            <a:r>
              <a:rPr lang="zh-HK" altLang="en-US" dirty="0">
                <a:solidFill>
                  <a:srgbClr val="3CB8C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嚴重而持續</a:t>
            </a:r>
            <a:r>
              <a:rPr lang="zh-HK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的，並長期伴隨其他的</a:t>
            </a:r>
            <a:r>
              <a:rPr lang="zh-HK" altLang="en-US" dirty="0">
                <a:solidFill>
                  <a:srgbClr val="3CB8C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負面思想</a:t>
            </a:r>
            <a:r>
              <a:rPr lang="zh-HK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HK" altLang="en-US" dirty="0">
                <a:solidFill>
                  <a:srgbClr val="3CB8C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行為</a:t>
            </a:r>
            <a:r>
              <a:rPr lang="zh-HK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以及</a:t>
            </a:r>
            <a:r>
              <a:rPr lang="zh-HK" altLang="en-US" dirty="0">
                <a:solidFill>
                  <a:srgbClr val="3CB8C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生理徵狀</a:t>
            </a:r>
            <a:r>
              <a:rPr lang="zh-HK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，並</a:t>
            </a:r>
            <a:r>
              <a:rPr lang="zh-HK" altLang="en-US" dirty="0">
                <a:solidFill>
                  <a:srgbClr val="3CB8C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顯著地影響</a:t>
            </a:r>
            <a:r>
              <a:rPr lang="zh-HK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學習表現、社交、健康和日常生活等，便可能是患上了抑鬱症的徵兆。</a:t>
            </a:r>
            <a:endParaRPr lang="en-US" altLang="zh-HK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HK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HK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當出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</a:t>
            </a:r>
            <a:r>
              <a:rPr lang="zh-HK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抑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鬱</a:t>
            </a:r>
            <a:r>
              <a:rPr lang="zh-HK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症的徵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狀</a:t>
            </a:r>
            <a:r>
              <a:rPr lang="zh-HK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時，就要</a:t>
            </a:r>
            <a:r>
              <a:rPr lang="zh-TW" altLang="en-US" dirty="0">
                <a:solidFill>
                  <a:srgbClr val="3CB8C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HK" altLang="en-US" dirty="0">
                <a:solidFill>
                  <a:srgbClr val="3CB8C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早向醫生或輔</a:t>
            </a:r>
            <a:r>
              <a:rPr lang="zh-TW" altLang="en-US" dirty="0">
                <a:solidFill>
                  <a:srgbClr val="3CB8C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導</a:t>
            </a:r>
            <a:r>
              <a:rPr lang="zh-HK" altLang="en-US" dirty="0">
                <a:solidFill>
                  <a:srgbClr val="3CB8C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人員尋求協助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1172386" y="2510056"/>
            <a:ext cx="678417" cy="646331"/>
            <a:chOff x="-1683874" y="1978867"/>
            <a:chExt cx="678417" cy="646331"/>
          </a:xfrm>
        </p:grpSpPr>
        <p:sp>
          <p:nvSpPr>
            <p:cNvPr id="39" name="橢圓 31"/>
            <p:cNvSpPr/>
            <p:nvPr/>
          </p:nvSpPr>
          <p:spPr>
            <a:xfrm>
              <a:off x="-1683874" y="1990038"/>
              <a:ext cx="678417" cy="635160"/>
            </a:xfrm>
            <a:prstGeom prst="ellipse">
              <a:avLst/>
            </a:prstGeom>
            <a:solidFill>
              <a:srgbClr val="91C9C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40" name="文字方塊 32"/>
            <p:cNvSpPr txBox="1"/>
            <p:nvPr/>
          </p:nvSpPr>
          <p:spPr>
            <a:xfrm>
              <a:off x="-1660771" y="1978867"/>
              <a:ext cx="6553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HK" altLang="en-US" sz="3600" b="1" dirty="0">
                  <a:solidFill>
                    <a:schemeClr val="bg1"/>
                  </a:solidFill>
                  <a:latin typeface="Berlin Sans FB" panose="020E0602020502020306" pitchFamily="34" charset="0"/>
                </a:rPr>
                <a:t>√</a:t>
              </a:r>
            </a:p>
          </p:txBody>
        </p:sp>
      </p:grpSp>
      <p:pic>
        <p:nvPicPr>
          <p:cNvPr id="50" name="Picture 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2" y="319487"/>
            <a:ext cx="1816770" cy="1861081"/>
          </a:xfrm>
          <a:prstGeom prst="rect">
            <a:avLst/>
          </a:prstGeom>
        </p:spPr>
      </p:pic>
      <p:sp>
        <p:nvSpPr>
          <p:cNvPr id="52" name="Arc 51"/>
          <p:cNvSpPr/>
          <p:nvPr/>
        </p:nvSpPr>
        <p:spPr>
          <a:xfrm flipH="1">
            <a:off x="2071558" y="309933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Arc 52"/>
          <p:cNvSpPr/>
          <p:nvPr/>
        </p:nvSpPr>
        <p:spPr>
          <a:xfrm flipH="1">
            <a:off x="2720418" y="297311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Arc 53"/>
          <p:cNvSpPr/>
          <p:nvPr/>
        </p:nvSpPr>
        <p:spPr>
          <a:xfrm flipH="1">
            <a:off x="3427714" y="335960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Arc 54"/>
          <p:cNvSpPr/>
          <p:nvPr/>
        </p:nvSpPr>
        <p:spPr>
          <a:xfrm flipH="1">
            <a:off x="4070818" y="315134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Arc 55"/>
          <p:cNvSpPr/>
          <p:nvPr/>
        </p:nvSpPr>
        <p:spPr>
          <a:xfrm flipH="1">
            <a:off x="4719678" y="302512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Arc 56"/>
          <p:cNvSpPr/>
          <p:nvPr/>
        </p:nvSpPr>
        <p:spPr>
          <a:xfrm flipH="1">
            <a:off x="5426974" y="341161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Arc 57"/>
          <p:cNvSpPr/>
          <p:nvPr/>
        </p:nvSpPr>
        <p:spPr>
          <a:xfrm flipH="1">
            <a:off x="6126716" y="348701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Arc 58"/>
          <p:cNvSpPr/>
          <p:nvPr/>
        </p:nvSpPr>
        <p:spPr>
          <a:xfrm flipH="1">
            <a:off x="6775576" y="336079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Arc 59"/>
          <p:cNvSpPr/>
          <p:nvPr/>
        </p:nvSpPr>
        <p:spPr>
          <a:xfrm flipH="1">
            <a:off x="7482872" y="374728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Arc 60"/>
          <p:cNvSpPr/>
          <p:nvPr/>
        </p:nvSpPr>
        <p:spPr>
          <a:xfrm flipH="1">
            <a:off x="8258714" y="388813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Arc 61"/>
          <p:cNvSpPr/>
          <p:nvPr/>
        </p:nvSpPr>
        <p:spPr>
          <a:xfrm flipH="1">
            <a:off x="8907574" y="376191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Arc 62"/>
          <p:cNvSpPr/>
          <p:nvPr/>
        </p:nvSpPr>
        <p:spPr>
          <a:xfrm flipH="1">
            <a:off x="9614870" y="414840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Arc 63"/>
          <p:cNvSpPr/>
          <p:nvPr/>
        </p:nvSpPr>
        <p:spPr>
          <a:xfrm flipH="1">
            <a:off x="10314679" y="383670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1168680" y="4257027"/>
            <a:ext cx="678417" cy="646331"/>
            <a:chOff x="-1683874" y="1990038"/>
            <a:chExt cx="678417" cy="646331"/>
          </a:xfrm>
        </p:grpSpPr>
        <p:sp>
          <p:nvSpPr>
            <p:cNvPr id="28" name="橢圓 31"/>
            <p:cNvSpPr/>
            <p:nvPr/>
          </p:nvSpPr>
          <p:spPr>
            <a:xfrm>
              <a:off x="-1683874" y="1990038"/>
              <a:ext cx="678417" cy="635160"/>
            </a:xfrm>
            <a:prstGeom prst="ellipse">
              <a:avLst/>
            </a:prstGeom>
            <a:solidFill>
              <a:srgbClr val="91C9C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9" name="文字方塊 32"/>
            <p:cNvSpPr txBox="1"/>
            <p:nvPr/>
          </p:nvSpPr>
          <p:spPr>
            <a:xfrm>
              <a:off x="-1683874" y="1990038"/>
              <a:ext cx="6553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HK" altLang="en-US" sz="3600" b="1" dirty="0">
                  <a:solidFill>
                    <a:schemeClr val="bg1"/>
                  </a:solidFill>
                  <a:latin typeface="Berlin Sans FB" panose="020E0602020502020306" pitchFamily="34" charset="0"/>
                </a:rPr>
                <a:t>√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21960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6" name="Rectangle 3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99118" y="3296055"/>
            <a:ext cx="8789427" cy="1325563"/>
          </a:xfrm>
        </p:spPr>
        <p:txBody>
          <a:bodyPr>
            <a:normAutofit fontScale="90000"/>
          </a:bodyPr>
          <a:lstStyle/>
          <a:p>
            <a:pPr lvl="0"/>
            <a:r>
              <a:rPr lang="zh-HK" altLang="en-US" sz="4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患上精</a:t>
            </a:r>
            <a:r>
              <a:rPr lang="zh-TW" altLang="en-US" sz="4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神</a:t>
            </a:r>
            <a:r>
              <a:rPr lang="zh-HK" altLang="en-US" sz="4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疾</a:t>
            </a:r>
            <a:r>
              <a:rPr lang="zh-TW" altLang="en-US" sz="4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病</a:t>
            </a:r>
            <a:r>
              <a:rPr lang="zh-HK" altLang="en-US" sz="4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，能否醫治及康</a:t>
            </a:r>
            <a:r>
              <a:rPr lang="zh-TW" altLang="en-US" sz="4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復</a:t>
            </a:r>
            <a:r>
              <a:rPr lang="zh-HK" altLang="en-US" sz="4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br>
              <a:rPr lang="en-US" sz="4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sz="4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HK" altLang="en-US" sz="4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一般人可否協助精神疾病患者康復？</a:t>
            </a:r>
            <a:br>
              <a:rPr lang="en-US" dirty="0"/>
            </a:br>
            <a:endParaRPr lang="zh-TW" altLang="en-US" sz="6000" b="1" dirty="0">
              <a:solidFill>
                <a:srgbClr val="28ACC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13" y="436901"/>
            <a:ext cx="1722996" cy="190436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0264" flipH="1">
            <a:off x="1673496" y="926559"/>
            <a:ext cx="1876173" cy="1468993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1516684" y="2704806"/>
            <a:ext cx="372979" cy="397639"/>
          </a:xfrm>
          <a:prstGeom prst="ellipse">
            <a:avLst/>
          </a:prstGeom>
          <a:solidFill>
            <a:srgbClr val="41C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1516683" y="3892607"/>
            <a:ext cx="372979" cy="397639"/>
          </a:xfrm>
          <a:prstGeom prst="ellipse">
            <a:avLst/>
          </a:prstGeom>
          <a:solidFill>
            <a:srgbClr val="41C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326004" y="5117698"/>
            <a:ext cx="11712670" cy="131804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89018" y="5201200"/>
            <a:ext cx="109866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HK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壓力水桶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HK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持續滿瀉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HK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發出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精神健康警號，</a:t>
            </a:r>
            <a:r>
              <a:rPr lang="zh-HK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便需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要</a:t>
            </a:r>
            <a:r>
              <a:rPr lang="zh-HK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及早尋求協助。愈早去求助或治療，情況就能夠愈早得到改善。</a:t>
            </a:r>
            <a:endParaRPr 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870526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hlinkClick r:id="rId3"/>
            <a:extLst>
              <a:ext uri="{FF2B5EF4-FFF2-40B4-BE49-F238E27FC236}">
                <a16:creationId xmlns:a16="http://schemas.microsoft.com/office/drawing/2014/main" id="{18B807DB-9903-4ACC-A08C-C2D1BB14B3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804"/>
            <a:ext cx="12192000" cy="689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90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0" y="0"/>
            <a:ext cx="12192000" cy="529389"/>
          </a:xfrm>
          <a:prstGeom prst="rect">
            <a:avLst/>
          </a:prstGeom>
          <a:solidFill>
            <a:srgbClr val="41C3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圖片 3">
            <a:hlinkClick r:id="rId3"/>
            <a:extLst>
              <a:ext uri="{FF2B5EF4-FFF2-40B4-BE49-F238E27FC236}">
                <a16:creationId xmlns:a16="http://schemas.microsoft.com/office/drawing/2014/main" id="{74B00598-ACE7-4BCC-BCD9-4FE2413213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2161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9623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6" name="Rectangle 3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Title 1"/>
          <p:cNvSpPr txBox="1">
            <a:spLocks/>
          </p:cNvSpPr>
          <p:nvPr/>
        </p:nvSpPr>
        <p:spPr>
          <a:xfrm>
            <a:off x="404395" y="1669752"/>
            <a:ext cx="6246531" cy="21015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zh-TW" altLang="en-US" sz="6600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藥物及心理</a:t>
            </a:r>
            <a:endParaRPr lang="en-US" altLang="zh-TW" sz="6600" b="1" dirty="0">
              <a:solidFill>
                <a:srgbClr val="28ACC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en-US" sz="6600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治療</a:t>
            </a:r>
          </a:p>
        </p:txBody>
      </p:sp>
      <p:sp>
        <p:nvSpPr>
          <p:cNvPr id="7" name="Oval 15"/>
          <p:cNvSpPr/>
          <p:nvPr/>
        </p:nvSpPr>
        <p:spPr>
          <a:xfrm>
            <a:off x="6629998" y="997161"/>
            <a:ext cx="5317067" cy="5393066"/>
          </a:xfrm>
          <a:prstGeom prst="ellipse">
            <a:avLst/>
          </a:prstGeom>
          <a:solidFill>
            <a:srgbClr val="3CB8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50293" y="1994543"/>
            <a:ext cx="2971258" cy="4061368"/>
          </a:xfrm>
          <a:prstGeom prst="rect">
            <a:avLst/>
          </a:prstGeom>
        </p:spPr>
      </p:pic>
      <p:pic>
        <p:nvPicPr>
          <p:cNvPr id="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57"/>
          <a:stretch/>
        </p:blipFill>
        <p:spPr>
          <a:xfrm>
            <a:off x="7350715" y="1843902"/>
            <a:ext cx="1797913" cy="436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0351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6" name="Rectangle 3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itle 1"/>
          <p:cNvSpPr txBox="1">
            <a:spLocks/>
          </p:cNvSpPr>
          <p:nvPr/>
        </p:nvSpPr>
        <p:spPr>
          <a:xfrm>
            <a:off x="688072" y="5754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藥物治療</a:t>
            </a:r>
            <a:endParaRPr lang="zh-HK" altLang="en-US" b="1" dirty="0">
              <a:solidFill>
                <a:srgbClr val="28ACC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04493" y="2193091"/>
            <a:ext cx="10523149" cy="39246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800"/>
              </a:spcAft>
            </a:pPr>
            <a:r>
              <a:rPr lang="zh-HK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透過</a:t>
            </a:r>
            <a:r>
              <a:rPr lang="zh-HK" altLang="en-US" sz="3200" dirty="0">
                <a:solidFill>
                  <a:srgbClr val="3CB8C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平衡腦部的化學物質</a:t>
            </a:r>
            <a:r>
              <a:rPr lang="zh-HK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，治療相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關</a:t>
            </a:r>
            <a:r>
              <a:rPr lang="zh-HK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症狀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HK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例如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HK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抗抑鬱藥、抗焦慮藥等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HK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主要</a:t>
            </a:r>
            <a:r>
              <a:rPr lang="zh-HK" altLang="en-US" sz="3200" dirty="0">
                <a:solidFill>
                  <a:srgbClr val="3CB8C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由精神科醫生負責</a:t>
            </a:r>
            <a:endParaRPr lang="en-US" altLang="zh-HK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>
              <a:spcAft>
                <a:spcPts val="1800"/>
              </a:spcAft>
            </a:pPr>
            <a:r>
              <a:rPr lang="zh-HK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精神科醫生會為患者進行</a:t>
            </a:r>
            <a:r>
              <a:rPr lang="zh-HK" altLang="en-US" sz="3200" dirty="0">
                <a:solidFill>
                  <a:srgbClr val="3CB8C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專業診斷和評估</a:t>
            </a:r>
            <a:r>
              <a:rPr lang="zh-HK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，並根據患者的病情、個人體質及患者對藥物的反應，甚至家族病史等因素，處方藥物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67649" y="2284587"/>
            <a:ext cx="372979" cy="397639"/>
          </a:xfrm>
          <a:prstGeom prst="ellipse">
            <a:avLst/>
          </a:prstGeom>
          <a:solidFill>
            <a:srgbClr val="41C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360251" y="3478237"/>
            <a:ext cx="372979" cy="397639"/>
          </a:xfrm>
          <a:prstGeom prst="ellipse">
            <a:avLst/>
          </a:prstGeom>
          <a:solidFill>
            <a:srgbClr val="41C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8348907" y="4683713"/>
            <a:ext cx="2252104" cy="1726121"/>
            <a:chOff x="754354" y="1520459"/>
            <a:chExt cx="2231874" cy="179479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4354" y="1520459"/>
              <a:ext cx="1375145" cy="169733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89927" y="2672260"/>
              <a:ext cx="696301" cy="642996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35772" y="2144471"/>
              <a:ext cx="602306" cy="5734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489858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6" name="Rectangle 3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itle 1"/>
          <p:cNvSpPr txBox="1">
            <a:spLocks/>
          </p:cNvSpPr>
          <p:nvPr/>
        </p:nvSpPr>
        <p:spPr>
          <a:xfrm>
            <a:off x="688072" y="5754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心理治療</a:t>
            </a:r>
            <a:endParaRPr lang="zh-HK" altLang="en-US" b="1" dirty="0">
              <a:solidFill>
                <a:srgbClr val="28ACC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44388" y="2584976"/>
            <a:ext cx="10523149" cy="39246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800"/>
              </a:spcAft>
            </a:pPr>
            <a:r>
              <a:rPr lang="zh-HK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</a:t>
            </a:r>
            <a:r>
              <a:rPr lang="zh-HK" altLang="en-US" sz="3600" dirty="0">
                <a:solidFill>
                  <a:srgbClr val="3CB8C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科學驗證</a:t>
            </a:r>
            <a:r>
              <a:rPr lang="zh-HK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的治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療</a:t>
            </a:r>
            <a:r>
              <a:rPr lang="zh-HK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方法</a:t>
            </a:r>
            <a:endParaRPr lang="en-US" altLang="zh-HK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>
              <a:spcAft>
                <a:spcPts val="1800"/>
              </a:spcAft>
            </a:pPr>
            <a:r>
              <a:rPr lang="zh-HK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透過使用各種</a:t>
            </a:r>
            <a:r>
              <a:rPr lang="zh-HK" altLang="en-US" sz="3600" dirty="0">
                <a:solidFill>
                  <a:srgbClr val="3CB8C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技巧和策略</a:t>
            </a:r>
            <a:r>
              <a:rPr lang="zh-HK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，例如透過改變患者的負面思想及行為模式，並協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助</a:t>
            </a:r>
            <a:r>
              <a:rPr lang="zh-HK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患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者</a:t>
            </a:r>
            <a:r>
              <a:rPr lang="zh-HK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學習一些</a:t>
            </a:r>
            <a:r>
              <a:rPr lang="zh-HK" altLang="en-US" sz="3600" dirty="0">
                <a:solidFill>
                  <a:srgbClr val="3CB8C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處理壓力和情緒的方法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HK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從而在生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</a:t>
            </a:r>
            <a:r>
              <a:rPr lang="zh-HK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上作出改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變</a:t>
            </a:r>
            <a:r>
              <a:rPr lang="zh-HK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及面對其困擾</a:t>
            </a:r>
            <a:endParaRPr lang="en-US" altLang="zh-TW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71409" y="2610235"/>
            <a:ext cx="372979" cy="397639"/>
          </a:xfrm>
          <a:prstGeom prst="ellipse">
            <a:avLst/>
          </a:prstGeom>
          <a:solidFill>
            <a:srgbClr val="41C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315093" y="3494875"/>
            <a:ext cx="372979" cy="397639"/>
          </a:xfrm>
          <a:prstGeom prst="ellipse">
            <a:avLst/>
          </a:prstGeom>
          <a:solidFill>
            <a:srgbClr val="41C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151" y="470158"/>
            <a:ext cx="3753500" cy="286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7755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6" name="Rectangle 3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itle 1"/>
          <p:cNvSpPr txBox="1">
            <a:spLocks/>
          </p:cNvSpPr>
          <p:nvPr/>
        </p:nvSpPr>
        <p:spPr>
          <a:xfrm>
            <a:off x="688072" y="5754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除專業治療外</a:t>
            </a:r>
            <a:r>
              <a:rPr lang="en-US" altLang="zh-TW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HK" altLang="en-US" b="1" dirty="0">
              <a:solidFill>
                <a:srgbClr val="28ACC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04493" y="2193091"/>
            <a:ext cx="10523149" cy="39246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800"/>
              </a:spcAft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在治療及康復期間，身邊人的</a:t>
            </a:r>
            <a:r>
              <a:rPr lang="zh-TW" altLang="en-US" sz="3600" dirty="0">
                <a:solidFill>
                  <a:srgbClr val="3CB8C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關懷、支持、體諒和接納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，亦有助促進康復的進程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>
              <a:spcAft>
                <a:spcPts val="1800"/>
              </a:spcAft>
            </a:pPr>
            <a:r>
              <a:rPr lang="zh-HK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增加對精神疾病的</a:t>
            </a:r>
            <a:r>
              <a:rPr lang="zh-HK" altLang="en-US" sz="3600" dirty="0">
                <a:solidFill>
                  <a:srgbClr val="3CB8C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了解及認識</a:t>
            </a:r>
            <a:r>
              <a:rPr lang="zh-HK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br>
              <a:rPr lang="en-US" altLang="zh-HK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HK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有助我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們</a:t>
            </a:r>
            <a:r>
              <a:rPr lang="zh-HK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及早發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</a:t>
            </a:r>
            <a:r>
              <a:rPr lang="zh-HK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及照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顧</a:t>
            </a:r>
            <a:r>
              <a:rPr lang="zh-HK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己</a:t>
            </a:r>
            <a:r>
              <a:rPr lang="zh-HK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br>
              <a:rPr lang="en-US" altLang="zh-HK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HK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身邊人士的精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神</a:t>
            </a:r>
            <a:r>
              <a:rPr lang="zh-HK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健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康</a:t>
            </a:r>
            <a:r>
              <a:rPr lang="zh-HK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需要</a:t>
            </a:r>
            <a:endParaRPr lang="en-US" altLang="zh-TW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67649" y="2284587"/>
            <a:ext cx="372979" cy="397639"/>
          </a:xfrm>
          <a:prstGeom prst="ellipse">
            <a:avLst/>
          </a:prstGeom>
          <a:solidFill>
            <a:srgbClr val="41C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367648" y="3591275"/>
            <a:ext cx="372979" cy="397639"/>
          </a:xfrm>
          <a:prstGeom prst="ellipse">
            <a:avLst/>
          </a:prstGeom>
          <a:solidFill>
            <a:srgbClr val="41C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27" b="99693" l="0" r="9896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36933" y="2967256"/>
            <a:ext cx="3953554" cy="332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7728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-18288" y="0"/>
            <a:ext cx="12210288" cy="6858000"/>
            <a:chOff x="0" y="0"/>
            <a:chExt cx="12210288" cy="6858000"/>
          </a:xfrm>
        </p:grpSpPr>
        <p:sp>
          <p:nvSpPr>
            <p:cNvPr id="48" name="Rectangle 4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288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2" name="群組 35"/>
          <p:cNvGrpSpPr/>
          <p:nvPr/>
        </p:nvGrpSpPr>
        <p:grpSpPr>
          <a:xfrm>
            <a:off x="648860" y="473954"/>
            <a:ext cx="11165188" cy="6265174"/>
            <a:chOff x="4237160" y="-118752"/>
            <a:chExt cx="5135011" cy="3895106"/>
          </a:xfrm>
        </p:grpSpPr>
        <p:sp>
          <p:nvSpPr>
            <p:cNvPr id="34" name="矩形 37"/>
            <p:cNvSpPr/>
            <p:nvPr/>
          </p:nvSpPr>
          <p:spPr>
            <a:xfrm>
              <a:off x="4237160" y="-118752"/>
              <a:ext cx="5135011" cy="389510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35" name="矩形 38"/>
            <p:cNvSpPr/>
            <p:nvPr/>
          </p:nvSpPr>
          <p:spPr>
            <a:xfrm>
              <a:off x="4397883" y="88023"/>
              <a:ext cx="4769399" cy="34666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8417" y="1330356"/>
            <a:ext cx="1686073" cy="928601"/>
          </a:xfrm>
        </p:spPr>
        <p:txBody>
          <a:bodyPr>
            <a:normAutofit/>
          </a:bodyPr>
          <a:lstStyle/>
          <a:p>
            <a:pPr algn="ctr"/>
            <a:r>
              <a:rPr lang="zh-TW" altLang="en-US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小結</a:t>
            </a:r>
            <a:endParaRPr lang="zh-HK" altLang="en-US" b="1" dirty="0">
              <a:solidFill>
                <a:srgbClr val="28ACC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6024" y="2905129"/>
            <a:ext cx="9183552" cy="2466971"/>
          </a:xfrm>
        </p:spPr>
        <p:txBody>
          <a:bodyPr>
            <a:no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zh-HK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大部分患者如能</a:t>
            </a:r>
            <a:r>
              <a:rPr lang="zh-HK" altLang="en-US" sz="3600" dirty="0">
                <a:solidFill>
                  <a:srgbClr val="3CB8C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及早察覺</a:t>
            </a:r>
            <a:r>
              <a:rPr lang="zh-HK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病發的早期徵狀並</a:t>
            </a:r>
            <a:r>
              <a:rPr lang="zh-HK" altLang="en-US" sz="3600" dirty="0">
                <a:solidFill>
                  <a:srgbClr val="3CB8C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適時接受治療</a:t>
            </a:r>
            <a:r>
              <a:rPr lang="zh-HK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，一般都能穩定病情，減少患病對生活的影響和增加康復的機會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1168681" y="2827340"/>
            <a:ext cx="678417" cy="646331"/>
            <a:chOff x="-1683874" y="1978867"/>
            <a:chExt cx="678417" cy="646331"/>
          </a:xfrm>
        </p:grpSpPr>
        <p:sp>
          <p:nvSpPr>
            <p:cNvPr id="39" name="橢圓 31"/>
            <p:cNvSpPr/>
            <p:nvPr/>
          </p:nvSpPr>
          <p:spPr>
            <a:xfrm>
              <a:off x="-1683874" y="1990038"/>
              <a:ext cx="678417" cy="635160"/>
            </a:xfrm>
            <a:prstGeom prst="ellipse">
              <a:avLst/>
            </a:prstGeom>
            <a:solidFill>
              <a:srgbClr val="91C9C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40" name="文字方塊 32"/>
            <p:cNvSpPr txBox="1"/>
            <p:nvPr/>
          </p:nvSpPr>
          <p:spPr>
            <a:xfrm>
              <a:off x="-1660771" y="1978867"/>
              <a:ext cx="6553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HK" altLang="en-US" sz="3600" b="1" dirty="0">
                  <a:solidFill>
                    <a:schemeClr val="bg1"/>
                  </a:solidFill>
                  <a:latin typeface="Berlin Sans FB" panose="020E0602020502020306" pitchFamily="34" charset="0"/>
                </a:rPr>
                <a:t>√</a:t>
              </a:r>
            </a:p>
          </p:txBody>
        </p:sp>
      </p:grpSp>
      <p:pic>
        <p:nvPicPr>
          <p:cNvPr id="50" name="Picture 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2" y="319487"/>
            <a:ext cx="1816770" cy="1861081"/>
          </a:xfrm>
          <a:prstGeom prst="rect">
            <a:avLst/>
          </a:prstGeom>
        </p:spPr>
      </p:pic>
      <p:sp>
        <p:nvSpPr>
          <p:cNvPr id="52" name="Arc 51"/>
          <p:cNvSpPr/>
          <p:nvPr/>
        </p:nvSpPr>
        <p:spPr>
          <a:xfrm flipH="1">
            <a:off x="2071558" y="309933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Arc 52"/>
          <p:cNvSpPr/>
          <p:nvPr/>
        </p:nvSpPr>
        <p:spPr>
          <a:xfrm flipH="1">
            <a:off x="2720418" y="297311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Arc 53"/>
          <p:cNvSpPr/>
          <p:nvPr/>
        </p:nvSpPr>
        <p:spPr>
          <a:xfrm flipH="1">
            <a:off x="3427714" y="335960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Arc 54"/>
          <p:cNvSpPr/>
          <p:nvPr/>
        </p:nvSpPr>
        <p:spPr>
          <a:xfrm flipH="1">
            <a:off x="4070818" y="315134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Arc 55"/>
          <p:cNvSpPr/>
          <p:nvPr/>
        </p:nvSpPr>
        <p:spPr>
          <a:xfrm flipH="1">
            <a:off x="4719678" y="302512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Arc 56"/>
          <p:cNvSpPr/>
          <p:nvPr/>
        </p:nvSpPr>
        <p:spPr>
          <a:xfrm flipH="1">
            <a:off x="5426974" y="341161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Arc 57"/>
          <p:cNvSpPr/>
          <p:nvPr/>
        </p:nvSpPr>
        <p:spPr>
          <a:xfrm flipH="1">
            <a:off x="6126716" y="348701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Arc 58"/>
          <p:cNvSpPr/>
          <p:nvPr/>
        </p:nvSpPr>
        <p:spPr>
          <a:xfrm flipH="1">
            <a:off x="6775576" y="336079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Arc 59"/>
          <p:cNvSpPr/>
          <p:nvPr/>
        </p:nvSpPr>
        <p:spPr>
          <a:xfrm flipH="1">
            <a:off x="7482872" y="374728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Arc 60"/>
          <p:cNvSpPr/>
          <p:nvPr/>
        </p:nvSpPr>
        <p:spPr>
          <a:xfrm flipH="1">
            <a:off x="8258714" y="388813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Arc 61"/>
          <p:cNvSpPr/>
          <p:nvPr/>
        </p:nvSpPr>
        <p:spPr>
          <a:xfrm flipH="1">
            <a:off x="8907574" y="376191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Arc 62"/>
          <p:cNvSpPr/>
          <p:nvPr/>
        </p:nvSpPr>
        <p:spPr>
          <a:xfrm flipH="1">
            <a:off x="9614870" y="414840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Arc 63"/>
          <p:cNvSpPr/>
          <p:nvPr/>
        </p:nvSpPr>
        <p:spPr>
          <a:xfrm flipH="1">
            <a:off x="10314679" y="383670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6211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0" y="4812"/>
            <a:ext cx="12192000" cy="6858000"/>
            <a:chOff x="0" y="0"/>
            <a:chExt cx="12192000" cy="6858000"/>
          </a:xfrm>
        </p:grpSpPr>
        <p:sp>
          <p:nvSpPr>
            <p:cNvPr id="33" name="Rectangle 3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49473" y="2216882"/>
            <a:ext cx="9236959" cy="39214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altLang="zh-TW" sz="6600" b="1" dirty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0" indent="0">
              <a:buNone/>
            </a:pPr>
            <a:r>
              <a:rPr lang="en-US" altLang="zh-TW" sz="6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                     </a:t>
            </a:r>
            <a:r>
              <a:rPr lang="zh-TW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總結</a:t>
            </a:r>
            <a:endParaRPr lang="zh-HK" altLang="en-US" sz="6600" b="1" dirty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127" y="2017775"/>
            <a:ext cx="3193204" cy="327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5482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0" y="4812"/>
            <a:ext cx="12192000" cy="6858000"/>
            <a:chOff x="0" y="0"/>
            <a:chExt cx="12192000" cy="6858000"/>
          </a:xfrm>
        </p:grpSpPr>
        <p:sp>
          <p:nvSpPr>
            <p:cNvPr id="34" name="Rectangle 3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355" y="759805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第九節 學習重點</a:t>
            </a:r>
            <a:endParaRPr lang="zh-HK" altLang="en-US" b="1" dirty="0">
              <a:solidFill>
                <a:srgbClr val="28ACC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933" y="828797"/>
            <a:ext cx="1714133" cy="1180847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303672" y="2178324"/>
            <a:ext cx="372979" cy="397639"/>
          </a:xfrm>
          <a:prstGeom prst="ellipse">
            <a:avLst/>
          </a:prstGeom>
          <a:solidFill>
            <a:srgbClr val="41C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303673" y="4348840"/>
            <a:ext cx="372979" cy="397639"/>
          </a:xfrm>
          <a:prstGeom prst="ellipse">
            <a:avLst/>
          </a:prstGeom>
          <a:solidFill>
            <a:srgbClr val="41C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29355" y="2127899"/>
            <a:ext cx="10866655" cy="435133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zh-HK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當抑鬱的情緒是</a:t>
            </a:r>
            <a:r>
              <a:rPr lang="zh-HK" altLang="en-US" dirty="0">
                <a:solidFill>
                  <a:srgbClr val="3CB8C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嚴重而持續</a:t>
            </a:r>
            <a:r>
              <a:rPr lang="zh-HK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的，並長期伴隨其他的</a:t>
            </a:r>
            <a:r>
              <a:rPr lang="zh-HK" altLang="en-US" dirty="0">
                <a:solidFill>
                  <a:srgbClr val="3CB8C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負面思想</a:t>
            </a:r>
            <a:r>
              <a:rPr lang="zh-HK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HK" altLang="en-US" dirty="0">
                <a:solidFill>
                  <a:srgbClr val="3CB8C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行為</a:t>
            </a:r>
            <a:r>
              <a:rPr lang="zh-HK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以及</a:t>
            </a:r>
            <a:r>
              <a:rPr lang="zh-HK" altLang="en-US" dirty="0">
                <a:solidFill>
                  <a:srgbClr val="3CB8C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生理徵狀</a:t>
            </a:r>
            <a:r>
              <a:rPr lang="zh-HK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，並</a:t>
            </a:r>
            <a:r>
              <a:rPr lang="zh-HK" altLang="en-US" dirty="0">
                <a:solidFill>
                  <a:srgbClr val="3CB8C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顯著地影響</a:t>
            </a:r>
            <a:r>
              <a:rPr lang="zh-HK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學習表現、社交、健康和日常生活等，便可能是患上了抑鬱症的徵兆。當出現抑鬱症的徵狀時，就要</a:t>
            </a:r>
            <a:r>
              <a:rPr lang="zh-HK" altLang="en-US" dirty="0">
                <a:solidFill>
                  <a:srgbClr val="3CB8C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及早向醫生或輔導人員尋求協助</a:t>
            </a:r>
            <a:r>
              <a:rPr lang="zh-HK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HK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None/>
            </a:pPr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HK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大部分患者如能</a:t>
            </a:r>
            <a:r>
              <a:rPr lang="zh-HK" altLang="en-US" dirty="0">
                <a:solidFill>
                  <a:srgbClr val="3CB8C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及早察覺</a:t>
            </a:r>
            <a:r>
              <a:rPr lang="zh-HK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病發的早期徵狀並</a:t>
            </a:r>
            <a:r>
              <a:rPr lang="zh-HK" altLang="en-US" dirty="0">
                <a:solidFill>
                  <a:srgbClr val="3CB8C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適時接受治療</a:t>
            </a:r>
            <a:r>
              <a:rPr lang="zh-HK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，一般都能</a:t>
            </a:r>
            <a:r>
              <a:rPr lang="zh-HK" altLang="en-US" dirty="0">
                <a:solidFill>
                  <a:srgbClr val="3CB8C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穩定病情</a:t>
            </a:r>
            <a:r>
              <a:rPr lang="zh-HK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，減少患病對生活的影響和增加康復的機會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84397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4" name="Rectangle 3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>
          <a:xfrm>
            <a:off x="838387" y="3272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重溫第八節 學習重點</a:t>
            </a:r>
            <a:endParaRPr lang="zh-HK" altLang="en-US" b="1" dirty="0">
              <a:solidFill>
                <a:srgbClr val="28ACC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48" y="339016"/>
            <a:ext cx="1479537" cy="1657488"/>
          </a:xfrm>
          <a:prstGeom prst="rect">
            <a:avLst/>
          </a:prstGeom>
        </p:spPr>
      </p:pic>
      <p:sp>
        <p:nvSpPr>
          <p:cNvPr id="14" name="Oval 9"/>
          <p:cNvSpPr/>
          <p:nvPr/>
        </p:nvSpPr>
        <p:spPr>
          <a:xfrm>
            <a:off x="676730" y="2030025"/>
            <a:ext cx="329387" cy="294387"/>
          </a:xfrm>
          <a:prstGeom prst="ellipse">
            <a:avLst/>
          </a:prstGeom>
          <a:solidFill>
            <a:srgbClr val="41C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ontent Placeholder 3"/>
          <p:cNvSpPr>
            <a:spLocks noGrp="1"/>
          </p:cNvSpPr>
          <p:nvPr>
            <p:ph idx="1"/>
          </p:nvPr>
        </p:nvSpPr>
        <p:spPr>
          <a:xfrm>
            <a:off x="1077136" y="1975281"/>
            <a:ext cx="10496193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精神疾病是一個</a:t>
            </a:r>
            <a:r>
              <a:rPr lang="zh-TW" altLang="en-US" dirty="0">
                <a:solidFill>
                  <a:srgbClr val="3CB8C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涉及腦部功能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的疾病，是由</a:t>
            </a:r>
            <a:r>
              <a:rPr lang="zh-TW" altLang="en-US" dirty="0">
                <a:solidFill>
                  <a:srgbClr val="3CB8C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內在及外在因素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一起造成的，在</a:t>
            </a:r>
            <a:r>
              <a:rPr lang="zh-TW" altLang="en-US" dirty="0">
                <a:solidFill>
                  <a:srgbClr val="3CB8C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兒童、青少年或成人階段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皆可出現。當「壓力水桶」持續滿瀉，便有機會觸發精神疾病。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altLang="zh-TW" sz="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Aft>
                <a:spcPts val="1800"/>
              </a:spcAft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當焦慮情緒的</a:t>
            </a:r>
            <a:r>
              <a:rPr lang="zh-TW" altLang="en-US" dirty="0">
                <a:solidFill>
                  <a:srgbClr val="3CB8C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程度嚴重，與實際壓力源頭的威脅不成正比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dirty="0">
                <a:solidFill>
                  <a:srgbClr val="3CB8C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長時間持續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、及</a:t>
            </a:r>
            <a:r>
              <a:rPr lang="zh-TW" altLang="en-US" dirty="0">
                <a:solidFill>
                  <a:srgbClr val="3CB8C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顯著地影響學習表現、社交、健康和日常生活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等，便可能是患上了焦慮症的徵兆。當出現焦慮症的徵狀時，就要及早向醫生或輔導人員</a:t>
            </a:r>
            <a:r>
              <a:rPr lang="zh-TW" altLang="en-US" dirty="0">
                <a:solidFill>
                  <a:srgbClr val="3CB8C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尋求協助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17" name="Oval 10"/>
          <p:cNvSpPr/>
          <p:nvPr/>
        </p:nvSpPr>
        <p:spPr>
          <a:xfrm>
            <a:off x="676730" y="3949214"/>
            <a:ext cx="329387" cy="294387"/>
          </a:xfrm>
          <a:prstGeom prst="ellipse">
            <a:avLst/>
          </a:prstGeom>
          <a:solidFill>
            <a:srgbClr val="41C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487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4" name="Rectangle 3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8136" y="2066595"/>
            <a:ext cx="10488405" cy="4690465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認識抑鬱症的定義及常見徵狀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了解精神疾病的治療方法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170" y="1018828"/>
            <a:ext cx="3393746" cy="2052505"/>
          </a:xfrm>
          <a:prstGeom prst="rect">
            <a:avLst/>
          </a:prstGeom>
        </p:spPr>
      </p:pic>
      <p:sp>
        <p:nvSpPr>
          <p:cNvPr id="31" name="4-Point Star 30"/>
          <p:cNvSpPr/>
          <p:nvPr/>
        </p:nvSpPr>
        <p:spPr>
          <a:xfrm>
            <a:off x="8658941" y="2412362"/>
            <a:ext cx="438690" cy="475488"/>
          </a:xfrm>
          <a:prstGeom prst="star4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4-Point Star 31"/>
          <p:cNvSpPr/>
          <p:nvPr/>
        </p:nvSpPr>
        <p:spPr>
          <a:xfrm>
            <a:off x="10569815" y="973677"/>
            <a:ext cx="384048" cy="363471"/>
          </a:xfrm>
          <a:prstGeom prst="star4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615469" y="2371365"/>
            <a:ext cx="627722" cy="627368"/>
            <a:chOff x="208548" y="1874972"/>
            <a:chExt cx="745958" cy="793422"/>
          </a:xfrm>
        </p:grpSpPr>
        <p:sp>
          <p:nvSpPr>
            <p:cNvPr id="39" name="Oval 38"/>
            <p:cNvSpPr/>
            <p:nvPr/>
          </p:nvSpPr>
          <p:spPr>
            <a:xfrm>
              <a:off x="208548" y="1874972"/>
              <a:ext cx="745958" cy="793422"/>
            </a:xfrm>
            <a:prstGeom prst="ellipse">
              <a:avLst/>
            </a:prstGeom>
            <a:solidFill>
              <a:srgbClr val="D93B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Oval 39"/>
            <p:cNvSpPr/>
            <p:nvPr/>
          </p:nvSpPr>
          <p:spPr>
            <a:xfrm>
              <a:off x="294424" y="1960253"/>
              <a:ext cx="591144" cy="62230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Oval 40"/>
            <p:cNvSpPr/>
            <p:nvPr/>
          </p:nvSpPr>
          <p:spPr>
            <a:xfrm>
              <a:off x="350741" y="2032123"/>
              <a:ext cx="475101" cy="480418"/>
            </a:xfrm>
            <a:prstGeom prst="ellipse">
              <a:avLst/>
            </a:prstGeom>
            <a:solidFill>
              <a:srgbClr val="D93B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Oval 41"/>
            <p:cNvSpPr/>
            <p:nvPr/>
          </p:nvSpPr>
          <p:spPr>
            <a:xfrm>
              <a:off x="427338" y="2102625"/>
              <a:ext cx="318187" cy="3357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Oval 42"/>
            <p:cNvSpPr/>
            <p:nvPr/>
          </p:nvSpPr>
          <p:spPr>
            <a:xfrm>
              <a:off x="503142" y="2178547"/>
              <a:ext cx="166224" cy="188136"/>
            </a:xfrm>
            <a:prstGeom prst="ellipse">
              <a:avLst/>
            </a:prstGeom>
            <a:solidFill>
              <a:srgbClr val="D93B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9" name="Rounded Rectangle 28"/>
          <p:cNvSpPr/>
          <p:nvPr/>
        </p:nvSpPr>
        <p:spPr>
          <a:xfrm>
            <a:off x="10225117" y="2006672"/>
            <a:ext cx="1367232" cy="559163"/>
          </a:xfrm>
          <a:prstGeom prst="roundRect">
            <a:avLst/>
          </a:prstGeom>
          <a:solidFill>
            <a:srgbClr val="41C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10348236" y="2060471"/>
            <a:ext cx="12110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節</a:t>
            </a: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02944" y="3587640"/>
            <a:ext cx="627722" cy="627368"/>
            <a:chOff x="208548" y="1874972"/>
            <a:chExt cx="745958" cy="793422"/>
          </a:xfrm>
        </p:grpSpPr>
        <p:sp>
          <p:nvSpPr>
            <p:cNvPr id="20" name="Oval 19"/>
            <p:cNvSpPr/>
            <p:nvPr/>
          </p:nvSpPr>
          <p:spPr>
            <a:xfrm>
              <a:off x="208548" y="1874972"/>
              <a:ext cx="745958" cy="793422"/>
            </a:xfrm>
            <a:prstGeom prst="ellipse">
              <a:avLst/>
            </a:prstGeom>
            <a:solidFill>
              <a:srgbClr val="D93B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294424" y="1960253"/>
              <a:ext cx="591144" cy="62230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350741" y="2032123"/>
              <a:ext cx="475101" cy="480418"/>
            </a:xfrm>
            <a:prstGeom prst="ellipse">
              <a:avLst/>
            </a:prstGeom>
            <a:solidFill>
              <a:srgbClr val="D93B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427338" y="2102625"/>
              <a:ext cx="318187" cy="3357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503142" y="2178547"/>
              <a:ext cx="166224" cy="188136"/>
            </a:xfrm>
            <a:prstGeom prst="ellipse">
              <a:avLst/>
            </a:prstGeom>
            <a:solidFill>
              <a:srgbClr val="D93B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6" name="Rounded Rectangle 25"/>
          <p:cNvSpPr/>
          <p:nvPr/>
        </p:nvSpPr>
        <p:spPr>
          <a:xfrm>
            <a:off x="447492" y="968015"/>
            <a:ext cx="4804732" cy="951297"/>
          </a:xfrm>
          <a:prstGeom prst="roundRect">
            <a:avLst/>
          </a:prstGeom>
          <a:solidFill>
            <a:srgbClr val="FFF7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標題 1"/>
          <p:cNvSpPr txBox="1">
            <a:spLocks/>
          </p:cNvSpPr>
          <p:nvPr/>
        </p:nvSpPr>
        <p:spPr>
          <a:xfrm>
            <a:off x="966216" y="1225296"/>
            <a:ext cx="3773052" cy="6848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>
                <a:solidFill>
                  <a:srgbClr val="EF80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本節內容簡介</a:t>
            </a:r>
            <a:endParaRPr lang="zh-TW" altLang="en-US" b="1" dirty="0">
              <a:solidFill>
                <a:srgbClr val="EF801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12407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-22910" y="0"/>
            <a:ext cx="12192000" cy="6858000"/>
            <a:chOff x="0" y="0"/>
            <a:chExt cx="12192000" cy="6858000"/>
          </a:xfrm>
        </p:grpSpPr>
        <p:sp>
          <p:nvSpPr>
            <p:cNvPr id="36" name="Rectangle 3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910" y="4664823"/>
            <a:ext cx="2634493" cy="1890094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0" y="0"/>
            <a:ext cx="2471987" cy="2732197"/>
            <a:chOff x="482670" y="2614481"/>
            <a:chExt cx="2471987" cy="2732197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670" y="2614481"/>
              <a:ext cx="2471987" cy="2732197"/>
            </a:xfrm>
            <a:prstGeom prst="rect">
              <a:avLst/>
            </a:prstGeom>
          </p:spPr>
        </p:pic>
        <p:sp>
          <p:nvSpPr>
            <p:cNvPr id="41" name="Oval 40"/>
            <p:cNvSpPr/>
            <p:nvPr/>
          </p:nvSpPr>
          <p:spPr>
            <a:xfrm>
              <a:off x="1024128" y="3147762"/>
              <a:ext cx="1481328" cy="15156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14"/>
          <a:stretch/>
        </p:blipFill>
        <p:spPr>
          <a:xfrm>
            <a:off x="455559" y="454394"/>
            <a:ext cx="1440445" cy="167345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611583" y="436901"/>
            <a:ext cx="8789427" cy="1325563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投票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4896383" y="4519596"/>
            <a:ext cx="7041322" cy="2006396"/>
            <a:chOff x="3241194" y="4568377"/>
            <a:chExt cx="7041322" cy="2006396"/>
          </a:xfrm>
        </p:grpSpPr>
        <p:sp>
          <p:nvSpPr>
            <p:cNvPr id="47" name="Rectangle 46"/>
            <p:cNvSpPr/>
            <p:nvPr/>
          </p:nvSpPr>
          <p:spPr>
            <a:xfrm>
              <a:off x="3241194" y="6025429"/>
              <a:ext cx="203879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800" b="1" dirty="0">
                  <a:solidFill>
                    <a:srgbClr val="2E9AA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非常不同意</a:t>
              </a:r>
              <a:endParaRPr lang="en-US" sz="2800" b="1" dirty="0">
                <a:solidFill>
                  <a:srgbClr val="2E9AA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055" y="4600289"/>
              <a:ext cx="1448130" cy="1397318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7114" y="4568377"/>
              <a:ext cx="1448130" cy="1397318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0563" y="4594258"/>
              <a:ext cx="1448130" cy="1397318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6284" y="4568377"/>
              <a:ext cx="1448130" cy="1397318"/>
            </a:xfrm>
            <a:prstGeom prst="rect">
              <a:avLst/>
            </a:prstGeom>
          </p:spPr>
        </p:pic>
        <p:sp>
          <p:nvSpPr>
            <p:cNvPr id="52" name="Rectangle 51"/>
            <p:cNvSpPr/>
            <p:nvPr/>
          </p:nvSpPr>
          <p:spPr>
            <a:xfrm>
              <a:off x="8243723" y="6051553"/>
              <a:ext cx="203879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800" b="1" dirty="0">
                  <a:solidFill>
                    <a:srgbClr val="2E9AA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非常同意</a:t>
              </a:r>
              <a:endParaRPr lang="en-US" sz="2800" b="1" dirty="0">
                <a:solidFill>
                  <a:srgbClr val="2E9AA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7039788" y="6051553"/>
              <a:ext cx="141720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800" b="1" dirty="0">
                  <a:solidFill>
                    <a:srgbClr val="2E9AA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同意</a:t>
              </a:r>
              <a:endParaRPr lang="en-US" sz="2800" b="1" dirty="0">
                <a:solidFill>
                  <a:srgbClr val="2E9AA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387901" y="6042323"/>
              <a:ext cx="141720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800" b="1" dirty="0">
                  <a:solidFill>
                    <a:srgbClr val="2E9AA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不同意</a:t>
              </a:r>
              <a:endParaRPr lang="en-US" sz="2800" b="1" dirty="0">
                <a:solidFill>
                  <a:srgbClr val="2E9AA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7782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-22910" y="0"/>
            <a:ext cx="12192000" cy="6858000"/>
            <a:chOff x="0" y="0"/>
            <a:chExt cx="12192000" cy="6858000"/>
          </a:xfrm>
        </p:grpSpPr>
        <p:sp>
          <p:nvSpPr>
            <p:cNvPr id="36" name="Rectangle 3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910" y="4664823"/>
            <a:ext cx="2634493" cy="1890094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0" y="0"/>
            <a:ext cx="2471987" cy="2732197"/>
            <a:chOff x="482670" y="2614481"/>
            <a:chExt cx="2471987" cy="2732197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670" y="2614481"/>
              <a:ext cx="2471987" cy="2732197"/>
            </a:xfrm>
            <a:prstGeom prst="rect">
              <a:avLst/>
            </a:prstGeom>
          </p:spPr>
        </p:pic>
        <p:sp>
          <p:nvSpPr>
            <p:cNvPr id="41" name="Oval 40"/>
            <p:cNvSpPr/>
            <p:nvPr/>
          </p:nvSpPr>
          <p:spPr>
            <a:xfrm>
              <a:off x="1024128" y="3147762"/>
              <a:ext cx="1481328" cy="15156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14"/>
          <a:stretch/>
        </p:blipFill>
        <p:spPr>
          <a:xfrm>
            <a:off x="455559" y="454394"/>
            <a:ext cx="1440445" cy="167345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611583" y="436901"/>
            <a:ext cx="8789427" cy="1325563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投票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550405" y="2244705"/>
            <a:ext cx="9631877" cy="1579337"/>
          </a:xfrm>
          <a:prstGeom prst="roundRect">
            <a:avLst/>
          </a:prstGeom>
          <a:solidFill>
            <a:srgbClr val="FFF79A"/>
          </a:solidFill>
          <a:ln w="76200">
            <a:solidFill>
              <a:srgbClr val="3CB8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906987" y="2693274"/>
            <a:ext cx="8916809" cy="594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Q1 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抑鬱症只是感到情緒低落。</a:t>
            </a:r>
            <a:endParaRPr 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4896383" y="4519596"/>
            <a:ext cx="7041322" cy="2006396"/>
            <a:chOff x="3241194" y="4568377"/>
            <a:chExt cx="7041322" cy="2006396"/>
          </a:xfrm>
        </p:grpSpPr>
        <p:sp>
          <p:nvSpPr>
            <p:cNvPr id="47" name="Rectangle 46"/>
            <p:cNvSpPr/>
            <p:nvPr/>
          </p:nvSpPr>
          <p:spPr>
            <a:xfrm>
              <a:off x="3241194" y="6025429"/>
              <a:ext cx="203879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800" b="1" dirty="0">
                  <a:solidFill>
                    <a:srgbClr val="2E9AA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非常不同意</a:t>
              </a:r>
              <a:endParaRPr lang="en-US" sz="2800" b="1" dirty="0">
                <a:solidFill>
                  <a:srgbClr val="2E9AA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055" y="4600289"/>
              <a:ext cx="1448130" cy="1397318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7114" y="4568377"/>
              <a:ext cx="1448130" cy="1397318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0563" y="4594258"/>
              <a:ext cx="1448130" cy="1397318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6284" y="4568377"/>
              <a:ext cx="1448130" cy="1397318"/>
            </a:xfrm>
            <a:prstGeom prst="rect">
              <a:avLst/>
            </a:prstGeom>
          </p:spPr>
        </p:pic>
        <p:sp>
          <p:nvSpPr>
            <p:cNvPr id="52" name="Rectangle 51"/>
            <p:cNvSpPr/>
            <p:nvPr/>
          </p:nvSpPr>
          <p:spPr>
            <a:xfrm>
              <a:off x="8243723" y="6051553"/>
              <a:ext cx="203879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800" b="1" dirty="0">
                  <a:solidFill>
                    <a:srgbClr val="2E9AA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非常同意</a:t>
              </a:r>
              <a:endParaRPr lang="en-US" sz="2800" b="1" dirty="0">
                <a:solidFill>
                  <a:srgbClr val="2E9AA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7039788" y="6051553"/>
              <a:ext cx="141720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800" b="1" dirty="0">
                  <a:solidFill>
                    <a:srgbClr val="2E9AA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同意</a:t>
              </a:r>
              <a:endParaRPr lang="en-US" sz="2800" b="1" dirty="0">
                <a:solidFill>
                  <a:srgbClr val="2E9AA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387901" y="6042323"/>
              <a:ext cx="141720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800" b="1" dirty="0">
                  <a:solidFill>
                    <a:srgbClr val="2E9AA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不同意</a:t>
              </a:r>
              <a:endParaRPr lang="en-US" sz="2800" b="1" dirty="0">
                <a:solidFill>
                  <a:srgbClr val="2E9AA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7523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-22910" y="0"/>
            <a:ext cx="12192000" cy="6858000"/>
            <a:chOff x="0" y="0"/>
            <a:chExt cx="12192000" cy="6858000"/>
          </a:xfrm>
        </p:grpSpPr>
        <p:sp>
          <p:nvSpPr>
            <p:cNvPr id="36" name="Rectangle 3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910" y="4664823"/>
            <a:ext cx="2634493" cy="1890094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0" y="0"/>
            <a:ext cx="2471987" cy="2732197"/>
            <a:chOff x="482670" y="2614481"/>
            <a:chExt cx="2471987" cy="2732197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670" y="2614481"/>
              <a:ext cx="2471987" cy="2732197"/>
            </a:xfrm>
            <a:prstGeom prst="rect">
              <a:avLst/>
            </a:prstGeom>
          </p:spPr>
        </p:pic>
        <p:sp>
          <p:nvSpPr>
            <p:cNvPr id="41" name="Oval 40"/>
            <p:cNvSpPr/>
            <p:nvPr/>
          </p:nvSpPr>
          <p:spPr>
            <a:xfrm>
              <a:off x="1024128" y="3147762"/>
              <a:ext cx="1481328" cy="15156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14"/>
          <a:stretch/>
        </p:blipFill>
        <p:spPr>
          <a:xfrm>
            <a:off x="455559" y="454394"/>
            <a:ext cx="1440445" cy="167345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611583" y="436901"/>
            <a:ext cx="8789427" cy="1325563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投票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550405" y="2172987"/>
            <a:ext cx="9631877" cy="1579337"/>
          </a:xfrm>
          <a:prstGeom prst="roundRect">
            <a:avLst/>
          </a:prstGeom>
          <a:solidFill>
            <a:srgbClr val="FFF79A"/>
          </a:solidFill>
          <a:ln w="76200">
            <a:solidFill>
              <a:srgbClr val="3CB8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906987" y="2621556"/>
            <a:ext cx="8916809" cy="594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Q2 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受抑鬱症影響的人都有一樣的徵狀。</a:t>
            </a:r>
            <a:endParaRPr 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896383" y="4519596"/>
            <a:ext cx="7041322" cy="2006396"/>
            <a:chOff x="3241194" y="4568377"/>
            <a:chExt cx="7041322" cy="2006396"/>
          </a:xfrm>
        </p:grpSpPr>
        <p:sp>
          <p:nvSpPr>
            <p:cNvPr id="21" name="Rectangle 20"/>
            <p:cNvSpPr/>
            <p:nvPr/>
          </p:nvSpPr>
          <p:spPr>
            <a:xfrm>
              <a:off x="3241194" y="6025429"/>
              <a:ext cx="203879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800" b="1" dirty="0">
                  <a:solidFill>
                    <a:srgbClr val="2E9AA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非常不同意</a:t>
              </a:r>
              <a:endParaRPr lang="en-US" sz="2800" b="1" dirty="0">
                <a:solidFill>
                  <a:srgbClr val="2E9AA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055" y="4600289"/>
              <a:ext cx="1448130" cy="139731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7114" y="4568377"/>
              <a:ext cx="1448130" cy="139731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0563" y="4594258"/>
              <a:ext cx="1448130" cy="1397318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6284" y="4568377"/>
              <a:ext cx="1448130" cy="1397318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8243723" y="6051553"/>
              <a:ext cx="203879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800" b="1" dirty="0">
                  <a:solidFill>
                    <a:srgbClr val="2E9AA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非常同意</a:t>
              </a:r>
              <a:endParaRPr lang="en-US" sz="2800" b="1" dirty="0">
                <a:solidFill>
                  <a:srgbClr val="2E9AA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039788" y="6051553"/>
              <a:ext cx="141720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800" b="1" dirty="0">
                  <a:solidFill>
                    <a:srgbClr val="2E9AA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同意</a:t>
              </a:r>
              <a:endParaRPr lang="en-US" sz="2800" b="1" dirty="0">
                <a:solidFill>
                  <a:srgbClr val="2E9AA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387901" y="6042323"/>
              <a:ext cx="141720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800" b="1" dirty="0">
                  <a:solidFill>
                    <a:srgbClr val="2E9AA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不同意</a:t>
              </a:r>
              <a:endParaRPr lang="en-US" sz="2800" b="1" dirty="0">
                <a:solidFill>
                  <a:srgbClr val="2E9AA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8756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hlinkClick r:id="rId3"/>
            <a:extLst>
              <a:ext uri="{FF2B5EF4-FFF2-40B4-BE49-F238E27FC236}">
                <a16:creationId xmlns:a16="http://schemas.microsoft.com/office/drawing/2014/main" id="{18B807DB-9903-4ACC-A08C-C2D1BB14B3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804"/>
            <a:ext cx="12192000" cy="689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480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6" name="Rectangle 3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itle 1"/>
          <p:cNvSpPr txBox="1">
            <a:spLocks/>
          </p:cNvSpPr>
          <p:nvPr/>
        </p:nvSpPr>
        <p:spPr>
          <a:xfrm>
            <a:off x="688072" y="5754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抑鬱症的定義</a:t>
            </a:r>
            <a:endParaRPr lang="zh-HK" altLang="en-US" b="1" dirty="0">
              <a:solidFill>
                <a:srgbClr val="28ACC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04493" y="2193091"/>
            <a:ext cx="10523149" cy="30012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800"/>
              </a:spcAft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一種精神疾病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>
              <a:spcAft>
                <a:spcPts val="1800"/>
              </a:spcAft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主要特徵包括：</a:t>
            </a:r>
            <a:r>
              <a:rPr lang="zh-TW" altLang="en-US" sz="3200" dirty="0">
                <a:solidFill>
                  <a:srgbClr val="33ABB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長期且持續地情緒低落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200" dirty="0">
                <a:solidFill>
                  <a:srgbClr val="33ABB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悶悶不樂或煩躁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，並</a:t>
            </a:r>
            <a:r>
              <a:rPr lang="zh-TW" altLang="en-US" sz="3200" dirty="0">
                <a:solidFill>
                  <a:srgbClr val="33ABB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對大部分事情失去興趣或動力</a:t>
            </a:r>
            <a:endParaRPr lang="en-US" altLang="zh-TW" sz="3200" dirty="0">
              <a:solidFill>
                <a:srgbClr val="33ABB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>
              <a:spcAft>
                <a:spcPts val="1800"/>
              </a:spcAft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這些徵狀會</a:t>
            </a:r>
            <a:r>
              <a:rPr lang="zh-TW" altLang="en-US" sz="3200" dirty="0">
                <a:solidFill>
                  <a:srgbClr val="33ABB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影響患者的日常生活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，例如：學業、人際關係或社交活動等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67649" y="2284587"/>
            <a:ext cx="372979" cy="397639"/>
          </a:xfrm>
          <a:prstGeom prst="ellipse">
            <a:avLst/>
          </a:prstGeom>
          <a:solidFill>
            <a:srgbClr val="41C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360251" y="3097236"/>
            <a:ext cx="372979" cy="397639"/>
          </a:xfrm>
          <a:prstGeom prst="ellipse">
            <a:avLst/>
          </a:prstGeom>
          <a:solidFill>
            <a:srgbClr val="41C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395882" y="4270055"/>
            <a:ext cx="372979" cy="397639"/>
          </a:xfrm>
          <a:prstGeom prst="ellipse">
            <a:avLst/>
          </a:prstGeom>
          <a:solidFill>
            <a:srgbClr val="41C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145" y="340340"/>
            <a:ext cx="1309790" cy="234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137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E1B010E513754C4FBF423E6115B9BD48" ma:contentTypeVersion="11" ma:contentTypeDescription="建立新的文件。" ma:contentTypeScope="" ma:versionID="b95f78fc337e804bf54ec19020a9ae7e">
  <xsd:schema xmlns:xsd="http://www.w3.org/2001/XMLSchema" xmlns:xs="http://www.w3.org/2001/XMLSchema" xmlns:p="http://schemas.microsoft.com/office/2006/metadata/properties" xmlns:ns2="4b640152-3d3c-465b-beb1-086ea6aeed0e" xmlns:ns3="41427138-8be5-4331-9876-fbac57ee4dc8" targetNamespace="http://schemas.microsoft.com/office/2006/metadata/properties" ma:root="true" ma:fieldsID="146e02d83dae825ae2f14ad6ee8b6f96" ns2:_="" ns3:_="">
    <xsd:import namespace="4b640152-3d3c-465b-beb1-086ea6aeed0e"/>
    <xsd:import namespace="41427138-8be5-4331-9876-fbac57ee4d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640152-3d3c-465b-beb1-086ea6aeed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影像標籤" ma:readOnly="false" ma:fieldId="{5cf76f15-5ced-4ddc-b409-7134ff3c332f}" ma:taxonomyMulti="true" ma:sspId="bca0ba2c-31e5-4c89-bdb4-0b3d60f879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427138-8be5-4331-9876-fbac57ee4dc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24d27d4-b118-4058-99ce-07324ded7239}" ma:internalName="TaxCatchAll" ma:showField="CatchAllData" ma:web="41427138-8be5-4331-9876-fbac57ee4d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b640152-3d3c-465b-beb1-086ea6aeed0e">
      <Terms xmlns="http://schemas.microsoft.com/office/infopath/2007/PartnerControls"/>
    </lcf76f155ced4ddcb4097134ff3c332f>
    <TaxCatchAll xmlns="41427138-8be5-4331-9876-fbac57ee4dc8" xsi:nil="true"/>
  </documentManagement>
</p:properties>
</file>

<file path=customXml/itemProps1.xml><?xml version="1.0" encoding="utf-8"?>
<ds:datastoreItem xmlns:ds="http://schemas.openxmlformats.org/officeDocument/2006/customXml" ds:itemID="{8845468B-6593-4509-B514-80BB39987E91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4b640152-3d3c-465b-beb1-086ea6aeed0e"/>
    <ds:schemaRef ds:uri="41427138-8be5-4331-9876-fbac57ee4dc8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230F2EE-5F4B-4A31-913A-24ED7A62C8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A359E10-AC30-4D47-8DAF-C512FA2D4B2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1427138-8be5-4331-9876-fbac57ee4dc8"/>
    <ds:schemaRef ds:uri="4b640152-3d3c-465b-beb1-086ea6aeed0e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9322</TotalTime>
  <Words>1329</Words>
  <Application>Microsoft Office PowerPoint</Application>
  <PresentationFormat>寬螢幕</PresentationFormat>
  <Paragraphs>142</Paragraphs>
  <Slides>26</Slides>
  <Notes>19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37" baseType="lpstr">
      <vt:lpstr>Microsoft YaHei</vt:lpstr>
      <vt:lpstr>細明體</vt:lpstr>
      <vt:lpstr>微軟正黑體</vt:lpstr>
      <vt:lpstr>微軟正黑體</vt:lpstr>
      <vt:lpstr>Arial</vt:lpstr>
      <vt:lpstr>Berlin Sans FB</vt:lpstr>
      <vt:lpstr>Calibri</vt:lpstr>
      <vt:lpstr>Calibri Light</vt:lpstr>
      <vt:lpstr>Courier New</vt:lpstr>
      <vt:lpstr>Times New Roman</vt:lpstr>
      <vt:lpstr>Office Theme</vt:lpstr>
      <vt:lpstr>PowerPoint 簡報</vt:lpstr>
      <vt:lpstr>PowerPoint 簡報</vt:lpstr>
      <vt:lpstr>PowerPoint 簡報</vt:lpstr>
      <vt:lpstr>PowerPoint 簡報</vt:lpstr>
      <vt:lpstr>投票</vt:lpstr>
      <vt:lpstr>投票</vt:lpstr>
      <vt:lpstr>投票</vt:lpstr>
      <vt:lpstr>PowerPoint 簡報</vt:lpstr>
      <vt:lpstr>PowerPoint 簡報</vt:lpstr>
      <vt:lpstr>分組活動：抑鬱徵狀四格拼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小結</vt:lpstr>
      <vt:lpstr>患上精神疾病，能否醫治及康復？  一般人可否協助精神疾病患者康復？ </vt:lpstr>
      <vt:lpstr>PowerPoint 簡報</vt:lpstr>
      <vt:lpstr>PowerPoint 簡報</vt:lpstr>
      <vt:lpstr>PowerPoint 簡報</vt:lpstr>
      <vt:lpstr>PowerPoint 簡報</vt:lpstr>
      <vt:lpstr>PowerPoint 簡報</vt:lpstr>
      <vt:lpstr>小結</vt:lpstr>
      <vt:lpstr>PowerPoint 簡報</vt:lpstr>
      <vt:lpstr>第九節 學習重點</vt:lpstr>
    </vt:vector>
  </TitlesOfParts>
  <Company>EDB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警鐘長期誤鳴</dc:title>
  <dc:creator>CHAN, Hiu-wo Lucy</dc:creator>
  <cp:lastModifiedBy>YIU, Ching-laam Crystal</cp:lastModifiedBy>
  <cp:revision>600</cp:revision>
  <dcterms:created xsi:type="dcterms:W3CDTF">2023-01-05T07:24:07Z</dcterms:created>
  <dcterms:modified xsi:type="dcterms:W3CDTF">2026-05-12T05:56:05Z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0x010100E1B010E513754C4FBF423E6115B9BD48</vt:lpwstr>
  </property>
</Properties>
</file>