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75" r:id="rId5"/>
    <p:sldId id="567" r:id="rId6"/>
    <p:sldId id="568" r:id="rId7"/>
    <p:sldId id="285" r:id="rId8"/>
    <p:sldId id="491" r:id="rId9"/>
    <p:sldId id="492" r:id="rId10"/>
    <p:sldId id="493" r:id="rId11"/>
    <p:sldId id="494" r:id="rId12"/>
    <p:sldId id="495" r:id="rId13"/>
    <p:sldId id="577" r:id="rId14"/>
    <p:sldId id="496" r:id="rId15"/>
    <p:sldId id="575" r:id="rId16"/>
    <p:sldId id="501" r:id="rId17"/>
    <p:sldId id="515" r:id="rId18"/>
    <p:sldId id="573" r:id="rId19"/>
    <p:sldId id="517" r:id="rId20"/>
    <p:sldId id="502" r:id="rId21"/>
    <p:sldId id="574" r:id="rId22"/>
    <p:sldId id="518" r:id="rId23"/>
    <p:sldId id="519" r:id="rId24"/>
    <p:sldId id="548" r:id="rId25"/>
    <p:sldId id="361" r:id="rId26"/>
    <p:sldId id="564" r:id="rId27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8CB"/>
    <a:srgbClr val="2E9AAC"/>
    <a:srgbClr val="33ABBF"/>
    <a:srgbClr val="FFFCD5"/>
    <a:srgbClr val="FFFABD"/>
    <a:srgbClr val="FFF79A"/>
    <a:srgbClr val="41C3D8"/>
    <a:srgbClr val="E6AF00"/>
    <a:srgbClr val="D0F0FC"/>
    <a:srgbClr val="B7E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8" autoAdjust="0"/>
    <p:restoredTop sz="79208" autoAdjust="0"/>
  </p:normalViewPr>
  <p:slideViewPr>
    <p:cSldViewPr snapToGrid="0">
      <p:cViewPr varScale="1">
        <p:scale>
          <a:sx n="64" d="100"/>
          <a:sy n="64" d="100"/>
        </p:scale>
        <p:origin x="13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C1824-FE88-4E96-8178-4FEA8E4DCBA6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96844-D433-4E72-B630-A2F31FA224E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631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5269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894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認識焦慮症（一）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https://youtu.be/_WObfsyvEaM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1638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2689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6542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0184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認識焦慮症（二）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TW" altLang="en-US" dirty="0"/>
              <a:t> 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https://youtu.be/T3oBYFJs5jQ</a:t>
            </a:r>
            <a:r>
              <a:rPr lang="zh-TW" altLang="en-US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211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6309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94216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220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熱朱古力呼吸法</a:t>
            </a:r>
            <a:r>
              <a:rPr lang="en-US" altLang="zh-TW" dirty="0"/>
              <a:t>: https://youtu.be/I-vqE3r7AuM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724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301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52674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804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0874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精神疾病知多啲</a:t>
            </a:r>
            <a:r>
              <a:rPr lang="en-US" altLang="zh-TW" sz="1800" b="0" i="0" u="none" strike="noStrike" dirty="0">
                <a:solidFill>
                  <a:srgbClr val="000000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:</a:t>
            </a:r>
            <a:r>
              <a:rPr lang="zh-HK" altLang="en-US" dirty="0"/>
              <a:t> </a:t>
            </a:r>
            <a:r>
              <a:rPr lang="en-US" altLang="zh-HK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</a:rPr>
              <a:t>https://youtu.be/qcK0RpY7Tgw</a:t>
            </a:r>
            <a:r>
              <a:rPr lang="en-US" altLang="zh-HK" dirty="0"/>
              <a:t>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80100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324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96844-D433-4E72-B630-A2F31FA224EF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032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828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809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583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32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28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7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300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918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62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187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7062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3233-E967-4209-990D-1D789F84C9BC}" type="datetimeFigureOut">
              <a:rPr lang="zh-HK" altLang="en-US" smtClean="0"/>
              <a:t>12/5/2026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61F5A-C5A6-423B-B413-5F96E3A4FB3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508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hyperlink" Target="https://youtu.be/_WObfsyvEaM" TargetMode="Externa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hyperlink" Target="https://youtu.be/T3oBYFJs5jQ" TargetMode="Externa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-vqE3r7A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cK0RpY7Tg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386" y="0"/>
            <a:ext cx="12192000" cy="6858000"/>
            <a:chOff x="0" y="0"/>
            <a:chExt cx="12192000" cy="6858000"/>
          </a:xfrm>
        </p:grpSpPr>
        <p:sp>
          <p:nvSpPr>
            <p:cNvPr id="47" name="Rectangle 4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251321" y="2968722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508537" y="297255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1397" y="302082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endParaRPr lang="en-US" sz="6600" b="1" dirty="0">
              <a:solidFill>
                <a:srgbClr val="41C3D8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81243" y="301145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31888" y="0"/>
            <a:ext cx="2689673" cy="1411705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000507" y="2970281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073213" y="3009186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</a:t>
            </a:r>
            <a:endParaRPr lang="en-US" sz="6600" dirty="0">
              <a:solidFill>
                <a:srgbClr val="41C3D8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0877" y="1850254"/>
            <a:ext cx="1388676" cy="1817171"/>
            <a:chOff x="340804" y="2011117"/>
            <a:chExt cx="1612011" cy="2057575"/>
          </a:xfrm>
        </p:grpSpPr>
        <p:sp>
          <p:nvSpPr>
            <p:cNvPr id="6" name="Rectangle 5"/>
            <p:cNvSpPr/>
            <p:nvPr/>
          </p:nvSpPr>
          <p:spPr>
            <a:xfrm>
              <a:off x="340804" y="2011117"/>
              <a:ext cx="1612011" cy="20575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219" y="2111241"/>
              <a:ext cx="1357072" cy="180569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135742" y="2179290"/>
            <a:ext cx="1305063" cy="1764632"/>
            <a:chOff x="2072834" y="2410406"/>
            <a:chExt cx="1612011" cy="2039112"/>
          </a:xfrm>
        </p:grpSpPr>
        <p:sp>
          <p:nvSpPr>
            <p:cNvPr id="23" name="Rectangle 22"/>
            <p:cNvSpPr/>
            <p:nvPr/>
          </p:nvSpPr>
          <p:spPr>
            <a:xfrm>
              <a:off x="2072834" y="2410406"/>
              <a:ext cx="1612011" cy="203911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4711" y="2562254"/>
              <a:ext cx="1377553" cy="173541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2" y="2991095"/>
            <a:ext cx="1204058" cy="36975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24155" y="3769334"/>
            <a:ext cx="373200" cy="69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10731" y="4030220"/>
            <a:ext cx="373200" cy="6975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91" y="3061605"/>
            <a:ext cx="1110475" cy="3609044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252308" y="2968209"/>
            <a:ext cx="1120456" cy="1136273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0506919" y="2968210"/>
            <a:ext cx="1120456" cy="1136273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9297010" y="3021028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564495" y="3008721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sz="6600" dirty="0">
              <a:solidFill>
                <a:srgbClr val="41C3D8"/>
              </a:solidFill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558752" y="410817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單元四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8" name="Rectangle 29"/>
          <p:cNvSpPr/>
          <p:nvPr/>
        </p:nvSpPr>
        <p:spPr>
          <a:xfrm>
            <a:off x="4088512" y="1746590"/>
            <a:ext cx="2994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第八節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851097" y="633478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69647" y="2976364"/>
            <a:ext cx="1120456" cy="1119271"/>
          </a:xfrm>
          <a:prstGeom prst="rect">
            <a:avLst/>
          </a:prstGeom>
          <a:solidFill>
            <a:schemeClr val="bg1"/>
          </a:solidFill>
          <a:ln w="57150">
            <a:solidFill>
              <a:srgbClr val="41C3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842353" y="3015269"/>
            <a:ext cx="103105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solidFill>
                  <a:srgbClr val="41C3D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endParaRPr lang="en-US" altLang="zh-HK" sz="6600" dirty="0">
              <a:solidFill>
                <a:srgbClr val="41C3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23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3978199" y="1405300"/>
            <a:ext cx="7507549" cy="300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每個人的「壓力水桶」本來的大小容量就不一樣，因為我們每人的內在及外在因素都不一樣，而同樣的壓力事件對水桶所造成的負荷都不同。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Oval 25"/>
          <p:cNvSpPr/>
          <p:nvPr/>
        </p:nvSpPr>
        <p:spPr>
          <a:xfrm>
            <a:off x="905490" y="4098731"/>
            <a:ext cx="383850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264" flipH="1">
            <a:off x="762978" y="1097970"/>
            <a:ext cx="2890689" cy="2263332"/>
          </a:xfrm>
          <a:prstGeom prst="rect">
            <a:avLst/>
          </a:prstGeom>
        </p:spPr>
      </p:pic>
      <p:sp>
        <p:nvSpPr>
          <p:cNvPr id="14" name="Oval 25"/>
          <p:cNvSpPr/>
          <p:nvPr/>
        </p:nvSpPr>
        <p:spPr>
          <a:xfrm>
            <a:off x="3511422" y="1416423"/>
            <a:ext cx="383850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41393" y="3986894"/>
            <a:ext cx="5407366" cy="1898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長期及過大的精神壓力可導致「壓力水桶」持續滿瀉，從而影響腦部，觸發精神疾病。</a:t>
            </a:r>
          </a:p>
          <a:p>
            <a:pPr algn="l">
              <a:spcAft>
                <a:spcPts val="1800"/>
              </a:spcAft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86" y="3604729"/>
            <a:ext cx="2753859" cy="2766973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495" y="4435021"/>
            <a:ext cx="1795536" cy="1761226"/>
          </a:xfrm>
          <a:prstGeom prst="rect">
            <a:avLst/>
          </a:prstGeom>
        </p:spPr>
      </p:pic>
      <p:pic>
        <p:nvPicPr>
          <p:cNvPr id="2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47">
            <a:off x="7233533" y="3065048"/>
            <a:ext cx="2110752" cy="1243954"/>
          </a:xfrm>
          <a:prstGeom prst="rect">
            <a:avLst/>
          </a:prstGeom>
        </p:spPr>
      </p:pic>
      <p:pic>
        <p:nvPicPr>
          <p:cNvPr id="22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347">
            <a:off x="9675305" y="3977867"/>
            <a:ext cx="1759606" cy="103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sz="48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4" y="2564238"/>
            <a:ext cx="9183552" cy="2466971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精神疾病是一個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涉及腦部功能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的疾病，是由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內在及外在因素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一起造成的，在</a:t>
            </a:r>
            <a:r>
              <a:rPr lang="zh-TW" altLang="en-US" sz="36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兒童、青少年或成人階段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皆可出現。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當「壓力水桶」持續滿瀉，便有機會觸發精神疾病。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169158" y="2430063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6"/>
          <p:cNvGrpSpPr/>
          <p:nvPr/>
        </p:nvGrpSpPr>
        <p:grpSpPr>
          <a:xfrm>
            <a:off x="1192261" y="4297834"/>
            <a:ext cx="678417" cy="646331"/>
            <a:chOff x="-1683874" y="1978867"/>
            <a:chExt cx="678417" cy="646331"/>
          </a:xfrm>
        </p:grpSpPr>
        <p:sp>
          <p:nvSpPr>
            <p:cNvPr id="31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5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2304996" y="378879"/>
            <a:ext cx="99194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endParaRPr lang="zh-TW" altLang="en-US" sz="5200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4" y="269069"/>
            <a:ext cx="1729383" cy="1911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9074" y="982500"/>
            <a:ext cx="1600553" cy="12531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339626" y="765147"/>
            <a:ext cx="7191601" cy="101006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34708" y="785103"/>
            <a:ext cx="4680297" cy="102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日常焦慮  </a:t>
            </a:r>
            <a:r>
              <a:rPr lang="en-US" altLang="zh-TW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  </a:t>
            </a: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7" b="10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446">
            <a:off x="9683674" y="541413"/>
            <a:ext cx="1734422" cy="1942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5973" y="2058327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心裏面有出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</a:t>
            </a:r>
            <a:r>
              <a: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過焦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r>
              <a: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緒</a:t>
            </a:r>
            <a:r>
              <a:rPr lang="zh-HK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8534" y="2747135"/>
            <a:ext cx="5418066" cy="3047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29" y="2688801"/>
            <a:ext cx="1846193" cy="10384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036" y="3649589"/>
            <a:ext cx="2272069" cy="12780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31" y="3158162"/>
            <a:ext cx="1798974" cy="10119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7" y="4489823"/>
            <a:ext cx="2272069" cy="12780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2528" y="5721145"/>
            <a:ext cx="38779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情緒沒有好壞之分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只是想幫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及保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們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65" y="3169030"/>
            <a:ext cx="3253486" cy="18300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918" y="2960687"/>
            <a:ext cx="2882075" cy="1621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572" y="3377096"/>
            <a:ext cx="4923444" cy="27694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222" y="4328519"/>
            <a:ext cx="3367959" cy="18944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0" y="4338965"/>
            <a:ext cx="3377632" cy="18999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3" y="3153414"/>
            <a:ext cx="2272069" cy="12780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76985" y="610996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續</a:t>
            </a:r>
            <a:r>
              <a:rPr lang="zh-HK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地失控暴走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54455" y="457848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有可能</a:t>
            </a:r>
            <a:r>
              <a:rPr lang="zh-HK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演變成</a:t>
            </a:r>
            <a:endParaRPr lang="en-US" altLang="zh-HK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慮</a:t>
            </a:r>
            <a:r>
              <a:rPr lang="zh-HK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</a:t>
            </a:r>
            <a:endParaRPr 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63" y="4290249"/>
            <a:ext cx="2432399" cy="13682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61" y="4325899"/>
            <a:ext cx="2432399" cy="13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217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" y="889249"/>
            <a:ext cx="1587862" cy="119407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304996" y="378879"/>
            <a:ext cx="99194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TW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認識焦慮症（一）</a:t>
            </a:r>
            <a:r>
              <a:rPr lang="en-US" altLang="zh-TW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</a:p>
        </p:txBody>
      </p:sp>
      <p:pic>
        <p:nvPicPr>
          <p:cNvPr id="7" name="圖片 6">
            <a:hlinkClick r:id="rId5"/>
            <a:extLst>
              <a:ext uri="{FF2B5EF4-FFF2-40B4-BE49-F238E27FC236}">
                <a16:creationId xmlns:a16="http://schemas.microsoft.com/office/drawing/2014/main" id="{F30E0118-C637-4EF5-B865-825D73F1D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688072" y="5754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焦慮症的定義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41030" y="2193091"/>
            <a:ext cx="10165170" cy="3001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一系列以</a:t>
            </a:r>
            <a:r>
              <a:rPr lang="zh-TW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過度焦慮或恐懼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為主要表徵的精神疾病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主要特點是會</a:t>
            </a:r>
            <a:r>
              <a:rPr lang="zh-TW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過度地擔憂和預期危險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即將發生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不論是面對日常情況或生活壓力，焦慮或恐懼的反應都</a:t>
            </a:r>
            <a:r>
              <a:rPr lang="zh-TW" altLang="en-US" sz="32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超出正常比例</a:t>
            </a:r>
            <a:endParaRPr lang="en-US" altLang="zh-TW" sz="32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800"/>
              </a:spcAft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1325" y="2240196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91325" y="3059134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25"/>
          <p:cNvSpPr/>
          <p:nvPr/>
        </p:nvSpPr>
        <p:spPr>
          <a:xfrm>
            <a:off x="791325" y="3874220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31"/>
          <p:cNvPicPr/>
          <p:nvPr/>
        </p:nvPicPr>
        <p:blipFill rotWithShape="1">
          <a:blip r:embed="rId3"/>
          <a:srcRect b="4323"/>
          <a:stretch/>
        </p:blipFill>
        <p:spPr>
          <a:xfrm>
            <a:off x="9781885" y="4440750"/>
            <a:ext cx="1216789" cy="17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4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1706880" y="1041717"/>
            <a:ext cx="10291356" cy="1372300"/>
          </a:xfrm>
          <a:prstGeom prst="wedgeRoundRectCallout">
            <a:avLst>
              <a:gd name="adj1" fmla="val -52848"/>
              <a:gd name="adj2" fmla="val -6738"/>
              <a:gd name="adj3" fmla="val 16667"/>
            </a:avLst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：焦慮甚麼時候是正常的？</a:t>
            </a:r>
            <a:endParaRPr lang="en-US" altLang="zh-TW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甚麼時候會成為問題並需要尋求協助？</a:t>
            </a:r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7"/>
          <a:stretch/>
        </p:blipFill>
        <p:spPr>
          <a:xfrm>
            <a:off x="11305700" y="4405775"/>
            <a:ext cx="1010598" cy="2452225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161635" y="2694430"/>
            <a:ext cx="10996857" cy="3645409"/>
          </a:xfrm>
          <a:prstGeom prst="wedgeRoundRectCallout">
            <a:avLst>
              <a:gd name="adj1" fmla="val 51969"/>
              <a:gd name="adj2" fmla="val 16511"/>
              <a:gd name="adj3" fmla="val 16667"/>
            </a:avLst>
          </a:prstGeom>
          <a:solidFill>
            <a:srgbClr val="D0F0FC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8018" y="3111542"/>
            <a:ext cx="104440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：對於一些未知的情況、危險或有壓力的事情 ，有擔心或感到焦慮是很正常。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適當的焦慮可以幫助我們更小心和認真去做一些事情，或可以保護自己。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/>
          <p:nvPr/>
        </p:nvPicPr>
        <p:blipFill rotWithShape="1">
          <a:blip r:embed="rId4"/>
          <a:srcRect b="4323"/>
          <a:stretch/>
        </p:blipFill>
        <p:spPr>
          <a:xfrm>
            <a:off x="161635" y="735656"/>
            <a:ext cx="1216789" cy="17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2291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7"/>
          <a:stretch/>
        </p:blipFill>
        <p:spPr>
          <a:xfrm>
            <a:off x="11305700" y="4405775"/>
            <a:ext cx="1010598" cy="2452225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308843" y="927634"/>
            <a:ext cx="10996857" cy="5532120"/>
          </a:xfrm>
          <a:prstGeom prst="wedgeRoundRectCallout">
            <a:avLst>
              <a:gd name="adj1" fmla="val 51969"/>
              <a:gd name="adj2" fmla="val 16511"/>
              <a:gd name="adj3" fmla="val 16667"/>
            </a:avLst>
          </a:prstGeom>
          <a:solidFill>
            <a:srgbClr val="D0F0FC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517" y="1385370"/>
            <a:ext cx="1049750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焦慮症的</a:t>
            </a:r>
            <a:r>
              <a:rPr lang="zh-TW" altLang="en-US" sz="3600" b="1" dirty="0">
                <a:solidFill>
                  <a:srgbClr val="2E9A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過度焦慮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與正常、適當的焦慮不同。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HK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焦慮程度嚴重，並與實際壓力源頭的威脅不成正比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HK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焦慮持續時間過長，即壓力源頭過後，焦慮感並沒有減退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HK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響：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焦慮超越個人可以控制的水平，顯著地影響學習表現、社交、健康和日常生活等</a:t>
            </a:r>
            <a:endParaRPr 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717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03503" y="534201"/>
            <a:ext cx="9260913" cy="2249142"/>
          </a:xfrm>
        </p:spPr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分組活動：</a:t>
            </a:r>
            <a:br>
              <a:rPr lang="en-US" altLang="zh-TW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焦慮症你我齊認識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3645" y="51146"/>
            <a:ext cx="2471987" cy="2732197"/>
            <a:chOff x="482670" y="2614481"/>
            <a:chExt cx="2471987" cy="273219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圖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71050">
            <a:off x="972026" y="529638"/>
            <a:ext cx="947480" cy="164323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728" y="163285"/>
            <a:ext cx="4616559" cy="65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25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1217" y="229874"/>
            <a:ext cx="2471987" cy="2732197"/>
            <a:chOff x="482670" y="2614481"/>
            <a:chExt cx="2471987" cy="273219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2304996" y="378879"/>
            <a:ext cx="991946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TW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認識焦慮症（二）</a:t>
            </a:r>
            <a:r>
              <a:rPr lang="en-US" altLang="zh-TW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52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1" y="889249"/>
            <a:ext cx="1587862" cy="1194072"/>
          </a:xfrm>
          <a:prstGeom prst="rect">
            <a:avLst/>
          </a:prstGeom>
        </p:spPr>
      </p:pic>
      <p:pic>
        <p:nvPicPr>
          <p:cNvPr id="7" name="圖片 6">
            <a:hlinkClick r:id="rId5"/>
            <a:extLst>
              <a:ext uri="{FF2B5EF4-FFF2-40B4-BE49-F238E27FC236}">
                <a16:creationId xmlns:a16="http://schemas.microsoft.com/office/drawing/2014/main" id="{2D9F4B27-FFBE-4207-8B75-B356C8766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1222146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4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矩形 246"/>
          <p:cNvSpPr/>
          <p:nvPr/>
        </p:nvSpPr>
        <p:spPr>
          <a:xfrm>
            <a:off x="877824" y="843652"/>
            <a:ext cx="10789920" cy="5618108"/>
          </a:xfrm>
          <a:prstGeom prst="rect">
            <a:avLst/>
          </a:prstGeom>
          <a:solidFill>
            <a:srgbClr val="EA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328928" y="1244046"/>
            <a:ext cx="10021824" cy="482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30555" indent="-270510">
              <a:lnSpc>
                <a:spcPts val="2500"/>
              </a:lnSpc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2" name="手繪多邊形 248"/>
          <p:cNvSpPr/>
          <p:nvPr/>
        </p:nvSpPr>
        <p:spPr>
          <a:xfrm>
            <a:off x="5194518" y="354797"/>
            <a:ext cx="2597732" cy="1168065"/>
          </a:xfrm>
          <a:custGeom>
            <a:avLst/>
            <a:gdLst>
              <a:gd name="connsiteX0" fmla="*/ 1521 w 977584"/>
              <a:gd name="connsiteY0" fmla="*/ 495245 h 559920"/>
              <a:gd name="connsiteX1" fmla="*/ 25272 w 977584"/>
              <a:gd name="connsiteY1" fmla="*/ 352741 h 559920"/>
              <a:gd name="connsiteX2" fmla="*/ 96524 w 977584"/>
              <a:gd name="connsiteY2" fmla="*/ 305240 h 559920"/>
              <a:gd name="connsiteX3" fmla="*/ 274654 w 977584"/>
              <a:gd name="connsiteY3" fmla="*/ 257738 h 559920"/>
              <a:gd name="connsiteX4" fmla="*/ 322155 w 977584"/>
              <a:gd name="connsiteY4" fmla="*/ 103359 h 559920"/>
              <a:gd name="connsiteX5" fmla="*/ 440908 w 977584"/>
              <a:gd name="connsiteY5" fmla="*/ 20232 h 559920"/>
              <a:gd name="connsiteX6" fmla="*/ 559662 w 977584"/>
              <a:gd name="connsiteY6" fmla="*/ 8356 h 559920"/>
              <a:gd name="connsiteX7" fmla="*/ 630913 w 977584"/>
              <a:gd name="connsiteY7" fmla="*/ 127110 h 559920"/>
              <a:gd name="connsiteX8" fmla="*/ 690290 w 977584"/>
              <a:gd name="connsiteY8" fmla="*/ 293364 h 559920"/>
              <a:gd name="connsiteX9" fmla="*/ 773417 w 977584"/>
              <a:gd name="connsiteY9" fmla="*/ 328990 h 559920"/>
              <a:gd name="connsiteX10" fmla="*/ 868420 w 977584"/>
              <a:gd name="connsiteY10" fmla="*/ 376491 h 559920"/>
              <a:gd name="connsiteX11" fmla="*/ 975298 w 977584"/>
              <a:gd name="connsiteY11" fmla="*/ 542746 h 559920"/>
              <a:gd name="connsiteX12" fmla="*/ 761542 w 977584"/>
              <a:gd name="connsiteY12" fmla="*/ 554621 h 559920"/>
              <a:gd name="connsiteX13" fmla="*/ 429033 w 977584"/>
              <a:gd name="connsiteY13" fmla="*/ 542746 h 559920"/>
              <a:gd name="connsiteX14" fmla="*/ 49023 w 977584"/>
              <a:gd name="connsiteY14" fmla="*/ 518995 h 559920"/>
              <a:gd name="connsiteX15" fmla="*/ 1521 w 977584"/>
              <a:gd name="connsiteY15" fmla="*/ 495245 h 5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584" h="559920">
                <a:moveTo>
                  <a:pt x="1521" y="495245"/>
                </a:moveTo>
                <a:cubicBezTo>
                  <a:pt x="-2437" y="467536"/>
                  <a:pt x="9438" y="384408"/>
                  <a:pt x="25272" y="352741"/>
                </a:cubicBezTo>
                <a:cubicBezTo>
                  <a:pt x="41106" y="321073"/>
                  <a:pt x="54960" y="321074"/>
                  <a:pt x="96524" y="305240"/>
                </a:cubicBezTo>
                <a:cubicBezTo>
                  <a:pt x="138088" y="289406"/>
                  <a:pt x="237049" y="291385"/>
                  <a:pt x="274654" y="257738"/>
                </a:cubicBezTo>
                <a:cubicBezTo>
                  <a:pt x="312259" y="224091"/>
                  <a:pt x="294446" y="142943"/>
                  <a:pt x="322155" y="103359"/>
                </a:cubicBezTo>
                <a:cubicBezTo>
                  <a:pt x="349864" y="63775"/>
                  <a:pt x="401324" y="36066"/>
                  <a:pt x="440908" y="20232"/>
                </a:cubicBezTo>
                <a:cubicBezTo>
                  <a:pt x="480492" y="4398"/>
                  <a:pt x="527995" y="-9457"/>
                  <a:pt x="559662" y="8356"/>
                </a:cubicBezTo>
                <a:cubicBezTo>
                  <a:pt x="591329" y="26169"/>
                  <a:pt x="609142" y="79609"/>
                  <a:pt x="630913" y="127110"/>
                </a:cubicBezTo>
                <a:cubicBezTo>
                  <a:pt x="652684" y="174611"/>
                  <a:pt x="666539" y="259717"/>
                  <a:pt x="690290" y="293364"/>
                </a:cubicBezTo>
                <a:cubicBezTo>
                  <a:pt x="714041" y="327011"/>
                  <a:pt x="743729" y="315136"/>
                  <a:pt x="773417" y="328990"/>
                </a:cubicBezTo>
                <a:cubicBezTo>
                  <a:pt x="803105" y="342844"/>
                  <a:pt x="834773" y="340865"/>
                  <a:pt x="868420" y="376491"/>
                </a:cubicBezTo>
                <a:cubicBezTo>
                  <a:pt x="902067" y="412117"/>
                  <a:pt x="993111" y="513058"/>
                  <a:pt x="975298" y="542746"/>
                </a:cubicBezTo>
                <a:cubicBezTo>
                  <a:pt x="957485" y="572434"/>
                  <a:pt x="852586" y="554621"/>
                  <a:pt x="761542" y="554621"/>
                </a:cubicBezTo>
                <a:cubicBezTo>
                  <a:pt x="670498" y="554621"/>
                  <a:pt x="547786" y="548684"/>
                  <a:pt x="429033" y="542746"/>
                </a:cubicBezTo>
                <a:cubicBezTo>
                  <a:pt x="310280" y="536808"/>
                  <a:pt x="118296" y="528891"/>
                  <a:pt x="49023" y="518995"/>
                </a:cubicBezTo>
                <a:cubicBezTo>
                  <a:pt x="-20250" y="509099"/>
                  <a:pt x="5479" y="522954"/>
                  <a:pt x="1521" y="4952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橢圓 254"/>
          <p:cNvSpPr/>
          <p:nvPr/>
        </p:nvSpPr>
        <p:spPr>
          <a:xfrm>
            <a:off x="6345495" y="526216"/>
            <a:ext cx="258402" cy="244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784833"/>
              </p:ext>
            </p:extLst>
          </p:nvPr>
        </p:nvGraphicFramePr>
        <p:xfrm>
          <a:off x="1466492" y="1595604"/>
          <a:ext cx="9746696" cy="46001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67608">
                  <a:extLst>
                    <a:ext uri="{9D8B030D-6E8A-4147-A177-3AD203B41FA5}">
                      <a16:colId xmlns:a16="http://schemas.microsoft.com/office/drawing/2014/main" val="1115329387"/>
                    </a:ext>
                  </a:extLst>
                </a:gridCol>
                <a:gridCol w="5079088">
                  <a:extLst>
                    <a:ext uri="{9D8B030D-6E8A-4147-A177-3AD203B41FA5}">
                      <a16:colId xmlns:a16="http://schemas.microsoft.com/office/drawing/2014/main" val="2786099578"/>
                    </a:ext>
                  </a:extLst>
                </a:gridCol>
              </a:tblGrid>
              <a:tr h="8618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情緒方面</a:t>
                      </a:r>
                      <a:endParaRPr lang="en-US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anchor="ctr">
                    <a:solidFill>
                      <a:srgbClr val="DFD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身體方面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D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3665"/>
                  </a:ext>
                </a:extLst>
              </a:tr>
              <a:tr h="3738281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過多的擔憂及不安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害怕、恐懼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en-US" sz="34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心跳加速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呼吸短促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肌肉繃緊或疼痛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頭痛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腸胃不適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4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睡眠問題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91980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7" b="10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2676" y="308163"/>
            <a:ext cx="1528076" cy="1642307"/>
          </a:xfrm>
          <a:prstGeom prst="rect">
            <a:avLst/>
          </a:prstGeom>
        </p:spPr>
      </p:pic>
      <p:pic>
        <p:nvPicPr>
          <p:cNvPr id="24" name="圖片 4"/>
          <p:cNvPicPr/>
          <p:nvPr/>
        </p:nvPicPr>
        <p:blipFill>
          <a:blip r:embed="rId5"/>
          <a:stretch>
            <a:fillRect/>
          </a:stretch>
        </p:blipFill>
        <p:spPr>
          <a:xfrm rot="20869818">
            <a:off x="486875" y="565663"/>
            <a:ext cx="2417596" cy="1127309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 rot="20755284">
            <a:off x="585974" y="474234"/>
            <a:ext cx="2390542" cy="97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焦慮症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的常見徵狀：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174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hlinkClick r:id="rId3"/>
            <a:extLst>
              <a:ext uri="{FF2B5EF4-FFF2-40B4-BE49-F238E27FC236}">
                <a16:creationId xmlns:a16="http://schemas.microsoft.com/office/drawing/2014/main" id="{BDAB8A3D-C3DB-40B3-BF35-5F6029A57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矩形 246"/>
          <p:cNvSpPr/>
          <p:nvPr/>
        </p:nvSpPr>
        <p:spPr>
          <a:xfrm>
            <a:off x="877824" y="843652"/>
            <a:ext cx="10789920" cy="5618108"/>
          </a:xfrm>
          <a:prstGeom prst="rect">
            <a:avLst/>
          </a:prstGeom>
          <a:solidFill>
            <a:srgbClr val="EA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1328928" y="1244046"/>
            <a:ext cx="10021824" cy="48275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630555" indent="-270510">
              <a:lnSpc>
                <a:spcPts val="2500"/>
              </a:lnSpc>
              <a:spcAft>
                <a:spcPts val="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67065"/>
              </p:ext>
            </p:extLst>
          </p:nvPr>
        </p:nvGraphicFramePr>
        <p:xfrm>
          <a:off x="1165026" y="1483504"/>
          <a:ext cx="10107347" cy="4101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73742">
                  <a:extLst>
                    <a:ext uri="{9D8B030D-6E8A-4147-A177-3AD203B41FA5}">
                      <a16:colId xmlns:a16="http://schemas.microsoft.com/office/drawing/2014/main" val="1055178233"/>
                    </a:ext>
                  </a:extLst>
                </a:gridCol>
                <a:gridCol w="5333605">
                  <a:extLst>
                    <a:ext uri="{9D8B030D-6E8A-4147-A177-3AD203B41FA5}">
                      <a16:colId xmlns:a16="http://schemas.microsoft.com/office/drawing/2014/main" val="621361124"/>
                    </a:ext>
                  </a:extLst>
                </a:gridCol>
              </a:tblGrid>
              <a:tr h="809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思想／認知方面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行為方面</a:t>
                      </a:r>
                      <a:endParaRPr lang="en-US" sz="36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DFD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3665"/>
                  </a:ext>
                </a:extLst>
              </a:tr>
              <a:tr h="319266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難以集中精神，空白一片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記憶力下降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判斷力下降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災難化的思想（估計有不幸／不好的事情將會發生，而且後果嚴重）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lang="zh-TW" altLang="en-US" sz="3000" kern="1200" dirty="0">
                        <a:solidFill>
                          <a:schemeClr val="dk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坐立不安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容易暴躁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畏縮</a:t>
                      </a:r>
                    </a:p>
                    <a:p>
                      <a:pPr marL="273050" marR="0" lvl="0" indent="-2730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zh-TW" altLang="en-US" sz="3000" kern="1200" dirty="0">
                          <a:solidFill>
                            <a:schemeClr val="dk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逃避困難的事情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791980"/>
                  </a:ext>
                </a:extLst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7" b="100000" l="18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1796" y="285544"/>
            <a:ext cx="1528076" cy="164230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5612928"/>
            <a:ext cx="12192000" cy="1245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0165" y="5729583"/>
            <a:ext cx="957689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若</a:t>
            </a:r>
            <a:r>
              <a:rPr lang="zh-TW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有出現焦慮症的警號</a:t>
            </a:r>
            <a:r>
              <a:rPr lang="zh-HK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，我</a:t>
            </a:r>
            <a:r>
              <a:rPr lang="zh-TW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們</a:t>
            </a:r>
            <a:r>
              <a:rPr lang="zh-HK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便須儘早</a:t>
            </a:r>
            <a:r>
              <a:rPr lang="zh-TW" altLang="en-US" sz="3100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向醫生或輔導人員尋求協助。</a:t>
            </a:r>
            <a:endParaRPr lang="en-US" sz="31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09760" y="4997522"/>
            <a:ext cx="1882240" cy="1834877"/>
          </a:xfrm>
          <a:prstGeom prst="ellipse">
            <a:avLst/>
          </a:prstGeom>
          <a:solidFill>
            <a:srgbClr val="3CB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2399" y="5116289"/>
            <a:ext cx="1010908" cy="13817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7"/>
          <a:stretch/>
        </p:blipFill>
        <p:spPr>
          <a:xfrm>
            <a:off x="10695327" y="5144621"/>
            <a:ext cx="611702" cy="1484300"/>
          </a:xfrm>
          <a:prstGeom prst="rect">
            <a:avLst/>
          </a:prstGeom>
        </p:spPr>
      </p:pic>
      <p:sp>
        <p:nvSpPr>
          <p:cNvPr id="27" name="手繪多邊形 248"/>
          <p:cNvSpPr/>
          <p:nvPr/>
        </p:nvSpPr>
        <p:spPr>
          <a:xfrm>
            <a:off x="4929200" y="447413"/>
            <a:ext cx="2597732" cy="1168065"/>
          </a:xfrm>
          <a:custGeom>
            <a:avLst/>
            <a:gdLst>
              <a:gd name="connsiteX0" fmla="*/ 1521 w 977584"/>
              <a:gd name="connsiteY0" fmla="*/ 495245 h 559920"/>
              <a:gd name="connsiteX1" fmla="*/ 25272 w 977584"/>
              <a:gd name="connsiteY1" fmla="*/ 352741 h 559920"/>
              <a:gd name="connsiteX2" fmla="*/ 96524 w 977584"/>
              <a:gd name="connsiteY2" fmla="*/ 305240 h 559920"/>
              <a:gd name="connsiteX3" fmla="*/ 274654 w 977584"/>
              <a:gd name="connsiteY3" fmla="*/ 257738 h 559920"/>
              <a:gd name="connsiteX4" fmla="*/ 322155 w 977584"/>
              <a:gd name="connsiteY4" fmla="*/ 103359 h 559920"/>
              <a:gd name="connsiteX5" fmla="*/ 440908 w 977584"/>
              <a:gd name="connsiteY5" fmla="*/ 20232 h 559920"/>
              <a:gd name="connsiteX6" fmla="*/ 559662 w 977584"/>
              <a:gd name="connsiteY6" fmla="*/ 8356 h 559920"/>
              <a:gd name="connsiteX7" fmla="*/ 630913 w 977584"/>
              <a:gd name="connsiteY7" fmla="*/ 127110 h 559920"/>
              <a:gd name="connsiteX8" fmla="*/ 690290 w 977584"/>
              <a:gd name="connsiteY8" fmla="*/ 293364 h 559920"/>
              <a:gd name="connsiteX9" fmla="*/ 773417 w 977584"/>
              <a:gd name="connsiteY9" fmla="*/ 328990 h 559920"/>
              <a:gd name="connsiteX10" fmla="*/ 868420 w 977584"/>
              <a:gd name="connsiteY10" fmla="*/ 376491 h 559920"/>
              <a:gd name="connsiteX11" fmla="*/ 975298 w 977584"/>
              <a:gd name="connsiteY11" fmla="*/ 542746 h 559920"/>
              <a:gd name="connsiteX12" fmla="*/ 761542 w 977584"/>
              <a:gd name="connsiteY12" fmla="*/ 554621 h 559920"/>
              <a:gd name="connsiteX13" fmla="*/ 429033 w 977584"/>
              <a:gd name="connsiteY13" fmla="*/ 542746 h 559920"/>
              <a:gd name="connsiteX14" fmla="*/ 49023 w 977584"/>
              <a:gd name="connsiteY14" fmla="*/ 518995 h 559920"/>
              <a:gd name="connsiteX15" fmla="*/ 1521 w 977584"/>
              <a:gd name="connsiteY15" fmla="*/ 495245 h 55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584" h="559920">
                <a:moveTo>
                  <a:pt x="1521" y="495245"/>
                </a:moveTo>
                <a:cubicBezTo>
                  <a:pt x="-2437" y="467536"/>
                  <a:pt x="9438" y="384408"/>
                  <a:pt x="25272" y="352741"/>
                </a:cubicBezTo>
                <a:cubicBezTo>
                  <a:pt x="41106" y="321073"/>
                  <a:pt x="54960" y="321074"/>
                  <a:pt x="96524" y="305240"/>
                </a:cubicBezTo>
                <a:cubicBezTo>
                  <a:pt x="138088" y="289406"/>
                  <a:pt x="237049" y="291385"/>
                  <a:pt x="274654" y="257738"/>
                </a:cubicBezTo>
                <a:cubicBezTo>
                  <a:pt x="312259" y="224091"/>
                  <a:pt x="294446" y="142943"/>
                  <a:pt x="322155" y="103359"/>
                </a:cubicBezTo>
                <a:cubicBezTo>
                  <a:pt x="349864" y="63775"/>
                  <a:pt x="401324" y="36066"/>
                  <a:pt x="440908" y="20232"/>
                </a:cubicBezTo>
                <a:cubicBezTo>
                  <a:pt x="480492" y="4398"/>
                  <a:pt x="527995" y="-9457"/>
                  <a:pt x="559662" y="8356"/>
                </a:cubicBezTo>
                <a:cubicBezTo>
                  <a:pt x="591329" y="26169"/>
                  <a:pt x="609142" y="79609"/>
                  <a:pt x="630913" y="127110"/>
                </a:cubicBezTo>
                <a:cubicBezTo>
                  <a:pt x="652684" y="174611"/>
                  <a:pt x="666539" y="259717"/>
                  <a:pt x="690290" y="293364"/>
                </a:cubicBezTo>
                <a:cubicBezTo>
                  <a:pt x="714041" y="327011"/>
                  <a:pt x="743729" y="315136"/>
                  <a:pt x="773417" y="328990"/>
                </a:cubicBezTo>
                <a:cubicBezTo>
                  <a:pt x="803105" y="342844"/>
                  <a:pt x="834773" y="340865"/>
                  <a:pt x="868420" y="376491"/>
                </a:cubicBezTo>
                <a:cubicBezTo>
                  <a:pt x="902067" y="412117"/>
                  <a:pt x="993111" y="513058"/>
                  <a:pt x="975298" y="542746"/>
                </a:cubicBezTo>
                <a:cubicBezTo>
                  <a:pt x="957485" y="572434"/>
                  <a:pt x="852586" y="554621"/>
                  <a:pt x="761542" y="554621"/>
                </a:cubicBezTo>
                <a:cubicBezTo>
                  <a:pt x="670498" y="554621"/>
                  <a:pt x="547786" y="548684"/>
                  <a:pt x="429033" y="542746"/>
                </a:cubicBezTo>
                <a:cubicBezTo>
                  <a:pt x="310280" y="536808"/>
                  <a:pt x="118296" y="528891"/>
                  <a:pt x="49023" y="518995"/>
                </a:cubicBezTo>
                <a:cubicBezTo>
                  <a:pt x="-20250" y="509099"/>
                  <a:pt x="5479" y="522954"/>
                  <a:pt x="1521" y="49524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橢圓 254"/>
          <p:cNvSpPr/>
          <p:nvPr/>
        </p:nvSpPr>
        <p:spPr>
          <a:xfrm>
            <a:off x="6039863" y="693667"/>
            <a:ext cx="258402" cy="244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9" name="圖片 4"/>
          <p:cNvPicPr/>
          <p:nvPr/>
        </p:nvPicPr>
        <p:blipFill>
          <a:blip r:embed="rId7"/>
          <a:stretch>
            <a:fillRect/>
          </a:stretch>
        </p:blipFill>
        <p:spPr>
          <a:xfrm rot="20869818">
            <a:off x="284232" y="452565"/>
            <a:ext cx="2417596" cy="1127309"/>
          </a:xfrm>
          <a:prstGeom prst="rect">
            <a:avLst/>
          </a:prstGeom>
        </p:spPr>
      </p:pic>
      <p:sp>
        <p:nvSpPr>
          <p:cNvPr id="30" name="Content Placeholder 2"/>
          <p:cNvSpPr txBox="1">
            <a:spLocks/>
          </p:cNvSpPr>
          <p:nvPr/>
        </p:nvSpPr>
        <p:spPr>
          <a:xfrm rot="20755284">
            <a:off x="383331" y="361136"/>
            <a:ext cx="2390542" cy="978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焦慮症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3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的常見徵狀：</a:t>
            </a:r>
            <a:endParaRPr lang="en-US" altLang="zh-TW" sz="3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4747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0"/>
            <a:ext cx="12210288" cy="6858000"/>
            <a:chOff x="0" y="0"/>
            <a:chExt cx="12210288" cy="68580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288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群組 35"/>
          <p:cNvGrpSpPr/>
          <p:nvPr/>
        </p:nvGrpSpPr>
        <p:grpSpPr>
          <a:xfrm>
            <a:off x="648860" y="473954"/>
            <a:ext cx="11165188" cy="6265174"/>
            <a:chOff x="4237160" y="-118752"/>
            <a:chExt cx="5135011" cy="3895106"/>
          </a:xfrm>
        </p:grpSpPr>
        <p:sp>
          <p:nvSpPr>
            <p:cNvPr id="34" name="矩形 37"/>
            <p:cNvSpPr/>
            <p:nvPr/>
          </p:nvSpPr>
          <p:spPr>
            <a:xfrm>
              <a:off x="4237160" y="-118752"/>
              <a:ext cx="5135011" cy="389510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5" name="矩形 38"/>
            <p:cNvSpPr/>
            <p:nvPr/>
          </p:nvSpPr>
          <p:spPr>
            <a:xfrm>
              <a:off x="4397883" y="88023"/>
              <a:ext cx="4769399" cy="3466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17" y="1330356"/>
            <a:ext cx="1686073" cy="928601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小結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024" y="2344099"/>
            <a:ext cx="9183552" cy="3428052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當焦慮情緒的</a:t>
            </a:r>
            <a:r>
              <a:rPr lang="zh-TW" altLang="en-US" sz="34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程度嚴重，與實際壓力源頭的威脅不成正比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4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長時間持續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、及</a:t>
            </a:r>
            <a:r>
              <a:rPr lang="zh-TW" altLang="en-US" sz="34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顯著地影響學習表現、社交、健康和日常生活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等，便可能是患上了焦慮症的徵兆。</a:t>
            </a:r>
            <a:endParaRPr lang="en-US" altLang="zh-TW" sz="3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當出現焦慮症的徵狀時，就要及早向醫生或輔導人員</a:t>
            </a:r>
            <a:r>
              <a:rPr lang="zh-TW" altLang="en-US" sz="3400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r>
              <a:rPr lang="zh-TW" altLang="en-US" sz="3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1118863" y="2291880"/>
            <a:ext cx="678417" cy="646331"/>
            <a:chOff x="-1683874" y="1978867"/>
            <a:chExt cx="678417" cy="646331"/>
          </a:xfrm>
        </p:grpSpPr>
        <p:sp>
          <p:nvSpPr>
            <p:cNvPr id="39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0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2" y="319487"/>
            <a:ext cx="1816770" cy="1861081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flipH="1">
            <a:off x="2071558" y="30993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/>
          <p:cNvSpPr/>
          <p:nvPr/>
        </p:nvSpPr>
        <p:spPr>
          <a:xfrm flipH="1">
            <a:off x="2720418" y="29731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c 53"/>
          <p:cNvSpPr/>
          <p:nvPr/>
        </p:nvSpPr>
        <p:spPr>
          <a:xfrm flipH="1">
            <a:off x="3427714" y="33596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c 54"/>
          <p:cNvSpPr/>
          <p:nvPr/>
        </p:nvSpPr>
        <p:spPr>
          <a:xfrm flipH="1">
            <a:off x="4070818" y="315134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c 55"/>
          <p:cNvSpPr/>
          <p:nvPr/>
        </p:nvSpPr>
        <p:spPr>
          <a:xfrm flipH="1">
            <a:off x="4719678" y="302512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c 56"/>
          <p:cNvSpPr/>
          <p:nvPr/>
        </p:nvSpPr>
        <p:spPr>
          <a:xfrm flipH="1">
            <a:off x="5426974" y="34116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c 57"/>
          <p:cNvSpPr/>
          <p:nvPr/>
        </p:nvSpPr>
        <p:spPr>
          <a:xfrm flipH="1">
            <a:off x="6126716" y="34870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c 58"/>
          <p:cNvSpPr/>
          <p:nvPr/>
        </p:nvSpPr>
        <p:spPr>
          <a:xfrm flipH="1">
            <a:off x="6775576" y="336079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/>
          <p:cNvSpPr/>
          <p:nvPr/>
        </p:nvSpPr>
        <p:spPr>
          <a:xfrm flipH="1">
            <a:off x="7482872" y="374728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/>
          <p:cNvSpPr/>
          <p:nvPr/>
        </p:nvSpPr>
        <p:spPr>
          <a:xfrm flipH="1">
            <a:off x="8258714" y="388813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c 61"/>
          <p:cNvSpPr/>
          <p:nvPr/>
        </p:nvSpPr>
        <p:spPr>
          <a:xfrm flipH="1">
            <a:off x="8907574" y="376191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c 62"/>
          <p:cNvSpPr/>
          <p:nvPr/>
        </p:nvSpPr>
        <p:spPr>
          <a:xfrm flipH="1">
            <a:off x="9614870" y="41484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c 63"/>
          <p:cNvSpPr/>
          <p:nvPr/>
        </p:nvSpPr>
        <p:spPr>
          <a:xfrm flipH="1">
            <a:off x="10314679" y="383670"/>
            <a:ext cx="1000826" cy="704498"/>
          </a:xfrm>
          <a:prstGeom prst="arc">
            <a:avLst>
              <a:gd name="adj1" fmla="val 16200000"/>
              <a:gd name="adj2" fmla="val 4808052"/>
            </a:avLst>
          </a:prstGeom>
          <a:noFill/>
          <a:ln w="127000">
            <a:solidFill>
              <a:srgbClr val="3CB8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64"/>
          <p:cNvGrpSpPr/>
          <p:nvPr/>
        </p:nvGrpSpPr>
        <p:grpSpPr>
          <a:xfrm>
            <a:off x="1168681" y="4457483"/>
            <a:ext cx="678417" cy="646331"/>
            <a:chOff x="-1683874" y="1978867"/>
            <a:chExt cx="678417" cy="646331"/>
          </a:xfrm>
        </p:grpSpPr>
        <p:sp>
          <p:nvSpPr>
            <p:cNvPr id="28" name="橢圓 31"/>
            <p:cNvSpPr/>
            <p:nvPr/>
          </p:nvSpPr>
          <p:spPr>
            <a:xfrm>
              <a:off x="-1683874" y="1990038"/>
              <a:ext cx="678417" cy="635160"/>
            </a:xfrm>
            <a:prstGeom prst="ellipse">
              <a:avLst/>
            </a:prstGeom>
            <a:solidFill>
              <a:srgbClr val="91C9C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9" name="文字方塊 32"/>
            <p:cNvSpPr txBox="1"/>
            <p:nvPr/>
          </p:nvSpPr>
          <p:spPr>
            <a:xfrm>
              <a:off x="-1660771" y="1978867"/>
              <a:ext cx="6553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HK" altLang="en-US" sz="3600" b="1" dirty="0">
                  <a:solidFill>
                    <a:schemeClr val="bg1"/>
                  </a:solidFill>
                  <a:latin typeface="Berlin Sans FB" panose="020E0602020502020306" pitchFamily="34" charset="0"/>
                </a:rPr>
                <a:t>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62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3" name="Rectangle 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49473" y="2216882"/>
            <a:ext cx="9236959" cy="3921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buNone/>
            </a:pP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                 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總結</a:t>
            </a:r>
            <a:endParaRPr lang="zh-HK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27" y="2017775"/>
            <a:ext cx="3193204" cy="327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32" y="529389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第八節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10" y="598381"/>
            <a:ext cx="1714133" cy="118084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7701" y="1909696"/>
            <a:ext cx="329387" cy="294387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8107" y="1854952"/>
            <a:ext cx="10496193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精神疾病是一個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涉及腦部功能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的疾病，是由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內在及外在因素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一起造成的，在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兒童、青少年或成人階段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皆可出現。當「壓力水桶」持續滿瀉，便有機會觸發精神疾病。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1800"/>
              </a:spcAft>
              <a:buNone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當焦慮情緒的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程度嚴重，與實際壓力源頭的威脅不成正比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長時間持續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、及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顯著地影響學習表現、社交、健康和日常生活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等，便可能是患上了焦慮症的徵兆。當出現焦慮症的徵狀時，就要及早向醫生或輔導人員</a:t>
            </a:r>
            <a:r>
              <a:rPr lang="zh-TW" altLang="en-US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3" name="Oval 10"/>
          <p:cNvSpPr/>
          <p:nvPr/>
        </p:nvSpPr>
        <p:spPr>
          <a:xfrm>
            <a:off x="647701" y="4124413"/>
            <a:ext cx="329387" cy="294387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4812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576256" y="2316933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6255" y="3811002"/>
            <a:ext cx="372979" cy="397639"/>
          </a:xfrm>
          <a:prstGeom prst="ellipse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8387" y="3272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重溫第七節 學習重點</a:t>
            </a:r>
            <a:endParaRPr lang="zh-HK" altLang="en-US" b="1" dirty="0">
              <a:solidFill>
                <a:srgbClr val="28ACC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8" y="339016"/>
            <a:ext cx="1479537" cy="1657488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22510" y="2212411"/>
            <a:ext cx="10387907" cy="327399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每個人都可以成為別人的支持者和「壓力水桶」的守護者。認識精神健康警號有助我們留意及關心身邊的人的需要。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當朋友出現情緒困擾時，我們可以運用「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3S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助人技巧」去幫助他們：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Start conversation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展開對話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Seek help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尋求協助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Support and accompany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支持和陪伴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748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8136" y="2066595"/>
            <a:ext cx="10488405" cy="469046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認識精神疾病的基本概念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認識焦慮症的定義及常見徵狀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70" y="1018828"/>
            <a:ext cx="3393746" cy="2052505"/>
          </a:xfrm>
          <a:prstGeom prst="rect">
            <a:avLst/>
          </a:prstGeom>
        </p:spPr>
      </p:pic>
      <p:sp>
        <p:nvSpPr>
          <p:cNvPr id="31" name="4-Point Star 30"/>
          <p:cNvSpPr/>
          <p:nvPr/>
        </p:nvSpPr>
        <p:spPr>
          <a:xfrm>
            <a:off x="8658941" y="2412362"/>
            <a:ext cx="438690" cy="475488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4-Point Star 31"/>
          <p:cNvSpPr/>
          <p:nvPr/>
        </p:nvSpPr>
        <p:spPr>
          <a:xfrm>
            <a:off x="10569815" y="973677"/>
            <a:ext cx="384048" cy="363471"/>
          </a:xfrm>
          <a:prstGeom prst="star4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15469" y="2371365"/>
            <a:ext cx="627722" cy="627368"/>
            <a:chOff x="208548" y="1874972"/>
            <a:chExt cx="745958" cy="793422"/>
          </a:xfrm>
        </p:grpSpPr>
        <p:sp>
          <p:nvSpPr>
            <p:cNvPr id="39" name="Oval 38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0225117" y="2006672"/>
            <a:ext cx="1367232" cy="559163"/>
          </a:xfrm>
          <a:prstGeom prst="roundRect">
            <a:avLst/>
          </a:prstGeom>
          <a:solidFill>
            <a:srgbClr val="41C3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0348236" y="2060471"/>
            <a:ext cx="1211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2944" y="3587640"/>
            <a:ext cx="627722" cy="627368"/>
            <a:chOff x="208548" y="1874972"/>
            <a:chExt cx="745958" cy="793422"/>
          </a:xfrm>
        </p:grpSpPr>
        <p:sp>
          <p:nvSpPr>
            <p:cNvPr id="20" name="Oval 19"/>
            <p:cNvSpPr/>
            <p:nvPr/>
          </p:nvSpPr>
          <p:spPr>
            <a:xfrm>
              <a:off x="208548" y="1874972"/>
              <a:ext cx="745958" cy="793422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4424" y="1960253"/>
              <a:ext cx="591144" cy="6223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50741" y="2032123"/>
              <a:ext cx="475101" cy="480418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27338" y="2102625"/>
              <a:ext cx="318187" cy="335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03142" y="2178547"/>
              <a:ext cx="166224" cy="188136"/>
            </a:xfrm>
            <a:prstGeom prst="ellipse">
              <a:avLst/>
            </a:prstGeom>
            <a:solidFill>
              <a:srgbClr val="D93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47492" y="968015"/>
            <a:ext cx="4804732" cy="951297"/>
          </a:xfrm>
          <a:prstGeom prst="roundRect">
            <a:avLst/>
          </a:prstGeom>
          <a:solidFill>
            <a:srgbClr val="FFF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標題 1"/>
          <p:cNvSpPr txBox="1">
            <a:spLocks/>
          </p:cNvSpPr>
          <p:nvPr/>
        </p:nvSpPr>
        <p:spPr>
          <a:xfrm>
            <a:off x="966216" y="1225296"/>
            <a:ext cx="3773052" cy="6848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>
                <a:solidFill>
                  <a:srgbClr val="EF80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本節內容簡介</a:t>
            </a:r>
            <a:endParaRPr lang="zh-TW" altLang="en-US" b="1" dirty="0">
              <a:solidFill>
                <a:srgbClr val="EF80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240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D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9298" y="2026787"/>
            <a:ext cx="2700000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48604" y="228971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367937" y="3259016"/>
            <a:ext cx="2615293" cy="1479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甚麼是精神疾病</a:t>
            </a:r>
            <a:r>
              <a:rPr lang="en-US" altLang="zh-TW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4" y="269068"/>
            <a:ext cx="2471987" cy="273219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108960" y="2040736"/>
            <a:ext cx="2823210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142473" y="3272964"/>
            <a:ext cx="2743977" cy="18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甚麼原因會導致精神疾病</a:t>
            </a:r>
            <a:r>
              <a:rPr lang="en-US" altLang="zh-TW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en-US" sz="3600" b="1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26480" y="2040736"/>
            <a:ext cx="2686050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195060" y="3272964"/>
            <a:ext cx="2697480" cy="19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患上精神疾病的狀況是怎樣的</a:t>
            </a:r>
            <a:r>
              <a:rPr lang="en-US" altLang="zh-TW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264" flipH="1">
            <a:off x="2217810" y="833276"/>
            <a:ext cx="2890689" cy="226333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9006840" y="1987396"/>
            <a:ext cx="3051810" cy="4351192"/>
          </a:xfrm>
          <a:prstGeom prst="roundRect">
            <a:avLst/>
          </a:prstGeom>
          <a:solidFill>
            <a:srgbClr val="FFF79A"/>
          </a:solidFill>
          <a:ln w="76200">
            <a:solidFill>
              <a:srgbClr val="3CB8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201151" y="3242484"/>
            <a:ext cx="2876550" cy="1927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有甚麼治療的方法</a:t>
            </a:r>
            <a:r>
              <a:rPr lang="en-US" altLang="zh-TW" sz="3600" b="1" dirty="0">
                <a:solidFill>
                  <a:srgbClr val="3CB8C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endParaRPr lang="zh-HK" altLang="en-US" sz="3600" dirty="0">
              <a:solidFill>
                <a:srgbClr val="3CB8C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14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1665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0524" y="1147250"/>
            <a:ext cx="1792867" cy="2696692"/>
            <a:chOff x="9309580" y="1270082"/>
            <a:chExt cx="1792867" cy="2696692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646702" y="1932960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481119" y="26514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97522" y="29915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97521" y="33222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97520" y="36876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9211" y="1129424"/>
            <a:ext cx="1621328" cy="2780618"/>
            <a:chOff x="3438267" y="1252256"/>
            <a:chExt cx="1621328" cy="2780618"/>
          </a:xfrm>
        </p:grpSpPr>
        <p:sp>
          <p:nvSpPr>
            <p:cNvPr id="47" name="Rectangle 46"/>
            <p:cNvSpPr/>
            <p:nvPr/>
          </p:nvSpPr>
          <p:spPr>
            <a:xfrm rot="5400000">
              <a:off x="3911166" y="1915134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38267" y="27175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4670" y="30576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54669" y="33883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4668" y="37537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8449" y="48016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40" y="2431135"/>
            <a:ext cx="1828191" cy="173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52" y="1556306"/>
            <a:ext cx="1451032" cy="27165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31242" y="2534017"/>
            <a:ext cx="1141565" cy="1635623"/>
            <a:chOff x="5667528" y="2662629"/>
            <a:chExt cx="1141565" cy="1635623"/>
          </a:xfrm>
        </p:grpSpPr>
        <p:sp>
          <p:nvSpPr>
            <p:cNvPr id="8" name="Rectangle 7"/>
            <p:cNvSpPr/>
            <p:nvPr/>
          </p:nvSpPr>
          <p:spPr>
            <a:xfrm rot="803995">
              <a:off x="5667528" y="266262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781240">
              <a:off x="6728720" y="271087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6221551" y="2454556"/>
              <a:ext cx="53294" cy="10400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7771" y="2947955"/>
              <a:ext cx="189339" cy="13502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0107" y="218365"/>
            <a:ext cx="4517409" cy="2142550"/>
            <a:chOff x="5684699" y="327546"/>
            <a:chExt cx="4517409" cy="2142550"/>
          </a:xfrm>
        </p:grpSpPr>
        <p:sp>
          <p:nvSpPr>
            <p:cNvPr id="10" name="Oval 9"/>
            <p:cNvSpPr/>
            <p:nvPr/>
          </p:nvSpPr>
          <p:spPr>
            <a:xfrm>
              <a:off x="5684699" y="327546"/>
              <a:ext cx="4517409" cy="21425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3162" y="786391"/>
              <a:ext cx="22365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精神疾病</a:t>
              </a:r>
              <a:endPara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 &amp; A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4197" y="621618"/>
              <a:ext cx="3658415" cy="1624826"/>
            </a:xfrm>
            <a:prstGeom prst="ellips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69840" y="529389"/>
              <a:ext cx="3952082" cy="1798889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243454"/>
            <a:ext cx="4977226" cy="68488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479217" y="5337322"/>
            <a:ext cx="241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心臟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5" y="5232332"/>
            <a:ext cx="4977226" cy="69600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589548" y="5282467"/>
            <a:ext cx="241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大腦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980955"/>
            <a:ext cx="4977226" cy="64703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479217" y="6033879"/>
            <a:ext cx="2414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肌肉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5" y="5969833"/>
            <a:ext cx="4977226" cy="65815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739675" y="6019968"/>
            <a:ext cx="280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以上皆非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56" y="4195853"/>
            <a:ext cx="10205075" cy="9277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7713" y="4416052"/>
            <a:ext cx="8131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精神疾病涉及身體哪一個器官？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089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1665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0524" y="1147250"/>
            <a:ext cx="1792867" cy="2696692"/>
            <a:chOff x="9309580" y="1270082"/>
            <a:chExt cx="1792867" cy="2696692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646702" y="1932960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481119" y="26514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97522" y="29915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97521" y="33222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97520" y="36876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9211" y="1129424"/>
            <a:ext cx="1621328" cy="2780618"/>
            <a:chOff x="3438267" y="1252256"/>
            <a:chExt cx="1621328" cy="2780618"/>
          </a:xfrm>
        </p:grpSpPr>
        <p:sp>
          <p:nvSpPr>
            <p:cNvPr id="47" name="Rectangle 46"/>
            <p:cNvSpPr/>
            <p:nvPr/>
          </p:nvSpPr>
          <p:spPr>
            <a:xfrm rot="5400000">
              <a:off x="3911166" y="1915134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38267" y="27175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4670" y="30576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54669" y="33883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4668" y="37537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8449" y="48016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40" y="2431135"/>
            <a:ext cx="1828191" cy="173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52" y="1556306"/>
            <a:ext cx="1451032" cy="27165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31242" y="2534017"/>
            <a:ext cx="1141565" cy="1635623"/>
            <a:chOff x="5667528" y="2662629"/>
            <a:chExt cx="1141565" cy="1635623"/>
          </a:xfrm>
        </p:grpSpPr>
        <p:sp>
          <p:nvSpPr>
            <p:cNvPr id="8" name="Rectangle 7"/>
            <p:cNvSpPr/>
            <p:nvPr/>
          </p:nvSpPr>
          <p:spPr>
            <a:xfrm rot="803995">
              <a:off x="5667528" y="266262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781240">
              <a:off x="6728720" y="271087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6221551" y="2454556"/>
              <a:ext cx="53294" cy="10400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7771" y="2947955"/>
              <a:ext cx="189339" cy="13502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0107" y="218365"/>
            <a:ext cx="4517409" cy="2142550"/>
            <a:chOff x="5684699" y="327546"/>
            <a:chExt cx="4517409" cy="2142550"/>
          </a:xfrm>
        </p:grpSpPr>
        <p:sp>
          <p:nvSpPr>
            <p:cNvPr id="10" name="Oval 9"/>
            <p:cNvSpPr/>
            <p:nvPr/>
          </p:nvSpPr>
          <p:spPr>
            <a:xfrm>
              <a:off x="5684699" y="327546"/>
              <a:ext cx="4517409" cy="21425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3162" y="786391"/>
              <a:ext cx="22365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精神疾病</a:t>
              </a:r>
              <a:endPara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 &amp; A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4197" y="621618"/>
              <a:ext cx="3658415" cy="1624826"/>
            </a:xfrm>
            <a:prstGeom prst="ellips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69840" y="529389"/>
              <a:ext cx="3952082" cy="1798889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243454"/>
            <a:ext cx="4977226" cy="68488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940411" y="5333160"/>
            <a:ext cx="3775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焦慮症和飲食失調</a:t>
            </a:r>
            <a:endParaRPr lang="zh-HK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5" y="5232332"/>
            <a:ext cx="4977226" cy="69600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6576645" y="5317666"/>
            <a:ext cx="4697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焦慮症、抑鬱症和強迫症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980955"/>
            <a:ext cx="4977226" cy="64703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091863" y="6037299"/>
            <a:ext cx="3472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抑鬱症和思覺失調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56" y="4195853"/>
            <a:ext cx="10205075" cy="9277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96004" y="4416052"/>
            <a:ext cx="8729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以下哪些精神疾病在兒童及青少年階段是較常見的？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14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11665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50524" y="1147250"/>
            <a:ext cx="1792867" cy="2696692"/>
            <a:chOff x="9309580" y="1270082"/>
            <a:chExt cx="1792867" cy="2696692"/>
          </a:xfrm>
        </p:grpSpPr>
        <p:sp>
          <p:nvSpPr>
            <p:cNvPr id="48" name="Rectangle 47"/>
            <p:cNvSpPr/>
            <p:nvPr/>
          </p:nvSpPr>
          <p:spPr>
            <a:xfrm rot="5400000">
              <a:off x="8646702" y="1932960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481119" y="26514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497522" y="29915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97521" y="33222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97520" y="36876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79211" y="1129424"/>
            <a:ext cx="1621328" cy="2780618"/>
            <a:chOff x="3438267" y="1252256"/>
            <a:chExt cx="1621328" cy="2780618"/>
          </a:xfrm>
        </p:grpSpPr>
        <p:sp>
          <p:nvSpPr>
            <p:cNvPr id="47" name="Rectangle 46"/>
            <p:cNvSpPr/>
            <p:nvPr/>
          </p:nvSpPr>
          <p:spPr>
            <a:xfrm rot="5400000">
              <a:off x="3911166" y="1915134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38267" y="2717597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54670" y="3057669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454669" y="3388318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54668" y="3753705"/>
              <a:ext cx="1604925" cy="27916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0" y="0"/>
            <a:ext cx="2471987" cy="2732197"/>
            <a:chOff x="482670" y="2614481"/>
            <a:chExt cx="2471987" cy="27321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70" y="2614481"/>
              <a:ext cx="2471987" cy="2732197"/>
            </a:xfrm>
            <a:prstGeom prst="rect">
              <a:avLst/>
            </a:prstGeom>
          </p:spPr>
        </p:pic>
        <p:sp>
          <p:nvSpPr>
            <p:cNvPr id="41" name="Oval 40"/>
            <p:cNvSpPr/>
            <p:nvPr/>
          </p:nvSpPr>
          <p:spPr>
            <a:xfrm>
              <a:off x="1024128" y="3147762"/>
              <a:ext cx="1481328" cy="15156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4"/>
          <a:stretch/>
        </p:blipFill>
        <p:spPr>
          <a:xfrm>
            <a:off x="455559" y="454394"/>
            <a:ext cx="1440445" cy="16734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18449" y="480163"/>
            <a:ext cx="8789427" cy="1325563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28ACC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240" y="2431135"/>
            <a:ext cx="1828191" cy="1738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52" y="1556306"/>
            <a:ext cx="1451032" cy="271654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31242" y="2534017"/>
            <a:ext cx="1141565" cy="1635623"/>
            <a:chOff x="5667528" y="2662629"/>
            <a:chExt cx="1141565" cy="1635623"/>
          </a:xfrm>
        </p:grpSpPr>
        <p:sp>
          <p:nvSpPr>
            <p:cNvPr id="8" name="Rectangle 7"/>
            <p:cNvSpPr/>
            <p:nvPr/>
          </p:nvSpPr>
          <p:spPr>
            <a:xfrm rot="803995">
              <a:off x="5667528" y="266262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781240">
              <a:off x="6728720" y="2710879"/>
              <a:ext cx="80373" cy="57065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6221551" y="2454556"/>
              <a:ext cx="53294" cy="10400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47771" y="2947955"/>
              <a:ext cx="189339" cy="135029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630107" y="218365"/>
            <a:ext cx="4517409" cy="2142550"/>
            <a:chOff x="5684699" y="327546"/>
            <a:chExt cx="4517409" cy="2142550"/>
          </a:xfrm>
        </p:grpSpPr>
        <p:sp>
          <p:nvSpPr>
            <p:cNvPr id="10" name="Oval 9"/>
            <p:cNvSpPr/>
            <p:nvPr/>
          </p:nvSpPr>
          <p:spPr>
            <a:xfrm>
              <a:off x="5684699" y="327546"/>
              <a:ext cx="4517409" cy="214255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3162" y="786391"/>
              <a:ext cx="2236510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精神疾病</a:t>
              </a:r>
              <a:endParaRPr lang="en-US" altLang="zh-TW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Q &amp; A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114197" y="621618"/>
              <a:ext cx="3658415" cy="1624826"/>
            </a:xfrm>
            <a:prstGeom prst="ellipse">
              <a:avLst/>
            </a:prstGeom>
            <a:noFill/>
            <a:ln w="571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969840" y="529389"/>
              <a:ext cx="3952082" cy="1798889"/>
            </a:xfrm>
            <a:prstGeom prst="ellipse">
              <a:avLst/>
            </a:prstGeom>
            <a:noFill/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243454"/>
            <a:ext cx="4977226" cy="684883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114934" y="5330000"/>
            <a:ext cx="3280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	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生活壓力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5" y="5232332"/>
            <a:ext cx="4977226" cy="69600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589547" y="5315125"/>
            <a:ext cx="2782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創傷經歷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86" y="5980955"/>
            <a:ext cx="4977226" cy="64703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407967" y="6033879"/>
            <a:ext cx="2720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大腦受損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65" y="5969833"/>
            <a:ext cx="4977226" cy="658152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7620925" y="6019968"/>
            <a:ext cx="2801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	</a:t>
            </a:r>
            <a:r>
              <a:rPr lang="zh-HK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以上皆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56" y="4195853"/>
            <a:ext cx="10205075" cy="9277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397713" y="4416052"/>
            <a:ext cx="8131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精神疾病可以是甚麼原因造成的</a:t>
            </a:r>
            <a:r>
              <a:rPr lang="en-US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444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D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0"/>
              <a:ext cx="12192000" cy="529389"/>
            </a:xfrm>
            <a:prstGeom prst="rect">
              <a:avLst/>
            </a:prstGeom>
            <a:solidFill>
              <a:srgbClr val="41C3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圖片 3">
            <a:hlinkClick r:id="rId3"/>
            <a:extLst>
              <a:ext uri="{FF2B5EF4-FFF2-40B4-BE49-F238E27FC236}">
                <a16:creationId xmlns:a16="http://schemas.microsoft.com/office/drawing/2014/main" id="{04408082-A7AE-44BA-A4CE-903A2AC18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4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2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640152-3d3c-465b-beb1-086ea6aeed0e">
      <Terms xmlns="http://schemas.microsoft.com/office/infopath/2007/PartnerControls"/>
    </lcf76f155ced4ddcb4097134ff3c332f>
    <TaxCatchAll xmlns="41427138-8be5-4331-9876-fbac57ee4d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E1B010E513754C4FBF423E6115B9BD48" ma:contentTypeVersion="11" ma:contentTypeDescription="建立新的文件。" ma:contentTypeScope="" ma:versionID="b95f78fc337e804bf54ec19020a9ae7e">
  <xsd:schema xmlns:xsd="http://www.w3.org/2001/XMLSchema" xmlns:xs="http://www.w3.org/2001/XMLSchema" xmlns:p="http://schemas.microsoft.com/office/2006/metadata/properties" xmlns:ns2="4b640152-3d3c-465b-beb1-086ea6aeed0e" xmlns:ns3="41427138-8be5-4331-9876-fbac57ee4dc8" targetNamespace="http://schemas.microsoft.com/office/2006/metadata/properties" ma:root="true" ma:fieldsID="146e02d83dae825ae2f14ad6ee8b6f96" ns2:_="" ns3:_="">
    <xsd:import namespace="4b640152-3d3c-465b-beb1-086ea6aeed0e"/>
    <xsd:import namespace="41427138-8be5-4331-9876-fbac57ee4d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640152-3d3c-465b-beb1-086ea6aee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27138-8be5-4331-9876-fbac57ee4d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24d27d4-b118-4058-99ce-07324ded7239}" ma:internalName="TaxCatchAll" ma:showField="CatchAllData" ma:web="41427138-8be5-4331-9876-fbac57ee4d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30F2EE-5F4B-4A31-913A-24ED7A62C8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59E10-AC30-4D47-8DAF-C512FA2D4B2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1427138-8be5-4331-9876-fbac57ee4dc8"/>
    <ds:schemaRef ds:uri="http://purl.org/dc/terms/"/>
    <ds:schemaRef ds:uri="http://schemas.openxmlformats.org/package/2006/metadata/core-properties"/>
    <ds:schemaRef ds:uri="4b640152-3d3c-465b-beb1-086ea6aeed0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845468B-6593-4509-B514-80BB39987E9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b640152-3d3c-465b-beb1-086ea6aeed0e"/>
    <ds:schemaRef ds:uri="41427138-8be5-4331-9876-fbac57ee4dc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9511</TotalTime>
  <Words>986</Words>
  <Application>Microsoft Office PowerPoint</Application>
  <PresentationFormat>寬螢幕</PresentationFormat>
  <Paragraphs>138</Paragraphs>
  <Slides>23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Microsoft YaHei</vt:lpstr>
      <vt:lpstr>細明體</vt:lpstr>
      <vt:lpstr>微軟正黑體</vt:lpstr>
      <vt:lpstr>微軟正黑體</vt:lpstr>
      <vt:lpstr>Arial</vt:lpstr>
      <vt:lpstr>Berlin Sans FB</vt:lpstr>
      <vt:lpstr>Calibri</vt:lpstr>
      <vt:lpstr>Calibri Light</vt:lpstr>
      <vt:lpstr>Courier New</vt:lpstr>
      <vt:lpstr>Times New Roman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投票</vt:lpstr>
      <vt:lpstr>投票</vt:lpstr>
      <vt:lpstr>投票</vt:lpstr>
      <vt:lpstr>PowerPoint 簡報</vt:lpstr>
      <vt:lpstr>PowerPoint 簡報</vt:lpstr>
      <vt:lpstr>小結</vt:lpstr>
      <vt:lpstr>PowerPoint 簡報</vt:lpstr>
      <vt:lpstr>PowerPoint 簡報</vt:lpstr>
      <vt:lpstr>PowerPoint 簡報</vt:lpstr>
      <vt:lpstr>PowerPoint 簡報</vt:lpstr>
      <vt:lpstr>PowerPoint 簡報</vt:lpstr>
      <vt:lpstr>分組活動： 焦慮症你我齊認識</vt:lpstr>
      <vt:lpstr>PowerPoint 簡報</vt:lpstr>
      <vt:lpstr>PowerPoint 簡報</vt:lpstr>
      <vt:lpstr>PowerPoint 簡報</vt:lpstr>
      <vt:lpstr>小結</vt:lpstr>
      <vt:lpstr>PowerPoint 簡報</vt:lpstr>
      <vt:lpstr>第八節 學習重點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警鐘長期誤鳴</dc:title>
  <dc:creator>CHAN, Hiu-wo Lucy</dc:creator>
  <cp:lastModifiedBy>YIU, Ching-laam Crystal</cp:lastModifiedBy>
  <cp:revision>608</cp:revision>
  <dcterms:created xsi:type="dcterms:W3CDTF">2023-01-05T07:24:07Z</dcterms:created>
  <dcterms:modified xsi:type="dcterms:W3CDTF">2026-05-12T04:02:27Z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0x010100E1B010E513754C4FBF423E6115B9BD48</vt:lpwstr>
  </property>
</Properties>
</file>