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2"/>
  </p:notesMasterIdLst>
  <p:handoutMasterIdLst>
    <p:handoutMasterId r:id="rId33"/>
  </p:handoutMasterIdLst>
  <p:sldIdLst>
    <p:sldId id="275" r:id="rId5"/>
    <p:sldId id="442" r:id="rId6"/>
    <p:sldId id="340" r:id="rId7"/>
    <p:sldId id="285" r:id="rId8"/>
    <p:sldId id="443" r:id="rId9"/>
    <p:sldId id="449" r:id="rId10"/>
    <p:sldId id="447" r:id="rId11"/>
    <p:sldId id="450" r:id="rId12"/>
    <p:sldId id="448" r:id="rId13"/>
    <p:sldId id="451" r:id="rId14"/>
    <p:sldId id="454" r:id="rId15"/>
    <p:sldId id="455" r:id="rId16"/>
    <p:sldId id="429" r:id="rId17"/>
    <p:sldId id="408" r:id="rId18"/>
    <p:sldId id="409" r:id="rId19"/>
    <p:sldId id="410" r:id="rId20"/>
    <p:sldId id="432" r:id="rId21"/>
    <p:sldId id="456" r:id="rId22"/>
    <p:sldId id="430" r:id="rId23"/>
    <p:sldId id="453" r:id="rId24"/>
    <p:sldId id="411" r:id="rId25"/>
    <p:sldId id="412" r:id="rId26"/>
    <p:sldId id="457" r:id="rId27"/>
    <p:sldId id="415" r:id="rId28"/>
    <p:sldId id="361" r:id="rId29"/>
    <p:sldId id="362" r:id="rId30"/>
    <p:sldId id="458" r:id="rId31"/>
  </p:sldIdLst>
  <p:sldSz cx="12192000" cy="6858000"/>
  <p:notesSz cx="6797675" cy="9929813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ACC2"/>
    <a:srgbClr val="41C3D8"/>
    <a:srgbClr val="FD8DD5"/>
    <a:srgbClr val="90DBE8"/>
    <a:srgbClr val="776EA8"/>
    <a:srgbClr val="7A69DD"/>
    <a:srgbClr val="3CB8CB"/>
    <a:srgbClr val="FF3F3F"/>
    <a:srgbClr val="FFF0C1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F363E7-8A4E-4208-98AE-A7D5CA2EC424}" v="1" dt="2023-02-06T01:19:57.0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7" autoAdjust="0"/>
    <p:restoredTop sz="92548" autoAdjust="0"/>
  </p:normalViewPr>
  <p:slideViewPr>
    <p:cSldViewPr snapToGrid="0">
      <p:cViewPr varScale="1">
        <p:scale>
          <a:sx n="76" d="100"/>
          <a:sy n="76" d="100"/>
        </p:scale>
        <p:origin x="92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5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UNG, Ka-po Phoebe" userId="S::phoebekpchung@edb.gov.hk::9babcedb-5f0a-4859-ba95-0a15edfebd67" providerId="AD" clId="Web-{FDF363E7-8A4E-4208-98AE-A7D5CA2EC424}"/>
    <pc:docChg chg="modSld">
      <pc:chgData name="CHUNG, Ka-po Phoebe" userId="S::phoebekpchung@edb.gov.hk::9babcedb-5f0a-4859-ba95-0a15edfebd67" providerId="AD" clId="Web-{FDF363E7-8A4E-4208-98AE-A7D5CA2EC424}" dt="2023-02-06T01:19:57.079" v="0" actId="1076"/>
      <pc:docMkLst>
        <pc:docMk/>
      </pc:docMkLst>
      <pc:sldChg chg="modSp">
        <pc:chgData name="CHUNG, Ka-po Phoebe" userId="S::phoebekpchung@edb.gov.hk::9babcedb-5f0a-4859-ba95-0a15edfebd67" providerId="AD" clId="Web-{FDF363E7-8A4E-4208-98AE-A7D5CA2EC424}" dt="2023-02-06T01:19:57.079" v="0" actId="1076"/>
        <pc:sldMkLst>
          <pc:docMk/>
          <pc:sldMk cId="1365214351" sldId="267"/>
        </pc:sldMkLst>
        <pc:picChg chg="mod">
          <ac:chgData name="CHUNG, Ka-po Phoebe" userId="S::phoebekpchung@edb.gov.hk::9babcedb-5f0a-4859-ba95-0a15edfebd67" providerId="AD" clId="Web-{FDF363E7-8A4E-4208-98AE-A7D5CA2EC424}" dt="2023-02-06T01:19:57.079" v="0" actId="1076"/>
          <ac:picMkLst>
            <pc:docMk/>
            <pc:sldMk cId="1365214351" sldId="267"/>
            <ac:picMk id="8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E17B8-0507-4F14-A886-8BCD42E85F4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7DCE5D-7F23-44DA-BAB2-EAFC61D68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86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C1824-FE88-4E96-8178-4FEA8E4DCBA6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96844-D433-4E72-B630-A2F31FA224E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963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96844-D433-4E72-B630-A2F31FA224EF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45269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HK" altLang="en-US" sz="1200" b="0" i="0" u="none" strike="noStrike" dirty="0">
                <a:solidFill>
                  <a:srgbClr val="000000"/>
                </a:solidFill>
                <a:effectLst/>
                <a:latin typeface="細明體" panose="02020509000000000000" pitchFamily="49" charset="-120"/>
                <a:ea typeface="細明體" panose="02020509000000000000" pitchFamily="49" charset="-120"/>
              </a:rPr>
              <a:t>正方形呼吸法</a:t>
            </a:r>
            <a:r>
              <a:rPr lang="en-US" altLang="zh-TW" sz="1200" b="0" i="0" u="none" strike="noStrike" dirty="0">
                <a:solidFill>
                  <a:srgbClr val="000000"/>
                </a:solidFill>
                <a:effectLst/>
                <a:latin typeface="細明體" panose="02020509000000000000" pitchFamily="49" charset="-120"/>
                <a:ea typeface="細明體" panose="02020509000000000000" pitchFamily="49" charset="-120"/>
              </a:rPr>
              <a:t>:</a:t>
            </a:r>
            <a:r>
              <a:rPr lang="zh-HK" altLang="en-US" dirty="0"/>
              <a:t> </a:t>
            </a:r>
            <a:r>
              <a:rPr lang="en-US" altLang="zh-HK" sz="1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https://youtu.be/vaQhpI9ta3I</a:t>
            </a:r>
            <a:r>
              <a:rPr lang="en-US" altLang="zh-HK" dirty="0"/>
              <a:t> </a:t>
            </a:r>
            <a:endParaRPr lang="zh-HK" altLang="en-US"/>
          </a:p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96844-D433-4E72-B630-A2F31FA224EF}" type="slidenum">
              <a:rPr lang="zh-HK" altLang="en-US" smtClean="0"/>
              <a:t>2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82129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96844-D433-4E72-B630-A2F31FA224EF}" type="slidenum">
              <a:rPr lang="zh-HK" altLang="en-US" smtClean="0"/>
              <a:t>15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05413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96844-D433-4E72-B630-A2F31FA224EF}" type="slidenum">
              <a:rPr lang="zh-HK" altLang="en-US" smtClean="0"/>
              <a:t>21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07125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96844-D433-4E72-B630-A2F31FA224EF}" type="slidenum">
              <a:rPr lang="zh-HK" altLang="en-US" smtClean="0"/>
              <a:t>27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4660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HK"/>
              <a:t>Click to edit Master subtitle style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1828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8091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583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132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8928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1787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9300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0918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1962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3187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7062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83233-E967-4209-990D-1D789F84C9BC}" type="datetimeFigureOut">
              <a:rPr lang="zh-HK" altLang="en-US" smtClean="0"/>
              <a:t>12/5/2026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61F5A-C5A6-423B-B413-5F96E3A4FB3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508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vaQhpI9ta3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7" name="Rectangle 4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615289" y="3246392"/>
            <a:ext cx="1120456" cy="1119271"/>
          </a:xfrm>
          <a:prstGeom prst="rect">
            <a:avLst/>
          </a:prstGeom>
          <a:solidFill>
            <a:schemeClr val="bg1"/>
          </a:solidFill>
          <a:ln w="57150">
            <a:solidFill>
              <a:srgbClr val="41C3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3923038" y="3246392"/>
            <a:ext cx="1120456" cy="1119271"/>
          </a:xfrm>
          <a:prstGeom prst="rect">
            <a:avLst/>
          </a:prstGeom>
          <a:solidFill>
            <a:schemeClr val="bg1"/>
          </a:solidFill>
          <a:ln w="57150">
            <a:solidFill>
              <a:srgbClr val="41C3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220696" y="3246392"/>
            <a:ext cx="1120456" cy="1119271"/>
          </a:xfrm>
          <a:prstGeom prst="rect">
            <a:avLst/>
          </a:prstGeom>
          <a:solidFill>
            <a:schemeClr val="bg1"/>
          </a:solidFill>
          <a:ln w="57150">
            <a:solidFill>
              <a:srgbClr val="41C3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500517" y="3248350"/>
            <a:ext cx="1120456" cy="1119271"/>
          </a:xfrm>
          <a:prstGeom prst="rect">
            <a:avLst/>
          </a:prstGeom>
          <a:solidFill>
            <a:schemeClr val="bg1"/>
          </a:solidFill>
          <a:ln w="57150">
            <a:solidFill>
              <a:srgbClr val="41C3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35829" y="3304479"/>
            <a:ext cx="103105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600" b="1" dirty="0">
                <a:solidFill>
                  <a:srgbClr val="41C3D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</a:t>
            </a:r>
            <a:endParaRPr lang="en-US" sz="6600" dirty="0">
              <a:solidFill>
                <a:srgbClr val="41C3D8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975229" y="3298498"/>
            <a:ext cx="103105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600" b="1" dirty="0">
                <a:solidFill>
                  <a:srgbClr val="41C3D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</a:t>
            </a:r>
            <a:endParaRPr lang="en-US" sz="6600" dirty="0">
              <a:solidFill>
                <a:srgbClr val="41C3D8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43118" y="3282455"/>
            <a:ext cx="103105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600" b="1" dirty="0">
                <a:solidFill>
                  <a:srgbClr val="41C3D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</a:t>
            </a:r>
            <a:endParaRPr lang="en-US" sz="6600" dirty="0">
              <a:solidFill>
                <a:srgbClr val="41C3D8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573223" y="3287255"/>
            <a:ext cx="103105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600" b="1" dirty="0">
                <a:solidFill>
                  <a:srgbClr val="41C3D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懷</a:t>
            </a:r>
            <a:endParaRPr lang="en-US" sz="6600" dirty="0">
              <a:solidFill>
                <a:srgbClr val="41C3D8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31888" y="0"/>
            <a:ext cx="2689673" cy="1411705"/>
          </a:xfrm>
          <a:prstGeom prst="roundRect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572003" y="522479"/>
            <a:ext cx="22621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單元二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31" y="2401123"/>
            <a:ext cx="3599603" cy="375442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03" y="2212849"/>
            <a:ext cx="2677413" cy="2861008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3664444" y="1832354"/>
            <a:ext cx="22621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b="1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第五節</a:t>
            </a:r>
            <a:endParaRPr lang="en-US" sz="5400" dirty="0">
              <a:solidFill>
                <a:srgbClr val="00B0F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851097" y="6334780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H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教育局</a:t>
            </a:r>
          </a:p>
        </p:txBody>
      </p:sp>
    </p:spTree>
    <p:extLst>
      <p:ext uri="{BB962C8B-B14F-4D97-AF65-F5344CB8AC3E}">
        <p14:creationId xmlns:p14="http://schemas.microsoft.com/office/powerpoint/2010/main" val="4082623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-19885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734421" y="378879"/>
            <a:ext cx="9490042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「句句入心」活動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34421" y="3255615"/>
            <a:ext cx="73831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tabLst>
                <a:tab pos="3600450" algn="l"/>
              </a:tabLst>
            </a:pPr>
            <a:r>
              <a:rPr lang="zh-HK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哪一次的指</a:t>
            </a:r>
            <a:r>
              <a:rPr lang="zh-TW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示</a:t>
            </a:r>
            <a:r>
              <a:rPr lang="zh-HK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更能幫</a:t>
            </a:r>
            <a:r>
              <a:rPr lang="zh-TW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助</a:t>
            </a:r>
            <a:endParaRPr lang="en-US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R="0" lvl="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tabLst>
                <a:tab pos="3600450" algn="l"/>
              </a:tabLst>
            </a:pPr>
            <a:endParaRPr lang="en-US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R="0" lvl="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tabLst>
                <a:tab pos="3600450" algn="l"/>
              </a:tabLst>
            </a:pPr>
            <a:endParaRPr lang="en-US" altLang="zh-TW" sz="48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R="0" lvl="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tabLst>
                <a:tab pos="3600450" algn="l"/>
              </a:tabLst>
            </a:pPr>
            <a:r>
              <a:rPr lang="zh-TW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拼砌員</a:t>
            </a:r>
            <a:r>
              <a:rPr lang="zh-HK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成</a:t>
            </a:r>
            <a:r>
              <a:rPr lang="zh-TW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功</a:t>
            </a:r>
            <a:r>
              <a:rPr lang="zh-HK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完</a:t>
            </a:r>
            <a:r>
              <a:rPr lang="zh-TW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成任務？</a:t>
            </a:r>
            <a:endParaRPr lang="en-US" sz="44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1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64383">
            <a:off x="8526124" y="453243"/>
            <a:ext cx="3489467" cy="196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145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734421" y="378879"/>
            <a:ext cx="9490042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「句句入心」活動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28128" y="2832871"/>
            <a:ext cx="38779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「</a:t>
            </a:r>
            <a:r>
              <a:rPr lang="zh-HK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鼓</a:t>
            </a:r>
            <a:r>
              <a:rPr lang="zh-TW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勵</a:t>
            </a:r>
            <a:r>
              <a:rPr lang="zh-HK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肯定</a:t>
            </a:r>
            <a:r>
              <a:rPr lang="zh-TW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」</a:t>
            </a:r>
            <a:endParaRPr lang="en-US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51410" y="2784707"/>
            <a:ext cx="38779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「</a:t>
            </a:r>
            <a:r>
              <a:rPr lang="zh-HK" altLang="en-US" sz="48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指責否定</a:t>
            </a:r>
            <a:r>
              <a:rPr lang="zh-TW" altLang="en-US" sz="48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」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28128" y="4183189"/>
            <a:ext cx="91388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當面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對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日常生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活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中的挫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敗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、挑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戰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和壓力時，</a:t>
            </a:r>
            <a:endParaRPr lang="en-US" altLang="zh-HK" sz="32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們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「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壓力水桶」已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經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承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載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了不少的情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緒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endParaRPr lang="en-US" altLang="zh-HK" sz="32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此刻內心極需要獲得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體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諒接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納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HK" sz="32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51083" y="2784707"/>
            <a:ext cx="91388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VS</a:t>
            </a:r>
            <a:endParaRPr lang="en-US" altLang="zh-HK" sz="54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45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-8001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734421" y="378879"/>
            <a:ext cx="9490042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「句句入心」活動</a:t>
            </a:r>
          </a:p>
        </p:txBody>
      </p:sp>
      <p:grpSp>
        <p:nvGrpSpPr>
          <p:cNvPr id="3" name="群組 2"/>
          <p:cNvGrpSpPr/>
          <p:nvPr/>
        </p:nvGrpSpPr>
        <p:grpSpPr>
          <a:xfrm>
            <a:off x="0" y="254650"/>
            <a:ext cx="1481452" cy="1637395"/>
            <a:chOff x="131217" y="229874"/>
            <a:chExt cx="2471987" cy="2732197"/>
          </a:xfrm>
        </p:grpSpPr>
        <p:grpSp>
          <p:nvGrpSpPr>
            <p:cNvPr id="5" name="Group 4"/>
            <p:cNvGrpSpPr/>
            <p:nvPr/>
          </p:nvGrpSpPr>
          <p:grpSpPr>
            <a:xfrm>
              <a:off x="131217" y="229874"/>
              <a:ext cx="2471987" cy="2732197"/>
              <a:chOff x="482670" y="2614481"/>
              <a:chExt cx="2471987" cy="2732197"/>
            </a:xfrm>
          </p:grpSpPr>
          <p:pic>
            <p:nvPicPr>
              <p:cNvPr id="38" name="Picture 3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2670" y="2614481"/>
                <a:ext cx="2471987" cy="2732197"/>
              </a:xfrm>
              <a:prstGeom prst="rect">
                <a:avLst/>
              </a:prstGeom>
            </p:spPr>
          </p:pic>
          <p:sp>
            <p:nvSpPr>
              <p:cNvPr id="4" name="Oval 3"/>
              <p:cNvSpPr/>
              <p:nvPr/>
            </p:nvSpPr>
            <p:spPr>
              <a:xfrm>
                <a:off x="1024128" y="3147762"/>
                <a:ext cx="1481328" cy="151567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914"/>
            <a:stretch/>
          </p:blipFill>
          <p:spPr>
            <a:xfrm>
              <a:off x="555548" y="684269"/>
              <a:ext cx="1440445" cy="1673450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324494" y="2978421"/>
            <a:ext cx="52451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懂得自我關懷，包容自己的不足，對自己忍耐及照顧</a:t>
            </a:r>
            <a:endParaRPr lang="en-US" altLang="zh-TW" sz="32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en-US" altLang="zh-TW" sz="32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接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納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內心煩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躁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不安的情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緒，能讓我們保持冷靜，</a:t>
            </a:r>
            <a:endParaRPr lang="en-US" altLang="zh-TW" sz="32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較正面地看待要做的事情及更有動機堅持</a:t>
            </a:r>
            <a:endParaRPr lang="en-US" altLang="zh-HK" sz="32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90278" y="3297461"/>
            <a:ext cx="45786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打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擊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信心，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令自己害怕退縮，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增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加「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壓力水桶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」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的負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荷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令「壓力水桶」更快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溢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滿，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對身心造成更大的傷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害</a:t>
            </a:r>
            <a:endParaRPr 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34978" y="3376490"/>
            <a:ext cx="91388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VS</a:t>
            </a:r>
            <a:endParaRPr lang="en-US" altLang="zh-HK" sz="54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5" name="Rectangle 2"/>
          <p:cNvSpPr/>
          <p:nvPr/>
        </p:nvSpPr>
        <p:spPr>
          <a:xfrm>
            <a:off x="795428" y="1977951"/>
            <a:ext cx="38779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「</a:t>
            </a:r>
            <a:r>
              <a:rPr lang="zh-HK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鼓</a:t>
            </a:r>
            <a:r>
              <a:rPr lang="zh-TW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勵</a:t>
            </a:r>
            <a:r>
              <a:rPr lang="zh-HK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肯定</a:t>
            </a:r>
            <a:r>
              <a:rPr lang="zh-TW" altLang="en-US" sz="4800" b="1" kern="1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」</a:t>
            </a:r>
            <a:endParaRPr lang="en-US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Rectangle 5"/>
          <p:cNvSpPr/>
          <p:nvPr/>
        </p:nvSpPr>
        <p:spPr>
          <a:xfrm>
            <a:off x="7440588" y="2085453"/>
            <a:ext cx="38779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「</a:t>
            </a:r>
            <a:r>
              <a:rPr lang="zh-HK" altLang="en-US" sz="48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指責否定</a:t>
            </a:r>
            <a:r>
              <a:rPr lang="zh-TW" altLang="en-US" sz="48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」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33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2388085" y="935907"/>
            <a:ext cx="4368800" cy="5524076"/>
          </a:xfrm>
          <a:prstGeom prst="roundRect">
            <a:avLst/>
          </a:prstGeom>
          <a:solidFill>
            <a:srgbClr val="B6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7750640" y="1741895"/>
            <a:ext cx="4231134" cy="4741333"/>
          </a:xfrm>
          <a:prstGeom prst="roundRect">
            <a:avLst/>
          </a:prstGeom>
          <a:solidFill>
            <a:srgbClr val="D2D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3121146" y="1109389"/>
            <a:ext cx="2902678" cy="9100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4000" b="1" dirty="0">
                <a:solidFill>
                  <a:srgbClr val="008BB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試想像</a:t>
            </a:r>
            <a:endParaRPr lang="zh-HK" altLang="en-US" sz="4000" dirty="0">
              <a:solidFill>
                <a:srgbClr val="008BBC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984722" y="2176412"/>
            <a:ext cx="3808072" cy="7811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zh-HK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紅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筆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將答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案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寫在便利貼上，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然後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貼在白板上</a:t>
            </a:r>
            <a:endParaRPr 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內容版面配置區 2"/>
          <p:cNvSpPr txBox="1">
            <a:spLocks/>
          </p:cNvSpPr>
          <p:nvPr/>
        </p:nvSpPr>
        <p:spPr>
          <a:xfrm>
            <a:off x="2598149" y="2206529"/>
            <a:ext cx="3857848" cy="3590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因一時大意，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你看錯題目答錯題，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試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績未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理想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。你對自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己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的表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感到失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望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和生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氣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。你內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心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會對自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己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說甚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麼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24" name="Oval 2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26" name="內容版面配置區 2"/>
          <p:cNvSpPr txBox="1">
            <a:spLocks/>
          </p:cNvSpPr>
          <p:nvPr/>
        </p:nvSpPr>
        <p:spPr>
          <a:xfrm>
            <a:off x="7750640" y="3378232"/>
            <a:ext cx="4165598" cy="30817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我真是</a:t>
            </a: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____________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</a:p>
          <a:p>
            <a:pPr lvl="1" algn="l"/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algn="l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我覺得自己</a:t>
            </a: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______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</a:t>
            </a:r>
            <a:endParaRPr 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824" y="3523206"/>
            <a:ext cx="2098296" cy="313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125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2400002" y="952500"/>
            <a:ext cx="4368800" cy="5530729"/>
          </a:xfrm>
          <a:prstGeom prst="roundRect">
            <a:avLst/>
          </a:prstGeom>
          <a:solidFill>
            <a:srgbClr val="B6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7740733" y="1724963"/>
            <a:ext cx="4231134" cy="4741333"/>
          </a:xfrm>
          <a:prstGeom prst="roundRect">
            <a:avLst/>
          </a:prstGeom>
          <a:solidFill>
            <a:srgbClr val="D2D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2918955" y="1434220"/>
            <a:ext cx="3221934" cy="78113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zh-HK" altLang="en-US" sz="3200" b="1" dirty="0">
                <a:solidFill>
                  <a:srgbClr val="7A69D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主人翁</a:t>
            </a:r>
            <a:r>
              <a:rPr lang="zh-TW" altLang="en-US" sz="3200" b="1" dirty="0">
                <a:solidFill>
                  <a:srgbClr val="7A69D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br>
              <a:rPr lang="en-US" altLang="zh-TW" sz="3200" b="1" dirty="0">
                <a:solidFill>
                  <a:srgbClr val="7A69D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HK" altLang="en-US" sz="3200" b="1" dirty="0">
                <a:solidFill>
                  <a:srgbClr val="7A69D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你最好的好朋友</a:t>
            </a:r>
            <a:endParaRPr lang="zh-HK" altLang="en-US" sz="1600" b="1" dirty="0">
              <a:solidFill>
                <a:srgbClr val="7A69DD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8505685" y="1719227"/>
            <a:ext cx="2902678" cy="7811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zh-HK" altLang="en-US" sz="3200" dirty="0">
              <a:solidFill>
                <a:srgbClr val="7A69DD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0" name="內容版面配置區 2"/>
          <p:cNvSpPr txBox="1">
            <a:spLocks/>
          </p:cNvSpPr>
          <p:nvPr/>
        </p:nvSpPr>
        <p:spPr>
          <a:xfrm>
            <a:off x="2722911" y="2357719"/>
            <a:ext cx="3830466" cy="30817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</a:t>
            </a:r>
            <a:r>
              <a:rPr 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她遇上了這情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況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，並正經歷情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緒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低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潮，你會以甚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麼</a:t>
            </a:r>
            <a:r>
              <a:rPr lang="zh-HK" altLang="en-US" sz="3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</a:t>
            </a:r>
            <a:r>
              <a:rPr lang="zh-TW" altLang="en-US" sz="3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話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HK" altLang="en-US" sz="3200" b="1" dirty="0">
                <a:solidFill>
                  <a:schemeClr val="accent4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</a:t>
            </a:r>
            <a:r>
              <a:rPr lang="zh-TW" altLang="en-US" sz="3200" b="1" dirty="0">
                <a:solidFill>
                  <a:schemeClr val="accent4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安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慰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</a:t>
            </a:r>
            <a:r>
              <a:rPr 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她呢？</a:t>
            </a:r>
            <a:endParaRPr lang="zh-TW" altLang="en-US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24" name="Oval 2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/>
        </p:nvSpPr>
        <p:spPr>
          <a:xfrm>
            <a:off x="8065316" y="3582822"/>
            <a:ext cx="3808072" cy="7811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zh-TW" altLang="en-US" sz="28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藍筆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將答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案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寫在便利貼上，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然後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貼在白板上</a:t>
            </a:r>
            <a:endParaRPr 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824" y="3523206"/>
            <a:ext cx="2098296" cy="313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209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-39671" y="0"/>
            <a:ext cx="12192000" cy="6858000"/>
          </a:xfrm>
          <a:prstGeom prst="rect">
            <a:avLst/>
          </a:prstGeom>
          <a:solidFill>
            <a:srgbClr val="DDD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713232" y="3958103"/>
            <a:ext cx="11058782" cy="36576"/>
          </a:xfrm>
          <a:prstGeom prst="line">
            <a:avLst/>
          </a:prstGeom>
          <a:ln w="762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1171045" y="2732197"/>
            <a:ext cx="10189764" cy="2096397"/>
          </a:xfrm>
          <a:prstGeom prst="roundRect">
            <a:avLst/>
          </a:prstGeom>
          <a:solidFill>
            <a:srgbClr val="FFF79A"/>
          </a:solidFill>
          <a:ln w="76200">
            <a:solidFill>
              <a:srgbClr val="3CB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6175" y="3075973"/>
            <a:ext cx="10072896" cy="134583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zh-TW" altLang="en-US" sz="4400" b="1" dirty="0">
                <a:solidFill>
                  <a:srgbClr val="3CB8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我們對待好朋友和對待自己有沒有差別？</a:t>
            </a:r>
            <a:br>
              <a:rPr lang="en-US" altLang="zh-TW" sz="4400" b="1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400" b="1" dirty="0">
                <a:solidFill>
                  <a:srgbClr val="3CB8C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為什麼有這些差別？</a:t>
            </a:r>
            <a:endParaRPr lang="zh-HK" altLang="en-US" sz="3600" dirty="0">
              <a:solidFill>
                <a:srgbClr val="3CB8C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44" y="0"/>
            <a:ext cx="2471987" cy="2732197"/>
          </a:xfrm>
          <a:prstGeom prst="rect">
            <a:avLst/>
          </a:prstGeom>
        </p:spPr>
      </p:pic>
      <p:sp>
        <p:nvSpPr>
          <p:cNvPr id="45" name="Oval 44"/>
          <p:cNvSpPr/>
          <p:nvPr/>
        </p:nvSpPr>
        <p:spPr>
          <a:xfrm>
            <a:off x="350944" y="3765617"/>
            <a:ext cx="362288" cy="384971"/>
          </a:xfrm>
          <a:prstGeom prst="ellipse">
            <a:avLst/>
          </a:prstGeom>
          <a:solidFill>
            <a:srgbClr val="FFF79A"/>
          </a:solidFill>
          <a:ln w="57150">
            <a:solidFill>
              <a:srgbClr val="3CB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11772014" y="3748892"/>
            <a:ext cx="362288" cy="384971"/>
          </a:xfrm>
          <a:prstGeom prst="ellipse">
            <a:avLst/>
          </a:prstGeom>
          <a:solidFill>
            <a:srgbClr val="FFF79A"/>
          </a:solidFill>
          <a:ln w="57150">
            <a:solidFill>
              <a:srgbClr val="3CB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61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810934" y="346003"/>
            <a:ext cx="645159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你關心自己嗎？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24" name="Oval 2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18" name="內容版面配置區 2"/>
          <p:cNvSpPr txBox="1">
            <a:spLocks/>
          </p:cNvSpPr>
          <p:nvPr/>
        </p:nvSpPr>
        <p:spPr>
          <a:xfrm>
            <a:off x="6654395" y="3314320"/>
            <a:ext cx="8675208" cy="15559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endParaRPr lang="en-US" altLang="zh-TW" sz="3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987606" y="1810285"/>
            <a:ext cx="4368800" cy="4741333"/>
          </a:xfrm>
          <a:prstGeom prst="roundRect">
            <a:avLst/>
          </a:prstGeom>
          <a:solidFill>
            <a:srgbClr val="B6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/>
          </p:nvPr>
        </p:nvSpPr>
        <p:spPr>
          <a:xfrm>
            <a:off x="2552439" y="1815397"/>
            <a:ext cx="3178340" cy="78113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zh-HK" altLang="en-US" sz="3200" b="1" dirty="0">
                <a:solidFill>
                  <a:srgbClr val="776EA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好朋友考試失手</a:t>
            </a:r>
            <a:endParaRPr lang="zh-HK" altLang="en-US" sz="3200" b="1" dirty="0">
              <a:solidFill>
                <a:srgbClr val="776EA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287353" y="2787996"/>
            <a:ext cx="315284" cy="33612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08312" y="2676823"/>
            <a:ext cx="391241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鼓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勵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和肯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定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對方的付出</a:t>
            </a:r>
            <a:endParaRPr lang="en-US" altLang="zh-HK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不會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說出嚴厲、批評或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者否定對方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的說話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在乎他感受</a:t>
            </a:r>
            <a:endParaRPr lang="en-US" altLang="zh-HK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明白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一次的失敗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不是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他的全部</a:t>
            </a:r>
            <a:endParaRPr lang="en-US" altLang="zh-HK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諒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他，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關心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</a:t>
            </a:r>
            <a:endParaRPr lang="en-US" altLang="zh-HK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935762" y="1732110"/>
            <a:ext cx="4231134" cy="4741333"/>
          </a:xfrm>
          <a:prstGeom prst="roundRect">
            <a:avLst/>
          </a:prstGeom>
          <a:solidFill>
            <a:srgbClr val="D2D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7431762" y="1792482"/>
            <a:ext cx="3178340" cy="7811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zh-TW" altLang="en-US" sz="3200" b="1" dirty="0">
                <a:solidFill>
                  <a:srgbClr val="776EA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自己</a:t>
            </a:r>
            <a:r>
              <a:rPr lang="zh-HK" altLang="en-US" sz="3200" b="1" dirty="0">
                <a:solidFill>
                  <a:srgbClr val="776EA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考試失手</a:t>
            </a:r>
            <a:endParaRPr lang="zh-HK" altLang="en-US" sz="3200" b="1" dirty="0">
              <a:solidFill>
                <a:srgbClr val="776EA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82707" y="2657773"/>
            <a:ext cx="30882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指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責</a:t>
            </a:r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自己</a:t>
            </a:r>
            <a:endParaRPr lang="en-US" altLang="zh-HK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將所犯的錯放大成自己的全部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HK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以一時的行為或感受否定了自己的價值</a:t>
            </a:r>
            <a:endParaRPr 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sz="2800" dirty="0"/>
          </a:p>
        </p:txBody>
      </p:sp>
      <p:sp>
        <p:nvSpPr>
          <p:cNvPr id="43" name="Oval 42"/>
          <p:cNvSpPr/>
          <p:nvPr/>
        </p:nvSpPr>
        <p:spPr>
          <a:xfrm>
            <a:off x="2287353" y="3205164"/>
            <a:ext cx="315284" cy="33612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2260762" y="4059270"/>
            <a:ext cx="315284" cy="33612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2249253" y="4486742"/>
            <a:ext cx="315284" cy="33612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7295149" y="2720240"/>
            <a:ext cx="315284" cy="33612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7314199" y="3168004"/>
            <a:ext cx="315284" cy="33612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007" y="4522507"/>
            <a:ext cx="1392538" cy="2081070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2230203" y="5378948"/>
            <a:ext cx="315284" cy="33612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7328860" y="4025814"/>
            <a:ext cx="315284" cy="33612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6"/>
          <p:cNvSpPr txBox="1"/>
          <p:nvPr/>
        </p:nvSpPr>
        <p:spPr>
          <a:xfrm>
            <a:off x="2537946" y="5895421"/>
            <a:ext cx="3533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HK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關心好朋友的需要</a:t>
            </a:r>
            <a:endParaRPr lang="en-US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880" y="346003"/>
            <a:ext cx="1921239" cy="1732809"/>
          </a:xfrm>
          <a:prstGeom prst="rect">
            <a:avLst/>
          </a:prstGeom>
        </p:spPr>
      </p:pic>
      <p:sp>
        <p:nvSpPr>
          <p:cNvPr id="30" name="TextBox 7"/>
          <p:cNvSpPr txBox="1"/>
          <p:nvPr/>
        </p:nvSpPr>
        <p:spPr>
          <a:xfrm>
            <a:off x="7447093" y="5514360"/>
            <a:ext cx="33817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HK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對自</a:t>
            </a:r>
            <a:r>
              <a:rPr lang="zh-TW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己</a:t>
            </a:r>
            <a:r>
              <a:rPr lang="zh-HK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嚴</a:t>
            </a:r>
            <a:r>
              <a:rPr lang="zh-TW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苛</a:t>
            </a:r>
            <a:endParaRPr lang="en-US" altLang="zh-TW" sz="3200" b="1" kern="1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HK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讓自</a:t>
            </a:r>
            <a:r>
              <a:rPr lang="zh-TW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己</a:t>
            </a:r>
            <a:r>
              <a:rPr lang="zh-HK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更</a:t>
            </a:r>
            <a:r>
              <a:rPr lang="zh-TW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加</a:t>
            </a:r>
            <a:r>
              <a:rPr lang="zh-HK" altLang="en-US" sz="32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難受</a:t>
            </a:r>
            <a:endParaRPr lang="en-US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7198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" name="內容版面配置區 2"/>
          <p:cNvSpPr txBox="1">
            <a:spLocks/>
          </p:cNvSpPr>
          <p:nvPr/>
        </p:nvSpPr>
        <p:spPr>
          <a:xfrm>
            <a:off x="5802896" y="2024915"/>
            <a:ext cx="6202837" cy="39827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37395" y="866194"/>
            <a:ext cx="7531921" cy="11001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對自己作出關懷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9022" y="2931135"/>
            <a:ext cx="650208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HK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</a:t>
            </a:r>
            <a:r>
              <a:rPr lang="zh-TW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</a:t>
            </a:r>
            <a:r>
              <a:rPr lang="zh-HK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是別人，還是自</a:t>
            </a:r>
            <a:r>
              <a:rPr lang="zh-TW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己</a:t>
            </a:r>
            <a:endParaRPr lang="en-US" altLang="zh-TW" sz="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HK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都值</a:t>
            </a:r>
            <a:r>
              <a:rPr lang="zh-TW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得</a:t>
            </a:r>
            <a:r>
              <a:rPr lang="zh-HK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好好地對待</a:t>
            </a:r>
            <a:endParaRPr lang="en-US" altLang="zh-HK" sz="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endParaRPr lang="en-US" altLang="zh-TW" sz="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111" y="1855384"/>
            <a:ext cx="3660476" cy="3817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21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0" y="0"/>
            <a:ext cx="12210288" cy="6858000"/>
            <a:chOff x="0" y="0"/>
            <a:chExt cx="12210288" cy="6858000"/>
          </a:xfrm>
        </p:grpSpPr>
        <p:sp>
          <p:nvSpPr>
            <p:cNvPr id="48" name="Rectangle 4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8288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2" name="群組 35"/>
          <p:cNvGrpSpPr/>
          <p:nvPr/>
        </p:nvGrpSpPr>
        <p:grpSpPr>
          <a:xfrm>
            <a:off x="648860" y="473954"/>
            <a:ext cx="11165188" cy="6265174"/>
            <a:chOff x="4237160" y="-118752"/>
            <a:chExt cx="5135011" cy="3895106"/>
          </a:xfrm>
        </p:grpSpPr>
        <p:sp>
          <p:nvSpPr>
            <p:cNvPr id="34" name="矩形 37"/>
            <p:cNvSpPr/>
            <p:nvPr/>
          </p:nvSpPr>
          <p:spPr>
            <a:xfrm>
              <a:off x="4237160" y="-118752"/>
              <a:ext cx="5135011" cy="389510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  <p:sp>
          <p:nvSpPr>
            <p:cNvPr id="35" name="矩形 38"/>
            <p:cNvSpPr/>
            <p:nvPr/>
          </p:nvSpPr>
          <p:spPr>
            <a:xfrm>
              <a:off x="4397883" y="88023"/>
              <a:ext cx="4769399" cy="34666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8417" y="1292256"/>
            <a:ext cx="1686073" cy="928601"/>
          </a:xfrm>
        </p:spPr>
        <p:txBody>
          <a:bodyPr>
            <a:normAutofit/>
          </a:bodyPr>
          <a:lstStyle/>
          <a:p>
            <a:pPr algn="ctr"/>
            <a:r>
              <a:rPr lang="zh-TW" altLang="en-US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小結</a:t>
            </a:r>
            <a:endParaRPr lang="zh-HK" altLang="en-US" b="1" dirty="0">
              <a:solidFill>
                <a:srgbClr val="28ACC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9945" y="2170459"/>
            <a:ext cx="9183552" cy="246697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自我關懷就是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把自己當作最好的朋友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看待，時刻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照顧自己的情感需要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在遇到困難、壓力水桶滿滿的時候，我們可以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鼓勵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肯定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自己過去的努力，以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接納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體諒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的方式照顧自己，讓水桶不致滿溢而有更多的盛載空間。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1182784" y="2278553"/>
            <a:ext cx="678417" cy="646331"/>
            <a:chOff x="-1683874" y="1978867"/>
            <a:chExt cx="678417" cy="646331"/>
          </a:xfrm>
        </p:grpSpPr>
        <p:sp>
          <p:nvSpPr>
            <p:cNvPr id="39" name="橢圓 31"/>
            <p:cNvSpPr/>
            <p:nvPr/>
          </p:nvSpPr>
          <p:spPr>
            <a:xfrm>
              <a:off x="-1683874" y="1990038"/>
              <a:ext cx="678417" cy="635160"/>
            </a:xfrm>
            <a:prstGeom prst="ellipse">
              <a:avLst/>
            </a:prstGeom>
            <a:solidFill>
              <a:srgbClr val="91C9C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  <p:sp>
          <p:nvSpPr>
            <p:cNvPr id="40" name="文字方塊 32"/>
            <p:cNvSpPr txBox="1"/>
            <p:nvPr/>
          </p:nvSpPr>
          <p:spPr>
            <a:xfrm>
              <a:off x="-1660771" y="1978867"/>
              <a:ext cx="6553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HK" altLang="en-US" sz="3600" b="1" dirty="0">
                  <a:solidFill>
                    <a:schemeClr val="bg1"/>
                  </a:solidFill>
                  <a:latin typeface="Berlin Sans FB" panose="020E0602020502020306" pitchFamily="34" charset="0"/>
                </a:rPr>
                <a:t>√</a:t>
              </a:r>
            </a:p>
          </p:txBody>
        </p:sp>
      </p:grpSp>
      <p:pic>
        <p:nvPicPr>
          <p:cNvPr id="50" name="Picture 4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82" y="319487"/>
            <a:ext cx="1816770" cy="1861081"/>
          </a:xfrm>
          <a:prstGeom prst="rect">
            <a:avLst/>
          </a:prstGeom>
        </p:spPr>
      </p:pic>
      <p:sp>
        <p:nvSpPr>
          <p:cNvPr id="52" name="Arc 51"/>
          <p:cNvSpPr/>
          <p:nvPr/>
        </p:nvSpPr>
        <p:spPr>
          <a:xfrm flipH="1">
            <a:off x="2071558" y="309933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Arc 52"/>
          <p:cNvSpPr/>
          <p:nvPr/>
        </p:nvSpPr>
        <p:spPr>
          <a:xfrm flipH="1">
            <a:off x="2720418" y="297311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Arc 53"/>
          <p:cNvSpPr/>
          <p:nvPr/>
        </p:nvSpPr>
        <p:spPr>
          <a:xfrm flipH="1">
            <a:off x="3427714" y="335960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Arc 54"/>
          <p:cNvSpPr/>
          <p:nvPr/>
        </p:nvSpPr>
        <p:spPr>
          <a:xfrm flipH="1">
            <a:off x="4070818" y="315134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Arc 55"/>
          <p:cNvSpPr/>
          <p:nvPr/>
        </p:nvSpPr>
        <p:spPr>
          <a:xfrm flipH="1">
            <a:off x="4719678" y="302512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Arc 56"/>
          <p:cNvSpPr/>
          <p:nvPr/>
        </p:nvSpPr>
        <p:spPr>
          <a:xfrm flipH="1">
            <a:off x="5426974" y="341161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Arc 57"/>
          <p:cNvSpPr/>
          <p:nvPr/>
        </p:nvSpPr>
        <p:spPr>
          <a:xfrm flipH="1">
            <a:off x="6126716" y="348701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Arc 58"/>
          <p:cNvSpPr/>
          <p:nvPr/>
        </p:nvSpPr>
        <p:spPr>
          <a:xfrm flipH="1">
            <a:off x="6775576" y="336079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Arc 59"/>
          <p:cNvSpPr/>
          <p:nvPr/>
        </p:nvSpPr>
        <p:spPr>
          <a:xfrm flipH="1">
            <a:off x="7482872" y="374728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Arc 60"/>
          <p:cNvSpPr/>
          <p:nvPr/>
        </p:nvSpPr>
        <p:spPr>
          <a:xfrm flipH="1">
            <a:off x="8258714" y="388813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Arc 61"/>
          <p:cNvSpPr/>
          <p:nvPr/>
        </p:nvSpPr>
        <p:spPr>
          <a:xfrm flipH="1">
            <a:off x="8907574" y="376191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Arc 62"/>
          <p:cNvSpPr/>
          <p:nvPr/>
        </p:nvSpPr>
        <p:spPr>
          <a:xfrm flipH="1">
            <a:off x="9614870" y="414840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Arc 63"/>
          <p:cNvSpPr/>
          <p:nvPr/>
        </p:nvSpPr>
        <p:spPr>
          <a:xfrm flipH="1">
            <a:off x="10314679" y="383670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0" name="Group 64"/>
          <p:cNvGrpSpPr/>
          <p:nvPr/>
        </p:nvGrpSpPr>
        <p:grpSpPr>
          <a:xfrm>
            <a:off x="1205887" y="3846242"/>
            <a:ext cx="678417" cy="646331"/>
            <a:chOff x="-1683874" y="1978867"/>
            <a:chExt cx="678417" cy="646331"/>
          </a:xfrm>
        </p:grpSpPr>
        <p:sp>
          <p:nvSpPr>
            <p:cNvPr id="31" name="橢圓 31"/>
            <p:cNvSpPr/>
            <p:nvPr/>
          </p:nvSpPr>
          <p:spPr>
            <a:xfrm>
              <a:off x="-1683874" y="1990038"/>
              <a:ext cx="678417" cy="635160"/>
            </a:xfrm>
            <a:prstGeom prst="ellipse">
              <a:avLst/>
            </a:prstGeom>
            <a:solidFill>
              <a:srgbClr val="91C9C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-1660771" y="1978867"/>
              <a:ext cx="6553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HK" altLang="en-US" sz="3600" b="1" dirty="0">
                  <a:solidFill>
                    <a:schemeClr val="bg1"/>
                  </a:solidFill>
                  <a:latin typeface="Berlin Sans FB" panose="020E0602020502020306" pitchFamily="34" charset="0"/>
                </a:rPr>
                <a:t>√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5108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828884" y="1093001"/>
            <a:ext cx="645159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4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言語和行動上的關懷</a:t>
            </a:r>
            <a:endParaRPr lang="zh-TW" altLang="en-US" sz="5200" b="1" dirty="0">
              <a:solidFill>
                <a:srgbClr val="28ACC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24" name="Oval 2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18" name="內容版面配置區 2"/>
          <p:cNvSpPr txBox="1">
            <a:spLocks/>
          </p:cNvSpPr>
          <p:nvPr/>
        </p:nvSpPr>
        <p:spPr>
          <a:xfrm>
            <a:off x="3231769" y="1744905"/>
            <a:ext cx="8675208" cy="15559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endParaRPr lang="en-US" altLang="zh-TW" sz="3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655763" y="4420076"/>
            <a:ext cx="11058782" cy="36576"/>
          </a:xfrm>
          <a:prstGeom prst="line">
            <a:avLst/>
          </a:prstGeom>
          <a:ln w="762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1018051" y="3494349"/>
            <a:ext cx="10189764" cy="2602741"/>
          </a:xfrm>
          <a:prstGeom prst="roundRect">
            <a:avLst/>
          </a:prstGeom>
          <a:solidFill>
            <a:srgbClr val="FFF79A"/>
          </a:solidFill>
          <a:ln w="76200">
            <a:solidFill>
              <a:srgbClr val="3CB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06305" y="4209764"/>
            <a:ext cx="362288" cy="384971"/>
          </a:xfrm>
          <a:prstGeom prst="ellipse">
            <a:avLst/>
          </a:prstGeom>
          <a:solidFill>
            <a:srgbClr val="FFF79A"/>
          </a:solidFill>
          <a:ln w="57150">
            <a:solidFill>
              <a:srgbClr val="3CB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1690679" y="4264166"/>
            <a:ext cx="362288" cy="384971"/>
          </a:xfrm>
          <a:prstGeom prst="ellipse">
            <a:avLst/>
          </a:prstGeom>
          <a:solidFill>
            <a:srgbClr val="FFF79A"/>
          </a:solidFill>
          <a:ln w="57150">
            <a:solidFill>
              <a:srgbClr val="3CB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內容版面配置區 2"/>
          <p:cNvSpPr txBox="1">
            <a:spLocks/>
          </p:cNvSpPr>
          <p:nvPr/>
        </p:nvSpPr>
        <p:spPr>
          <a:xfrm>
            <a:off x="1480457" y="3860074"/>
            <a:ext cx="9379131" cy="17394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TW" sz="3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2-3</a:t>
            </a:r>
            <a:r>
              <a:rPr lang="zh-TW" altLang="en-US" sz="3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人一組，討論當自己在面對困難時，</a:t>
            </a:r>
            <a:endParaRPr lang="en-US" altLang="zh-TW" sz="3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lnSpc>
                <a:spcPct val="100000"/>
              </a:lnSpc>
            </a:pPr>
            <a:r>
              <a:rPr lang="zh-TW" altLang="en-US" sz="3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如何在言語及行動上</a:t>
            </a:r>
            <a:endParaRPr lang="en-US" altLang="zh-TW" sz="3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lnSpc>
                <a:spcPct val="100000"/>
              </a:lnSpc>
            </a:pPr>
            <a:r>
              <a:rPr lang="zh-TW" altLang="en-US" sz="3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照顧和體諒自己的需要</a:t>
            </a:r>
            <a:endParaRPr lang="en-US" altLang="zh-TW" sz="3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0999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hlinkClick r:id="rId3"/>
            <a:extLst>
              <a:ext uri="{FF2B5EF4-FFF2-40B4-BE49-F238E27FC236}">
                <a16:creationId xmlns:a16="http://schemas.microsoft.com/office/drawing/2014/main" id="{8AED93E5-0D2A-4E03-9711-003F4EAF8B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12192000" cy="684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875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828884" y="1093001"/>
            <a:ext cx="645159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4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言語和行動上的關懷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24" name="Oval 2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18" name="內容版面配置區 2"/>
          <p:cNvSpPr txBox="1">
            <a:spLocks/>
          </p:cNvSpPr>
          <p:nvPr/>
        </p:nvSpPr>
        <p:spPr>
          <a:xfrm>
            <a:off x="3231769" y="1744905"/>
            <a:ext cx="8675208" cy="15559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endParaRPr lang="en-US" altLang="zh-TW" sz="3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655763" y="4420076"/>
            <a:ext cx="11058782" cy="36576"/>
          </a:xfrm>
          <a:prstGeom prst="line">
            <a:avLst/>
          </a:prstGeom>
          <a:ln w="762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1018051" y="3494349"/>
            <a:ext cx="10189764" cy="2602741"/>
          </a:xfrm>
          <a:prstGeom prst="roundRect">
            <a:avLst/>
          </a:prstGeom>
          <a:solidFill>
            <a:srgbClr val="FFF79A"/>
          </a:solidFill>
          <a:ln w="76200">
            <a:solidFill>
              <a:srgbClr val="3CB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06305" y="4209764"/>
            <a:ext cx="362288" cy="384971"/>
          </a:xfrm>
          <a:prstGeom prst="ellipse">
            <a:avLst/>
          </a:prstGeom>
          <a:solidFill>
            <a:srgbClr val="FFF79A"/>
          </a:solidFill>
          <a:ln w="57150">
            <a:solidFill>
              <a:srgbClr val="3CB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1690679" y="4264166"/>
            <a:ext cx="362288" cy="384971"/>
          </a:xfrm>
          <a:prstGeom prst="ellipse">
            <a:avLst/>
          </a:prstGeom>
          <a:solidFill>
            <a:srgbClr val="FFF79A"/>
          </a:solidFill>
          <a:ln w="57150">
            <a:solidFill>
              <a:srgbClr val="3CB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內容版面配置區 2"/>
          <p:cNvSpPr txBox="1">
            <a:spLocks/>
          </p:cNvSpPr>
          <p:nvPr/>
        </p:nvSpPr>
        <p:spPr>
          <a:xfrm>
            <a:off x="1762832" y="3926010"/>
            <a:ext cx="8844643" cy="17394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想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像</a:t>
            </a: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當最好的朋友情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緒</a:t>
            </a: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低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落</a:t>
            </a: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時，可以說些甚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麼</a:t>
            </a:r>
            <a:r>
              <a:rPr lang="zh-HK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安</a:t>
            </a:r>
            <a:r>
              <a:rPr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慰</a:t>
            </a:r>
            <a:r>
              <a:rPr lang="zh-HK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的說</a:t>
            </a:r>
            <a:r>
              <a:rPr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話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鼓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勵</a:t>
            </a: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對方</a:t>
            </a:r>
            <a:r>
              <a:rPr lang="zh-HK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做些甚</a:t>
            </a:r>
            <a:r>
              <a:rPr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麼</a:t>
            </a:r>
            <a:r>
              <a:rPr lang="zh-HK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</a:t>
            </a:r>
            <a:r>
              <a:rPr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</a:t>
            </a: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來照顧自己？</a:t>
            </a:r>
            <a:endParaRPr lang="en-US" altLang="zh-TW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2870200" y="2084935"/>
            <a:ext cx="645159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4400" dirty="0">
                <a:solidFill>
                  <a:srgbClr val="FD8DD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提示：</a:t>
            </a:r>
          </a:p>
        </p:txBody>
      </p:sp>
    </p:spTree>
    <p:extLst>
      <p:ext uri="{BB962C8B-B14F-4D97-AF65-F5344CB8AC3E}">
        <p14:creationId xmlns:p14="http://schemas.microsoft.com/office/powerpoint/2010/main" val="2577766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-16782" y="11641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79" name="Table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947872"/>
              </p:ext>
            </p:extLst>
          </p:nvPr>
        </p:nvGraphicFramePr>
        <p:xfrm>
          <a:off x="73199" y="112425"/>
          <a:ext cx="12012038" cy="6619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4166">
                  <a:extLst>
                    <a:ext uri="{9D8B030D-6E8A-4147-A177-3AD203B41FA5}">
                      <a16:colId xmlns:a16="http://schemas.microsoft.com/office/drawing/2014/main" val="235454900"/>
                    </a:ext>
                  </a:extLst>
                </a:gridCol>
                <a:gridCol w="5437872">
                  <a:extLst>
                    <a:ext uri="{9D8B030D-6E8A-4147-A177-3AD203B41FA5}">
                      <a16:colId xmlns:a16="http://schemas.microsoft.com/office/drawing/2014/main" val="853301351"/>
                    </a:ext>
                  </a:extLst>
                </a:gridCol>
              </a:tblGrid>
              <a:tr h="101621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 b="1" kern="1200" dirty="0">
                          <a:solidFill>
                            <a:schemeClr val="bg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+mn-cs"/>
                        </a:rPr>
                        <a:t>言語</a:t>
                      </a:r>
                      <a:endParaRPr lang="zh-HK" altLang="en-US" sz="3600" kern="1200" dirty="0">
                        <a:solidFill>
                          <a:schemeClr val="bg1"/>
                        </a:solidFill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6ACF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HK" altLang="en-US" sz="3600" b="1" kern="1200" dirty="0">
                          <a:solidFill>
                            <a:schemeClr val="bg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+mn-cs"/>
                        </a:rPr>
                        <a:t>行動</a:t>
                      </a:r>
                      <a:endParaRPr lang="en-US" sz="3600" b="1" kern="1200" dirty="0">
                        <a:solidFill>
                          <a:schemeClr val="bg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712449"/>
                  </a:ext>
                </a:extLst>
              </a:tr>
              <a:tr h="7528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鼓勵性言語，例如：</a:t>
                      </a:r>
                      <a:r>
                        <a:rPr lang="zh-TW" altLang="en-US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你已經嘗試了</a:t>
                      </a:r>
                      <a:endParaRPr lang="en-US" sz="2800" b="1" kern="1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FE7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打電話給朋友</a:t>
                      </a:r>
                      <a:r>
                        <a:rPr lang="en-US" altLang="zh-TW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信任的人傾訴心事</a:t>
                      </a:r>
                      <a:endParaRPr lang="en-US" sz="2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AD9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759763"/>
                  </a:ext>
                </a:extLst>
              </a:tr>
              <a:tr h="9227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富同理心的言語，例如：</a:t>
                      </a:r>
                      <a:br>
                        <a:rPr lang="en-US" altLang="zh-TW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</a:br>
                      <a:r>
                        <a:rPr lang="zh-TW" altLang="en-US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我知道你感到</a:t>
                      </a:r>
                      <a:r>
                        <a:rPr lang="en-US" altLang="zh-TW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…...(</a:t>
                      </a:r>
                      <a:r>
                        <a:rPr lang="zh-TW" altLang="en-US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情緒</a:t>
                      </a:r>
                      <a:r>
                        <a:rPr lang="en-US" altLang="zh-TW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en-US" sz="2800" b="1" kern="1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運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用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「轉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移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注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意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力」方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法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，幫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助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自己在強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烈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情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緒下冷靜</a:t>
                      </a:r>
                      <a:endParaRPr lang="en-US" sz="2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EF6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842263"/>
                  </a:ext>
                </a:extLst>
              </a:tr>
              <a:tr h="1227349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br>
                        <a:rPr lang="en-US" altLang="zh-HK" sz="10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</a:br>
                      <a:endParaRPr lang="en-US" altLang="zh-HK" sz="10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r>
                        <a:rPr lang="zh-HK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用溫</a:t>
                      </a:r>
                      <a:r>
                        <a:rPr lang="zh-TW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柔</a:t>
                      </a:r>
                      <a:r>
                        <a:rPr lang="zh-HK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的語</a:t>
                      </a:r>
                      <a:r>
                        <a:rPr lang="zh-TW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氣</a:t>
                      </a:r>
                      <a:r>
                        <a:rPr lang="zh-HK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與自</a:t>
                      </a:r>
                      <a:r>
                        <a:rPr lang="zh-TW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己</a:t>
                      </a:r>
                      <a:r>
                        <a:rPr lang="zh-HK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內心對話</a:t>
                      </a:r>
                      <a:r>
                        <a:rPr lang="zh-TW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，例如：</a:t>
                      </a:r>
                      <a:endParaRPr lang="en-US" altLang="zh-HK" sz="2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endParaRPr lang="en-US" sz="2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r>
                        <a:rPr lang="en-US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______(</a:t>
                      </a:r>
                      <a:r>
                        <a:rPr lang="zh-HK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</a:t>
                      </a:r>
                      <a:r>
                        <a:rPr lang="zh-TW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己</a:t>
                      </a:r>
                      <a:r>
                        <a:rPr lang="zh-HK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的名字</a:t>
                      </a:r>
                      <a:r>
                        <a:rPr lang="en-US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HK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，我會陪</a:t>
                      </a:r>
                      <a:r>
                        <a:rPr lang="zh-TW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伴</a:t>
                      </a: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着</a:t>
                      </a:r>
                      <a:r>
                        <a:rPr lang="zh-HK" sz="2800" b="1" kern="1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你的</a:t>
                      </a:r>
                      <a:endParaRPr lang="en-US" sz="2800" b="1" kern="1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FE7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拍拍自己肩膀作為鼓勵</a:t>
                      </a:r>
                      <a:endParaRPr lang="en-US" sz="2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AD9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482894"/>
                  </a:ext>
                </a:extLst>
              </a:tr>
              <a:tr h="13282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將自我批判轉化為自我關懷的聲音，例如：</a:t>
                      </a:r>
                      <a:endParaRPr lang="en-US" altLang="zh-TW" sz="2800" b="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不用處處責</a:t>
                      </a:r>
                      <a:r>
                        <a:rPr lang="zh-TW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怪</a:t>
                      </a: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自</a:t>
                      </a:r>
                      <a:r>
                        <a:rPr lang="zh-TW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己</a:t>
                      </a: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，你已</a:t>
                      </a:r>
                      <a:r>
                        <a:rPr lang="zh-TW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經</a:t>
                      </a: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很努</a:t>
                      </a:r>
                      <a:r>
                        <a:rPr lang="zh-TW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力</a:t>
                      </a: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了</a:t>
                      </a:r>
                      <a:endParaRPr lang="en-US" sz="2800" b="1" kern="1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endParaRPr lang="en-US" altLang="zh-HK" sz="2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r>
                        <a:rPr lang="zh-HK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在「五感」清單中，選</a:t>
                      </a:r>
                      <a:r>
                        <a:rPr lang="zh-TW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擇</a:t>
                      </a:r>
                      <a:r>
                        <a:rPr lang="zh-HK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做一些</a:t>
                      </a:r>
                      <a:endParaRPr lang="en-US" altLang="zh-HK" sz="2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br>
                        <a:rPr lang="en-US" altLang="zh-HK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</a:br>
                      <a:r>
                        <a:rPr lang="zh-HK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令你感到舒適、平靜的事</a:t>
                      </a:r>
                      <a:r>
                        <a:rPr lang="zh-TW" altLang="en-US" sz="2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情</a:t>
                      </a:r>
                      <a:endParaRPr lang="en-US" sz="2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EF6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433155"/>
                  </a:ext>
                </a:extLst>
              </a:tr>
              <a:tr h="9487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勵志的言語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，例如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：</a:t>
                      </a:r>
                      <a:br>
                        <a:rPr lang="en-US" altLang="zh-HK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專</a:t>
                      </a:r>
                      <a:r>
                        <a:rPr lang="zh-TW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心</a:t>
                      </a: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做眼前能做</a:t>
                      </a:r>
                      <a:r>
                        <a:rPr lang="zh-TW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好</a:t>
                      </a: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的事就足</a:t>
                      </a:r>
                      <a:r>
                        <a:rPr lang="zh-TW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夠</a:t>
                      </a:r>
                      <a:r>
                        <a:rPr lang="zh-HK" altLang="en-US" sz="2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了</a:t>
                      </a:r>
                      <a:endParaRPr lang="en-US" sz="2800" b="1" kern="1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FE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endParaRPr lang="en-US" altLang="zh-HK" sz="2800" b="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做一些自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己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喜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歡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的活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動</a:t>
                      </a: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，為自</a:t>
                      </a:r>
                      <a:r>
                        <a:rPr lang="zh-TW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己</a:t>
                      </a:r>
                      <a:br>
                        <a:rPr lang="en-US" altLang="zh-TW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endParaRPr lang="en-US" altLang="zh-TW" sz="2800" b="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00450" algn="l"/>
                        </a:tabLst>
                      </a:pP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打打氣，例如：散步、行山、</a:t>
                      </a:r>
                      <a:br>
                        <a:rPr lang="en-US" altLang="zh-HK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br>
                        <a:rPr lang="en-US" altLang="zh-HK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HK" altLang="en-US" sz="2800" b="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繪畫等</a:t>
                      </a:r>
                      <a:endParaRPr lang="en-US" sz="36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AD9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249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6203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304996" y="378879"/>
            <a:ext cx="991946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給自己的一封肯定的信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482" y="1704442"/>
            <a:ext cx="9538494" cy="5153558"/>
          </a:xfrm>
          <a:prstGeom prst="rect">
            <a:avLst/>
          </a:prstGeom>
        </p:spPr>
      </p:pic>
      <p:sp>
        <p:nvSpPr>
          <p:cNvPr id="16" name="內容版面配置區 2"/>
          <p:cNvSpPr txBox="1">
            <a:spLocks/>
          </p:cNvSpPr>
          <p:nvPr/>
        </p:nvSpPr>
        <p:spPr>
          <a:xfrm>
            <a:off x="4054207" y="1690989"/>
            <a:ext cx="6857826" cy="39709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zh-TW" sz="3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記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述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一件你最近遇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到少許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困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難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或引起你有輕微情緒低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落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的事</a:t>
            </a:r>
            <a:endParaRPr lang="en-US" altLang="zh-HK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參考剛才討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的方法，寫下如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何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在言語和行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上照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顧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己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的需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要，善待自己，對自己有耐心、體諒及包容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747342" y="2335754"/>
            <a:ext cx="330571" cy="330397"/>
          </a:xfrm>
          <a:prstGeom prst="ellipse">
            <a:avLst/>
          </a:prstGeom>
          <a:solidFill>
            <a:srgbClr val="E2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3750794" y="3346049"/>
            <a:ext cx="330571" cy="330397"/>
          </a:xfrm>
          <a:prstGeom prst="ellipse">
            <a:avLst/>
          </a:prstGeom>
          <a:solidFill>
            <a:srgbClr val="E2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89" r="13666"/>
          <a:stretch/>
        </p:blipFill>
        <p:spPr>
          <a:xfrm>
            <a:off x="38032" y="3812982"/>
            <a:ext cx="3048000" cy="3045018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7782786" y="5859462"/>
            <a:ext cx="4134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HK" altLang="en-US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筆記簿第五節任務一</a:t>
            </a:r>
            <a:r>
              <a:rPr lang="en-US" altLang="zh-TW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en-US" sz="2800" dirty="0">
              <a:solidFill>
                <a:schemeClr val="accent4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32414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304996" y="378879"/>
            <a:ext cx="991946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給自己的一封肯定的信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482" y="3812982"/>
            <a:ext cx="5635890" cy="30450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89" r="13666"/>
          <a:stretch/>
        </p:blipFill>
        <p:spPr>
          <a:xfrm>
            <a:off x="38032" y="3812982"/>
            <a:ext cx="3048000" cy="3045018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2824510" y="1646501"/>
            <a:ext cx="4134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HK" altLang="en-US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筆記簿第五節任務一</a:t>
            </a:r>
            <a:r>
              <a:rPr lang="en-US" altLang="zh-TW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en-US" sz="2800" dirty="0">
              <a:solidFill>
                <a:schemeClr val="accent4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019886" y="2238016"/>
            <a:ext cx="82846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在剛才的練習中，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大家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或者會有些不習慣關懷自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己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，但是透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過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持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續練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習，我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們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會更懂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得善待自己，體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諒自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己</a:t>
            </a:r>
            <a:r>
              <a:rPr lang="zh-HK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的需要和難處。</a:t>
            </a:r>
            <a:endParaRPr 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4431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0" y="0"/>
            <a:ext cx="12210288" cy="6858000"/>
            <a:chOff x="0" y="0"/>
            <a:chExt cx="12210288" cy="6858000"/>
          </a:xfrm>
        </p:grpSpPr>
        <p:sp>
          <p:nvSpPr>
            <p:cNvPr id="48" name="Rectangle 4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8288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2" name="群組 35"/>
          <p:cNvGrpSpPr/>
          <p:nvPr/>
        </p:nvGrpSpPr>
        <p:grpSpPr>
          <a:xfrm>
            <a:off x="648860" y="473954"/>
            <a:ext cx="11165188" cy="6265174"/>
            <a:chOff x="4237160" y="-118752"/>
            <a:chExt cx="5135011" cy="3895106"/>
          </a:xfrm>
        </p:grpSpPr>
        <p:sp>
          <p:nvSpPr>
            <p:cNvPr id="34" name="矩形 37"/>
            <p:cNvSpPr/>
            <p:nvPr/>
          </p:nvSpPr>
          <p:spPr>
            <a:xfrm>
              <a:off x="4237160" y="-118752"/>
              <a:ext cx="5135011" cy="389510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  <p:sp>
          <p:nvSpPr>
            <p:cNvPr id="35" name="矩形 38"/>
            <p:cNvSpPr/>
            <p:nvPr/>
          </p:nvSpPr>
          <p:spPr>
            <a:xfrm>
              <a:off x="4397883" y="88023"/>
              <a:ext cx="4769399" cy="34666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8417" y="1330356"/>
            <a:ext cx="1686073" cy="928601"/>
          </a:xfrm>
        </p:spPr>
        <p:txBody>
          <a:bodyPr>
            <a:normAutofit/>
          </a:bodyPr>
          <a:lstStyle/>
          <a:p>
            <a:pPr algn="ctr"/>
            <a:r>
              <a:rPr lang="zh-TW" altLang="en-US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小結</a:t>
            </a:r>
            <a:endParaRPr lang="zh-HK" altLang="en-US" b="1" dirty="0">
              <a:solidFill>
                <a:srgbClr val="28ACC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9945" y="2532409"/>
            <a:ext cx="9183552" cy="24669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我們可以</a:t>
            </a:r>
            <a:r>
              <a:rPr lang="zh-TW" altLang="en-US" sz="3600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在言語和行動上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照顧自己的需要，學習以</a:t>
            </a:r>
            <a:r>
              <a:rPr lang="zh-TW" altLang="en-US" sz="3600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寬容的心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善待自己。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1182784" y="2469053"/>
            <a:ext cx="678417" cy="646331"/>
            <a:chOff x="-1683874" y="1978867"/>
            <a:chExt cx="678417" cy="646331"/>
          </a:xfrm>
        </p:grpSpPr>
        <p:sp>
          <p:nvSpPr>
            <p:cNvPr id="39" name="橢圓 31"/>
            <p:cNvSpPr/>
            <p:nvPr/>
          </p:nvSpPr>
          <p:spPr>
            <a:xfrm>
              <a:off x="-1683874" y="1990038"/>
              <a:ext cx="678417" cy="635160"/>
            </a:xfrm>
            <a:prstGeom prst="ellipse">
              <a:avLst/>
            </a:prstGeom>
            <a:solidFill>
              <a:srgbClr val="91C9C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  <p:sp>
          <p:nvSpPr>
            <p:cNvPr id="40" name="文字方塊 32"/>
            <p:cNvSpPr txBox="1"/>
            <p:nvPr/>
          </p:nvSpPr>
          <p:spPr>
            <a:xfrm>
              <a:off x="-1660771" y="1978867"/>
              <a:ext cx="6553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HK" altLang="en-US" sz="3600" b="1" dirty="0">
                  <a:solidFill>
                    <a:schemeClr val="bg1"/>
                  </a:solidFill>
                  <a:latin typeface="Berlin Sans FB" panose="020E0602020502020306" pitchFamily="34" charset="0"/>
                </a:rPr>
                <a:t>√</a:t>
              </a:r>
            </a:p>
          </p:txBody>
        </p:sp>
      </p:grpSp>
      <p:pic>
        <p:nvPicPr>
          <p:cNvPr id="50" name="Picture 4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82" y="319487"/>
            <a:ext cx="1816770" cy="1861081"/>
          </a:xfrm>
          <a:prstGeom prst="rect">
            <a:avLst/>
          </a:prstGeom>
        </p:spPr>
      </p:pic>
      <p:sp>
        <p:nvSpPr>
          <p:cNvPr id="52" name="Arc 51"/>
          <p:cNvSpPr/>
          <p:nvPr/>
        </p:nvSpPr>
        <p:spPr>
          <a:xfrm flipH="1">
            <a:off x="2071558" y="309933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Arc 52"/>
          <p:cNvSpPr/>
          <p:nvPr/>
        </p:nvSpPr>
        <p:spPr>
          <a:xfrm flipH="1">
            <a:off x="2720418" y="297311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Arc 53"/>
          <p:cNvSpPr/>
          <p:nvPr/>
        </p:nvSpPr>
        <p:spPr>
          <a:xfrm flipH="1">
            <a:off x="3427714" y="335960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Arc 54"/>
          <p:cNvSpPr/>
          <p:nvPr/>
        </p:nvSpPr>
        <p:spPr>
          <a:xfrm flipH="1">
            <a:off x="4070818" y="315134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Arc 55"/>
          <p:cNvSpPr/>
          <p:nvPr/>
        </p:nvSpPr>
        <p:spPr>
          <a:xfrm flipH="1">
            <a:off x="4719678" y="302512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Arc 56"/>
          <p:cNvSpPr/>
          <p:nvPr/>
        </p:nvSpPr>
        <p:spPr>
          <a:xfrm flipH="1">
            <a:off x="5426974" y="341161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Arc 57"/>
          <p:cNvSpPr/>
          <p:nvPr/>
        </p:nvSpPr>
        <p:spPr>
          <a:xfrm flipH="1">
            <a:off x="6126716" y="348701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Arc 58"/>
          <p:cNvSpPr/>
          <p:nvPr/>
        </p:nvSpPr>
        <p:spPr>
          <a:xfrm flipH="1">
            <a:off x="6775576" y="336079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Arc 59"/>
          <p:cNvSpPr/>
          <p:nvPr/>
        </p:nvSpPr>
        <p:spPr>
          <a:xfrm flipH="1">
            <a:off x="7482872" y="374728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Arc 60"/>
          <p:cNvSpPr/>
          <p:nvPr/>
        </p:nvSpPr>
        <p:spPr>
          <a:xfrm flipH="1">
            <a:off x="8258714" y="388813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Arc 61"/>
          <p:cNvSpPr/>
          <p:nvPr/>
        </p:nvSpPr>
        <p:spPr>
          <a:xfrm flipH="1">
            <a:off x="8907574" y="376191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Arc 62"/>
          <p:cNvSpPr/>
          <p:nvPr/>
        </p:nvSpPr>
        <p:spPr>
          <a:xfrm flipH="1">
            <a:off x="9614870" y="414840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Arc 63"/>
          <p:cNvSpPr/>
          <p:nvPr/>
        </p:nvSpPr>
        <p:spPr>
          <a:xfrm flipH="1">
            <a:off x="10314679" y="383670"/>
            <a:ext cx="1000826" cy="704498"/>
          </a:xfrm>
          <a:prstGeom prst="arc">
            <a:avLst>
              <a:gd name="adj1" fmla="val 16200000"/>
              <a:gd name="adj2" fmla="val 4808052"/>
            </a:avLst>
          </a:prstGeom>
          <a:noFill/>
          <a:ln w="127000">
            <a:solidFill>
              <a:srgbClr val="3CB8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056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0" y="4812"/>
            <a:ext cx="12192000" cy="6858000"/>
            <a:chOff x="0" y="0"/>
            <a:chExt cx="12192000" cy="6858000"/>
          </a:xfrm>
        </p:grpSpPr>
        <p:sp>
          <p:nvSpPr>
            <p:cNvPr id="33" name="Rectangle 3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49473" y="2216882"/>
            <a:ext cx="9236959" cy="3921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TW" sz="6600" b="1" dirty="0"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  <a:p>
            <a:pPr marL="0" indent="0">
              <a:buNone/>
            </a:pPr>
            <a:r>
              <a:rPr lang="en-US" altLang="zh-TW" sz="6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                     </a:t>
            </a:r>
            <a:r>
              <a:rPr lang="zh-TW" altLang="en-US" sz="6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總結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127" y="2017775"/>
            <a:ext cx="3193204" cy="327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5482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0" y="4812"/>
            <a:ext cx="12192000" cy="6858000"/>
            <a:chOff x="0" y="0"/>
            <a:chExt cx="12192000" cy="6858000"/>
          </a:xfrm>
        </p:grpSpPr>
        <p:sp>
          <p:nvSpPr>
            <p:cNvPr id="34" name="Rectangle 3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355" y="759805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第五節 學習重點</a:t>
            </a:r>
            <a:endParaRPr lang="zh-HK" altLang="en-US" b="1" dirty="0">
              <a:solidFill>
                <a:srgbClr val="28ACC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979" y="1740075"/>
            <a:ext cx="10387907" cy="467575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933" y="828797"/>
            <a:ext cx="1714133" cy="118084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607100" y="2415136"/>
            <a:ext cx="372979" cy="39763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43907" y="2302492"/>
            <a:ext cx="10323979" cy="452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自我關懷就是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把自己當作最好的朋友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看待，時刻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照顧自己的情感需要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。在遇到困難、壓力水桶滿滿的時候，我們可以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鼓勵及肯定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自己過去的努力，以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接納及體諒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的方式照顧自己，讓水桶不致滿溢而有更多的盛載空間。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我們可以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在言語和行動上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照顧自己的需要，學習以</a:t>
            </a:r>
            <a:r>
              <a:rPr lang="zh-TW" altLang="en-US" sz="3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寬容的心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善待自己。</a:t>
            </a:r>
          </a:p>
          <a:p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R="0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altLang="zh-HK" sz="28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Oval 10"/>
          <p:cNvSpPr/>
          <p:nvPr/>
        </p:nvSpPr>
        <p:spPr>
          <a:xfrm>
            <a:off x="707050" y="4841807"/>
            <a:ext cx="372979" cy="39763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088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304996" y="378879"/>
            <a:ext cx="991946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我的壓力水桶</a:t>
            </a:r>
            <a:r>
              <a:rPr lang="en-US" altLang="zh-TW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endParaRPr lang="zh-TW" altLang="en-US" sz="5200" b="1" dirty="0">
              <a:solidFill>
                <a:srgbClr val="28ACC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7766161" y="1121207"/>
            <a:ext cx="4134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HK" altLang="en-US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筆記簿第五節任務</a:t>
            </a:r>
            <a:r>
              <a:rPr lang="zh-TW" altLang="en-US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800" kern="1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endParaRPr lang="en-US" sz="2800" dirty="0">
              <a:solidFill>
                <a:schemeClr val="accent4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720331" y="2019063"/>
            <a:ext cx="885262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試選擇用</a:t>
            </a:r>
            <a:r>
              <a:rPr lang="zh-TW" altLang="en-US" sz="3200">
                <a:latin typeface="微軟正黑體" panose="020B0604030504040204" pitchFamily="34" charset="-120"/>
                <a:ea typeface="微軟正黑體" panose="020B0604030504040204" pitchFamily="34" charset="-120"/>
              </a:rPr>
              <a:t>單元二學習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過的不同方法，選擇合適的方法為自己的「壓力水桶」放水</a:t>
            </a:r>
          </a:p>
          <a:p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72675" y="3372147"/>
            <a:ext cx="109002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「停、問、動」情緒調節步驟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「轉移注意力」 ：轉吓活動、轉吓腦袋、轉吓環境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「五感」情緒安撫技巧：視覺、聽覺、觸覺、味覺、嗅覺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以言語和行動善待自己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2769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itle 1"/>
          <p:cNvSpPr txBox="1">
            <a:spLocks/>
          </p:cNvSpPr>
          <p:nvPr/>
        </p:nvSpPr>
        <p:spPr>
          <a:xfrm>
            <a:off x="838387" y="3272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重溫第四節 學習重點</a:t>
            </a:r>
            <a:endParaRPr lang="zh-HK" altLang="en-US" b="1" dirty="0">
              <a:solidFill>
                <a:srgbClr val="28ACC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48" y="339016"/>
            <a:ext cx="1479537" cy="1657488"/>
          </a:xfrm>
          <a:prstGeom prst="rect">
            <a:avLst/>
          </a:prstGeom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1110941" y="1355815"/>
            <a:ext cx="10387907" cy="46757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00000"/>
              </a:lnSpc>
            </a:pPr>
            <a:endParaRPr lang="en-US" altLang="zh-HK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l">
              <a:lnSpc>
                <a:spcPct val="100000"/>
              </a:lnSpc>
            </a:pP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當我們的情緒變得激動時，以</a:t>
            </a:r>
            <a:r>
              <a:rPr lang="zh-TW" altLang="en-US" sz="30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「轉移注意力」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的方法即時為「壓力水桶」放水，讓我們暫時冷靜，不被衝動行為主導。我們可以</a:t>
            </a:r>
            <a:r>
              <a:rPr lang="zh-TW" altLang="en-US" sz="30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「轉吓活動」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30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「轉吓腦袋」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0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「轉吓環境」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l">
              <a:lnSpc>
                <a:spcPct val="100000"/>
              </a:lnSpc>
            </a:pPr>
            <a:endParaRPr lang="en-US" altLang="zh-TW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l">
              <a:lnSpc>
                <a:spcPct val="100000"/>
              </a:lnSpc>
            </a:pP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透過</a:t>
            </a:r>
            <a:r>
              <a:rPr lang="zh-TW" altLang="en-US" sz="30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「五感」情緒安撫技巧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，即</a:t>
            </a:r>
            <a:r>
              <a:rPr lang="zh-TW" altLang="en-US" sz="30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視覺、聽覺、觸覺、味覺、嗅覺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等五個感官系統安撫快要失控的情緒，喚起放鬆和愛惜自己的感覺，為即將滿瀉的「壓力水桶」放水，以釋出空間面對眼前的挑戰。</a:t>
            </a:r>
          </a:p>
          <a:p>
            <a:endParaRPr lang="en-US" altLang="zh-TW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78438" y="2036490"/>
            <a:ext cx="372979" cy="39763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75193" y="4134422"/>
            <a:ext cx="372979" cy="397639"/>
          </a:xfrm>
          <a:prstGeom prst="ellipse">
            <a:avLst/>
          </a:prstGeom>
          <a:solidFill>
            <a:srgbClr val="41C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760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4" name="Rectangle 3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41572" y="2484229"/>
            <a:ext cx="10488405" cy="412731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認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識自我關懷的概念及照顧自己的重要性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0" indent="0">
              <a:buNone/>
            </a:pPr>
            <a:endParaRPr lang="en-US" altLang="zh-HK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0" indent="0">
              <a:buNone/>
            </a:pP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習</a:t>
            </a: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在言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語</a:t>
            </a: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和行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</a:t>
            </a:r>
            <a:r>
              <a:rPr lang="zh-HK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如何關懷自己</a:t>
            </a:r>
            <a:endParaRPr 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4-Point Star 30"/>
          <p:cNvSpPr/>
          <p:nvPr/>
        </p:nvSpPr>
        <p:spPr>
          <a:xfrm>
            <a:off x="8636231" y="5985305"/>
            <a:ext cx="438690" cy="475488"/>
          </a:xfrm>
          <a:prstGeom prst="star4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4-Point Star 31"/>
          <p:cNvSpPr/>
          <p:nvPr/>
        </p:nvSpPr>
        <p:spPr>
          <a:xfrm>
            <a:off x="10529740" y="4350698"/>
            <a:ext cx="384048" cy="363471"/>
          </a:xfrm>
          <a:prstGeom prst="star4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818497" y="2449805"/>
            <a:ext cx="627722" cy="627368"/>
            <a:chOff x="208548" y="1874972"/>
            <a:chExt cx="745958" cy="793422"/>
          </a:xfrm>
        </p:grpSpPr>
        <p:sp>
          <p:nvSpPr>
            <p:cNvPr id="39" name="Oval 38"/>
            <p:cNvSpPr/>
            <p:nvPr/>
          </p:nvSpPr>
          <p:spPr>
            <a:xfrm>
              <a:off x="208548" y="1874972"/>
              <a:ext cx="745958" cy="793422"/>
            </a:xfrm>
            <a:prstGeom prst="ellipse">
              <a:avLst/>
            </a:prstGeom>
            <a:solidFill>
              <a:srgbClr val="D93B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294424" y="1960253"/>
              <a:ext cx="591144" cy="62230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/>
            <p:nvPr/>
          </p:nvSpPr>
          <p:spPr>
            <a:xfrm>
              <a:off x="350741" y="2032123"/>
              <a:ext cx="475101" cy="480418"/>
            </a:xfrm>
            <a:prstGeom prst="ellipse">
              <a:avLst/>
            </a:prstGeom>
            <a:solidFill>
              <a:srgbClr val="D93B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427338" y="2102625"/>
              <a:ext cx="318187" cy="3357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/>
            <p:nvPr/>
          </p:nvSpPr>
          <p:spPr>
            <a:xfrm>
              <a:off x="503142" y="2178547"/>
              <a:ext cx="166224" cy="188136"/>
            </a:xfrm>
            <a:prstGeom prst="ellipse">
              <a:avLst/>
            </a:prstGeom>
            <a:solidFill>
              <a:srgbClr val="D93B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" name="群組 3"/>
          <p:cNvGrpSpPr/>
          <p:nvPr/>
        </p:nvGrpSpPr>
        <p:grpSpPr>
          <a:xfrm>
            <a:off x="8636231" y="4466664"/>
            <a:ext cx="3393746" cy="2052505"/>
            <a:chOff x="8507170" y="1018828"/>
            <a:chExt cx="3393746" cy="205250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7170" y="1018828"/>
              <a:ext cx="3393746" cy="2052505"/>
            </a:xfrm>
            <a:prstGeom prst="rect">
              <a:avLst/>
            </a:prstGeom>
          </p:spPr>
        </p:pic>
        <p:sp>
          <p:nvSpPr>
            <p:cNvPr id="29" name="Rounded Rectangle 28"/>
            <p:cNvSpPr/>
            <p:nvPr/>
          </p:nvSpPr>
          <p:spPr>
            <a:xfrm>
              <a:off x="10225117" y="2006672"/>
              <a:ext cx="1367232" cy="559163"/>
            </a:xfrm>
            <a:prstGeom prst="roundRect">
              <a:avLst/>
            </a:prstGeom>
            <a:solidFill>
              <a:srgbClr val="41C3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10529740" y="5481590"/>
            <a:ext cx="12110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</a:t>
            </a:r>
            <a:r>
              <a:rPr lang="en-US" altLang="zh-TW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節</a:t>
            </a:r>
            <a:endParaRPr lang="en-US" sz="2800" dirty="0">
              <a:solidFill>
                <a:schemeClr val="bg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853571" y="3635164"/>
            <a:ext cx="627722" cy="627368"/>
            <a:chOff x="208548" y="1874972"/>
            <a:chExt cx="745958" cy="793422"/>
          </a:xfrm>
        </p:grpSpPr>
        <p:sp>
          <p:nvSpPr>
            <p:cNvPr id="20" name="Oval 19"/>
            <p:cNvSpPr/>
            <p:nvPr/>
          </p:nvSpPr>
          <p:spPr>
            <a:xfrm>
              <a:off x="208548" y="1874972"/>
              <a:ext cx="745958" cy="793422"/>
            </a:xfrm>
            <a:prstGeom prst="ellipse">
              <a:avLst/>
            </a:prstGeom>
            <a:solidFill>
              <a:srgbClr val="D93B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294424" y="1960253"/>
              <a:ext cx="591144" cy="62230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350741" y="2032123"/>
              <a:ext cx="475101" cy="480418"/>
            </a:xfrm>
            <a:prstGeom prst="ellipse">
              <a:avLst/>
            </a:prstGeom>
            <a:solidFill>
              <a:srgbClr val="D93B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427338" y="2102625"/>
              <a:ext cx="318187" cy="3357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503142" y="2178547"/>
              <a:ext cx="166224" cy="188136"/>
            </a:xfrm>
            <a:prstGeom prst="ellipse">
              <a:avLst/>
            </a:prstGeom>
            <a:solidFill>
              <a:srgbClr val="D93B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47492" y="968015"/>
            <a:ext cx="4804732" cy="951297"/>
          </a:xfrm>
          <a:prstGeom prst="roundRect">
            <a:avLst/>
          </a:prstGeom>
          <a:solidFill>
            <a:srgbClr val="FFF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標題 1"/>
          <p:cNvSpPr txBox="1">
            <a:spLocks/>
          </p:cNvSpPr>
          <p:nvPr/>
        </p:nvSpPr>
        <p:spPr>
          <a:xfrm>
            <a:off x="966216" y="1225296"/>
            <a:ext cx="3773052" cy="684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b="1">
                <a:solidFill>
                  <a:srgbClr val="EF801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本節內容簡介</a:t>
            </a:r>
            <a:endParaRPr lang="zh-TW" altLang="en-US" b="1" dirty="0">
              <a:solidFill>
                <a:srgbClr val="EF801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2407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734421" y="378879"/>
            <a:ext cx="9490042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「句句入心」活動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1217" y="2860098"/>
            <a:ext cx="1054015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HK" sz="10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sz="2800" kern="10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 </a:t>
            </a:r>
            <a:r>
              <a:rPr lang="zh-TW" altLang="en-US" sz="4400" kern="10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拼砌員</a:t>
            </a:r>
            <a:r>
              <a:rPr lang="zh-HK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在</a:t>
            </a:r>
            <a:r>
              <a:rPr lang="zh-HK" altLang="en-US" sz="44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提示員</a:t>
            </a:r>
            <a:r>
              <a:rPr lang="zh-HK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的提示下</a:t>
            </a:r>
            <a:endParaRPr lang="en-US" altLang="zh-HK" sz="44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HK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完成拼砌七巧板的任</a:t>
            </a:r>
            <a:r>
              <a:rPr lang="zh-TW" altLang="en-US" sz="4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務</a:t>
            </a:r>
            <a:endParaRPr lang="en-US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866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734421" y="378879"/>
            <a:ext cx="9490042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「句句入心」活動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72675" y="2056693"/>
            <a:ext cx="112128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第一回</a:t>
            </a:r>
            <a:endParaRPr lang="en-US" altLang="zh-HK" sz="44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r>
              <a:rPr 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當拼砌員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放置</a:t>
            </a:r>
            <a:r>
              <a:rPr lang="zh-HK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錯</a:t>
            </a:r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誤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七巧板時，請大家</a:t>
            </a:r>
            <a:r>
              <a:rPr lang="zh-HK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以嚴</a:t>
            </a:r>
            <a:r>
              <a:rPr lang="zh-TW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厲</a:t>
            </a:r>
            <a:r>
              <a:rPr lang="zh-HK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責</a:t>
            </a:r>
            <a:r>
              <a:rPr lang="zh-TW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備</a:t>
            </a:r>
            <a:r>
              <a:rPr lang="zh-HK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的語</a:t>
            </a:r>
            <a:r>
              <a:rPr lang="zh-TW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氣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告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訴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拼砌員，例如：「錯啊！」、「不是啊！」、「不對！」、「太差了！」</a:t>
            </a:r>
            <a:r>
              <a:rPr 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等。</a:t>
            </a:r>
            <a:endParaRPr lang="en-US" altLang="zh-HK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當拼砌員放置</a:t>
            </a:r>
            <a:r>
              <a:rPr lang="zh-HK" altLang="en-US" sz="3200" b="1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正確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時，大家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則</a:t>
            </a:r>
            <a:r>
              <a:rPr lang="zh-HK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保持沉</a:t>
            </a:r>
            <a:r>
              <a:rPr lang="zh-TW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默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64383">
            <a:off x="8526124" y="453243"/>
            <a:ext cx="3489467" cy="196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709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" name="Group 1"/>
          <p:cNvGrpSpPr/>
          <p:nvPr/>
        </p:nvGrpSpPr>
        <p:grpSpPr>
          <a:xfrm>
            <a:off x="2649162" y="1163091"/>
            <a:ext cx="6400245" cy="5285005"/>
            <a:chOff x="2158888" y="667585"/>
            <a:chExt cx="5938917" cy="4904021"/>
          </a:xfrm>
        </p:grpSpPr>
        <p:sp>
          <p:nvSpPr>
            <p:cNvPr id="12" name="Isosceles Triangle 3"/>
            <p:cNvSpPr/>
            <p:nvPr/>
          </p:nvSpPr>
          <p:spPr>
            <a:xfrm rot="18909308">
              <a:off x="3033884" y="1307331"/>
              <a:ext cx="3600000" cy="1792942"/>
            </a:xfrm>
            <a:prstGeom prst="triangle">
              <a:avLst>
                <a:gd name="adj" fmla="val 49607"/>
              </a:avLst>
            </a:prstGeom>
            <a:solidFill>
              <a:srgbClr val="993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3" name="Isosceles Triangle 4"/>
            <p:cNvSpPr/>
            <p:nvPr/>
          </p:nvSpPr>
          <p:spPr>
            <a:xfrm rot="8117066">
              <a:off x="4284936" y="2608730"/>
              <a:ext cx="3600000" cy="1792942"/>
            </a:xfrm>
            <a:prstGeom prst="triangle">
              <a:avLst>
                <a:gd name="adj" fmla="val 49607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14" name="Right Triangle 5"/>
            <p:cNvSpPr/>
            <p:nvPr/>
          </p:nvSpPr>
          <p:spPr>
            <a:xfrm rot="13461379" flipH="1">
              <a:off x="4560172" y="667585"/>
              <a:ext cx="1800000" cy="1800000"/>
            </a:xfrm>
            <a:prstGeom prst="rt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5" name="Parallelogram 6"/>
            <p:cNvSpPr/>
            <p:nvPr/>
          </p:nvSpPr>
          <p:spPr>
            <a:xfrm rot="8196413">
              <a:off x="2158888" y="3667890"/>
              <a:ext cx="2691019" cy="890377"/>
            </a:xfrm>
            <a:prstGeom prst="parallelogram">
              <a:avLst>
                <a:gd name="adj" fmla="val 97451"/>
              </a:avLst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6" name="Right Triangle 8"/>
            <p:cNvSpPr/>
            <p:nvPr/>
          </p:nvSpPr>
          <p:spPr>
            <a:xfrm>
              <a:off x="6756222" y="2805778"/>
              <a:ext cx="1318639" cy="13176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7" name="Right Triangle 9"/>
            <p:cNvSpPr/>
            <p:nvPr/>
          </p:nvSpPr>
          <p:spPr>
            <a:xfrm rot="16200000" flipH="1">
              <a:off x="6779685" y="4139420"/>
              <a:ext cx="1318639" cy="1317600"/>
            </a:xfrm>
            <a:prstGeom prst="rt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8" name="Rectangle 11"/>
            <p:cNvSpPr/>
            <p:nvPr/>
          </p:nvSpPr>
          <p:spPr>
            <a:xfrm>
              <a:off x="4794087" y="4164006"/>
              <a:ext cx="1407600" cy="1407600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460624" y="783598"/>
            <a:ext cx="17235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第一回</a:t>
            </a:r>
            <a:endParaRPr lang="en-US" altLang="zh-HK" sz="40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120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1217" y="229874"/>
            <a:ext cx="2471987" cy="2732197"/>
            <a:chOff x="482670" y="2614481"/>
            <a:chExt cx="2471987" cy="2732197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670" y="2614481"/>
              <a:ext cx="2471987" cy="2732197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1024128" y="3147762"/>
              <a:ext cx="1481328" cy="15156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2734421" y="378879"/>
            <a:ext cx="9490042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zh-TW" altLang="en-US" sz="5200" b="1" dirty="0">
                <a:solidFill>
                  <a:srgbClr val="28ACC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「句句入心」活動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14"/>
          <a:stretch/>
        </p:blipFill>
        <p:spPr>
          <a:xfrm>
            <a:off x="555548" y="684269"/>
            <a:ext cx="1440445" cy="16734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03892" y="2569837"/>
            <a:ext cx="11212828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第二回</a:t>
            </a:r>
            <a:endParaRPr lang="en-US" altLang="zh-HK" sz="44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en-US" altLang="zh-HK" sz="32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第二回的提示與第一回</a:t>
            </a:r>
            <a:r>
              <a:rPr lang="zh-HK" altLang="en-US" sz="3200" b="1" i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相反</a:t>
            </a:r>
            <a:r>
              <a:rPr lang="zh-HK" altLang="en-US" sz="3200" i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3200" i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當拼砌員</a:t>
            </a:r>
            <a:r>
              <a:rPr lang="zh-HK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錯</a:t>
            </a:r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誤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地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放置七巧板時，請大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家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保持</a:t>
            </a:r>
            <a:r>
              <a:rPr lang="zh-HK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安</a:t>
            </a:r>
            <a:r>
              <a:rPr lang="zh-TW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靜</a:t>
            </a:r>
            <a:r>
              <a:rPr lang="zh-HK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沉</a:t>
            </a:r>
            <a:r>
              <a:rPr lang="zh-TW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默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當拼砌員</a:t>
            </a:r>
            <a:r>
              <a:rPr lang="zh-HK" altLang="en-US" sz="3200" b="1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正確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地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放置時，以</a:t>
            </a:r>
            <a:r>
              <a:rPr lang="zh-HK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鼓</a:t>
            </a:r>
            <a:r>
              <a:rPr lang="zh-TW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勵</a:t>
            </a:r>
            <a:r>
              <a:rPr lang="zh-HK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讚</a:t>
            </a:r>
            <a:r>
              <a:rPr lang="zh-TW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賞</a:t>
            </a:r>
            <a:r>
              <a:rPr lang="zh-HK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的語</a:t>
            </a:r>
            <a:r>
              <a:rPr lang="zh-TW" altLang="en-US" sz="32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氣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告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訴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拼砌員，例如：「對了！」、「做得好！」、「很好的嘗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試</a:t>
            </a: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！」等。</a:t>
            </a:r>
            <a:endParaRPr lang="en-US" altLang="zh-HK" sz="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64383">
            <a:off x="8526124" y="453243"/>
            <a:ext cx="3489467" cy="196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864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6" name="Rectangle 3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0" y="0"/>
              <a:ext cx="12192000" cy="529389"/>
            </a:xfrm>
            <a:prstGeom prst="rect">
              <a:avLst/>
            </a:prstGeom>
            <a:solidFill>
              <a:srgbClr val="41C3D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505436" y="763155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第二回</a:t>
            </a:r>
            <a:endParaRPr lang="en-US" altLang="zh-HK" sz="40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12" name="Group 1"/>
          <p:cNvGrpSpPr/>
          <p:nvPr/>
        </p:nvGrpSpPr>
        <p:grpSpPr>
          <a:xfrm>
            <a:off x="2734421" y="1117098"/>
            <a:ext cx="6138624" cy="4891474"/>
            <a:chOff x="2421236" y="923283"/>
            <a:chExt cx="5291657" cy="4280781"/>
          </a:xfrm>
        </p:grpSpPr>
        <p:sp>
          <p:nvSpPr>
            <p:cNvPr id="13" name="Isosceles Triangle 3"/>
            <p:cNvSpPr/>
            <p:nvPr/>
          </p:nvSpPr>
          <p:spPr>
            <a:xfrm>
              <a:off x="2421236" y="923283"/>
              <a:ext cx="3600000" cy="1792942"/>
            </a:xfrm>
            <a:prstGeom prst="triangle">
              <a:avLst>
                <a:gd name="adj" fmla="val 49607"/>
              </a:avLst>
            </a:prstGeom>
            <a:solidFill>
              <a:srgbClr val="993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4" name="Isosceles Triangle 4"/>
            <p:cNvSpPr/>
            <p:nvPr/>
          </p:nvSpPr>
          <p:spPr>
            <a:xfrm rot="10800000">
              <a:off x="2446992" y="2745890"/>
              <a:ext cx="3600000" cy="1792942"/>
            </a:xfrm>
            <a:prstGeom prst="triangle">
              <a:avLst>
                <a:gd name="adj" fmla="val 49607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15" name="Right Triangle 6"/>
            <p:cNvSpPr/>
            <p:nvPr/>
          </p:nvSpPr>
          <p:spPr>
            <a:xfrm flipH="1">
              <a:off x="4267565" y="2743274"/>
              <a:ext cx="1800000" cy="1800000"/>
            </a:xfrm>
            <a:prstGeom prst="rt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6" name="Parallelogram 7"/>
            <p:cNvSpPr/>
            <p:nvPr/>
          </p:nvSpPr>
          <p:spPr>
            <a:xfrm rot="5400000" flipH="1">
              <a:off x="5224286" y="2686738"/>
              <a:ext cx="2691019" cy="926603"/>
            </a:xfrm>
            <a:prstGeom prst="parallelogram">
              <a:avLst>
                <a:gd name="adj" fmla="val 97451"/>
              </a:avLst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7" name="Right Triangle 8"/>
            <p:cNvSpPr/>
            <p:nvPr/>
          </p:nvSpPr>
          <p:spPr>
            <a:xfrm rot="13525341">
              <a:off x="6394773" y="2051884"/>
              <a:ext cx="1318639" cy="13176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8" name="Right Triangle 9"/>
            <p:cNvSpPr/>
            <p:nvPr/>
          </p:nvSpPr>
          <p:spPr>
            <a:xfrm rot="2670339" flipH="1">
              <a:off x="4520818" y="3905768"/>
              <a:ext cx="1298241" cy="1298296"/>
            </a:xfrm>
            <a:prstGeom prst="rt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  <p:sp>
          <p:nvSpPr>
            <p:cNvPr id="19" name="Rectangle 10"/>
            <p:cNvSpPr/>
            <p:nvPr/>
          </p:nvSpPr>
          <p:spPr>
            <a:xfrm rot="2647922">
              <a:off x="5366979" y="1035554"/>
              <a:ext cx="1407600" cy="140709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250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640152-3d3c-465b-beb1-086ea6aeed0e">
      <Terms xmlns="http://schemas.microsoft.com/office/infopath/2007/PartnerControls"/>
    </lcf76f155ced4ddcb4097134ff3c332f>
    <TaxCatchAll xmlns="41427138-8be5-4331-9876-fbac57ee4dc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1B010E513754C4FBF423E6115B9BD48" ma:contentTypeVersion="11" ma:contentTypeDescription="建立新的文件。" ma:contentTypeScope="" ma:versionID="b95f78fc337e804bf54ec19020a9ae7e">
  <xsd:schema xmlns:xsd="http://www.w3.org/2001/XMLSchema" xmlns:xs="http://www.w3.org/2001/XMLSchema" xmlns:p="http://schemas.microsoft.com/office/2006/metadata/properties" xmlns:ns2="4b640152-3d3c-465b-beb1-086ea6aeed0e" xmlns:ns3="41427138-8be5-4331-9876-fbac57ee4dc8" targetNamespace="http://schemas.microsoft.com/office/2006/metadata/properties" ma:root="true" ma:fieldsID="146e02d83dae825ae2f14ad6ee8b6f96" ns2:_="" ns3:_="">
    <xsd:import namespace="4b640152-3d3c-465b-beb1-086ea6aeed0e"/>
    <xsd:import namespace="41427138-8be5-4331-9876-fbac57ee4d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640152-3d3c-465b-beb1-086ea6aee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27138-8be5-4331-9876-fbac57ee4dc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24d27d4-b118-4058-99ce-07324ded7239}" ma:internalName="TaxCatchAll" ma:showField="CatchAllData" ma:web="41427138-8be5-4331-9876-fbac57ee4d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30F2EE-5F4B-4A31-913A-24ED7A62C8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359E10-AC30-4D47-8DAF-C512FA2D4B26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41427138-8be5-4331-9876-fbac57ee4dc8"/>
    <ds:schemaRef ds:uri="4b640152-3d3c-465b-beb1-086ea6aeed0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845468B-6593-4509-B514-80BB39987E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640152-3d3c-465b-beb1-086ea6aeed0e"/>
    <ds:schemaRef ds:uri="41427138-8be5-4331-9876-fbac57ee4d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7688</TotalTime>
  <Words>1440</Words>
  <Application>Microsoft Office PowerPoint</Application>
  <PresentationFormat>寬螢幕</PresentationFormat>
  <Paragraphs>149</Paragraphs>
  <Slides>27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8" baseType="lpstr">
      <vt:lpstr>Microsoft YaHei</vt:lpstr>
      <vt:lpstr>細明體</vt:lpstr>
      <vt:lpstr>微軟正黑體</vt:lpstr>
      <vt:lpstr>微軟正黑體</vt:lpstr>
      <vt:lpstr>Arial</vt:lpstr>
      <vt:lpstr>Berlin Sans FB</vt:lpstr>
      <vt:lpstr>Calibri</vt:lpstr>
      <vt:lpstr>Calibri Light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試想像</vt:lpstr>
      <vt:lpstr>主人翁： 你最好的好朋友</vt:lpstr>
      <vt:lpstr>我們對待好朋友和對待自己有沒有差別？ 為什麼有這些差別？</vt:lpstr>
      <vt:lpstr>好朋友考試失手</vt:lpstr>
      <vt:lpstr>PowerPoint 簡報</vt:lpstr>
      <vt:lpstr>小結</vt:lpstr>
      <vt:lpstr>PowerPoint 簡報</vt:lpstr>
      <vt:lpstr>PowerPoint 簡報</vt:lpstr>
      <vt:lpstr>PowerPoint 簡報</vt:lpstr>
      <vt:lpstr>PowerPoint 簡報</vt:lpstr>
      <vt:lpstr>PowerPoint 簡報</vt:lpstr>
      <vt:lpstr>小結</vt:lpstr>
      <vt:lpstr>PowerPoint 簡報</vt:lpstr>
      <vt:lpstr>第五節 學習重點</vt:lpstr>
      <vt:lpstr>PowerPoint 簡報</vt:lpstr>
    </vt:vector>
  </TitlesOfParts>
  <Company>EDB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警鐘長期誤鳴</dc:title>
  <dc:creator>CHAN, Hiu-wo Lucy</dc:creator>
  <cp:lastModifiedBy>YIU, Ching-laam Crystal</cp:lastModifiedBy>
  <cp:revision>502</cp:revision>
  <cp:lastPrinted>2023-11-14T07:15:33Z</cp:lastPrinted>
  <dcterms:created xsi:type="dcterms:W3CDTF">2023-01-05T07:24:07Z</dcterms:created>
  <dcterms:modified xsi:type="dcterms:W3CDTF">2026-05-12T03:45:28Z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0x010100E1B010E513754C4FBF423E6115B9BD48</vt:lpwstr>
  </property>
</Properties>
</file>