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45"/>
  </p:notesMasterIdLst>
  <p:sldIdLst>
    <p:sldId id="275" r:id="rId5"/>
    <p:sldId id="383" r:id="rId6"/>
    <p:sldId id="340" r:id="rId7"/>
    <p:sldId id="285" r:id="rId8"/>
    <p:sldId id="351" r:id="rId9"/>
    <p:sldId id="395" r:id="rId10"/>
    <p:sldId id="385" r:id="rId11"/>
    <p:sldId id="396" r:id="rId12"/>
    <p:sldId id="384" r:id="rId13"/>
    <p:sldId id="350" r:id="rId14"/>
    <p:sldId id="365" r:id="rId15"/>
    <p:sldId id="367" r:id="rId16"/>
    <p:sldId id="372" r:id="rId17"/>
    <p:sldId id="295" r:id="rId18"/>
    <p:sldId id="352" r:id="rId19"/>
    <p:sldId id="389" r:id="rId20"/>
    <p:sldId id="388" r:id="rId21"/>
    <p:sldId id="387" r:id="rId22"/>
    <p:sldId id="355" r:id="rId23"/>
    <p:sldId id="356" r:id="rId24"/>
    <p:sldId id="391" r:id="rId25"/>
    <p:sldId id="369" r:id="rId26"/>
    <p:sldId id="357" r:id="rId27"/>
    <p:sldId id="358" r:id="rId28"/>
    <p:sldId id="394" r:id="rId29"/>
    <p:sldId id="393" r:id="rId30"/>
    <p:sldId id="374" r:id="rId31"/>
    <p:sldId id="375" r:id="rId32"/>
    <p:sldId id="376" r:id="rId33"/>
    <p:sldId id="377" r:id="rId34"/>
    <p:sldId id="378" r:id="rId35"/>
    <p:sldId id="379" r:id="rId36"/>
    <p:sldId id="359" r:id="rId37"/>
    <p:sldId id="380" r:id="rId38"/>
    <p:sldId id="381" r:id="rId39"/>
    <p:sldId id="382" r:id="rId40"/>
    <p:sldId id="360" r:id="rId41"/>
    <p:sldId id="392" r:id="rId42"/>
    <p:sldId id="361" r:id="rId43"/>
    <p:sldId id="362" r:id="rId44"/>
  </p:sldIdLst>
  <p:sldSz cx="12192000" cy="6858000"/>
  <p:notesSz cx="6858000" cy="9144000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UNG, Ka-po Phoebe" initials="CKP" lastIdx="1" clrIdx="0">
    <p:extLst>
      <p:ext uri="{19B8F6BF-5375-455C-9EA6-DF929625EA0E}">
        <p15:presenceInfo xmlns:p15="http://schemas.microsoft.com/office/powerpoint/2012/main" userId="S-1-5-21-2637006528-1015924553-1750768987-8899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ACC2"/>
    <a:srgbClr val="D2DEEF"/>
    <a:srgbClr val="548235"/>
    <a:srgbClr val="F4B183"/>
    <a:srgbClr val="A4C0A5"/>
    <a:srgbClr val="CEB3A0"/>
    <a:srgbClr val="EFAACA"/>
    <a:srgbClr val="FCF2F7"/>
    <a:srgbClr val="F9DFEB"/>
    <a:srgbClr val="F5CB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DF363E7-8A4E-4208-98AE-A7D5CA2EC424}" v="1" dt="2023-02-06T01:19:57.07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38" autoAdjust="0"/>
    <p:restoredTop sz="92857" autoAdjust="0"/>
  </p:normalViewPr>
  <p:slideViewPr>
    <p:cSldViewPr snapToGrid="0">
      <p:cViewPr varScale="1">
        <p:scale>
          <a:sx n="76" d="100"/>
          <a:sy n="76" d="100"/>
        </p:scale>
        <p:origin x="883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UNG, Ka-po Phoebe" userId="S::phoebekpchung@edb.gov.hk::9babcedb-5f0a-4859-ba95-0a15edfebd67" providerId="AD" clId="Web-{FDF363E7-8A4E-4208-98AE-A7D5CA2EC424}"/>
    <pc:docChg chg="modSld">
      <pc:chgData name="CHUNG, Ka-po Phoebe" userId="S::phoebekpchung@edb.gov.hk::9babcedb-5f0a-4859-ba95-0a15edfebd67" providerId="AD" clId="Web-{FDF363E7-8A4E-4208-98AE-A7D5CA2EC424}" dt="2023-02-06T01:19:57.079" v="0" actId="1076"/>
      <pc:docMkLst>
        <pc:docMk/>
      </pc:docMkLst>
      <pc:sldChg chg="modSp">
        <pc:chgData name="CHUNG, Ka-po Phoebe" userId="S::phoebekpchung@edb.gov.hk::9babcedb-5f0a-4859-ba95-0a15edfebd67" providerId="AD" clId="Web-{FDF363E7-8A4E-4208-98AE-A7D5CA2EC424}" dt="2023-02-06T01:19:57.079" v="0" actId="1076"/>
        <pc:sldMkLst>
          <pc:docMk/>
          <pc:sldMk cId="1365214351" sldId="267"/>
        </pc:sldMkLst>
        <pc:picChg chg="mod">
          <ac:chgData name="CHUNG, Ka-po Phoebe" userId="S::phoebekpchung@edb.gov.hk::9babcedb-5f0a-4859-ba95-0a15edfebd67" providerId="AD" clId="Web-{FDF363E7-8A4E-4208-98AE-A7D5CA2EC424}" dt="2023-02-06T01:19:57.079" v="0" actId="1076"/>
          <ac:picMkLst>
            <pc:docMk/>
            <pc:sldMk cId="1365214351" sldId="267"/>
            <ac:picMk id="8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C1824-FE88-4E96-8178-4FEA8E4DCBA6}" type="datetimeFigureOut">
              <a:rPr lang="zh-HK" altLang="en-US" smtClean="0"/>
              <a:t>12/5/2026</a:t>
            </a:fld>
            <a:endParaRPr lang="zh-HK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HK"/>
              <a:t>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B96844-D433-4E72-B630-A2F31FA224EF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896313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96844-D433-4E72-B630-A2F31FA224EF}" type="slidenum">
              <a:rPr lang="zh-HK" altLang="en-US" smtClean="0"/>
              <a:t>1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6452692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96844-D433-4E72-B630-A2F31FA224EF}" type="slidenum">
              <a:rPr lang="zh-HK" altLang="en-US" smtClean="0"/>
              <a:t>21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221698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2391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6458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0512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5962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4579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7363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9412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5976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5849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熱朱古力呼吸法</a:t>
            </a:r>
            <a:r>
              <a:rPr lang="en-US" altLang="zh-TW" dirty="0"/>
              <a:t>: https://youtu.be/I-vqE3r7AuM</a:t>
            </a:r>
            <a:endParaRPr lang="zh-HK" altLang="en-US" dirty="0"/>
          </a:p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B96844-D433-4E72-B630-A2F31FA224EF}" type="slidenum">
              <a:rPr lang="zh-HK" altLang="en-US" smtClean="0"/>
              <a:t>2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0035379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7837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75236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0416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67339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4782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96844-D433-4E72-B630-A2F31FA224EF}" type="slidenum">
              <a:rPr lang="zh-HK" altLang="en-US" smtClean="0"/>
              <a:t>5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2092324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800" b="0" i="0" u="none" strike="noStrike" dirty="0">
                <a:solidFill>
                  <a:srgbClr val="000000"/>
                </a:solidFill>
                <a:effectLst/>
                <a:latin typeface="細明體" panose="02020509000000000000" pitchFamily="49" charset="-120"/>
                <a:ea typeface="細明體" panose="02020509000000000000" pitchFamily="49" charset="-120"/>
              </a:rPr>
              <a:t>應對情緒我有計（三）</a:t>
            </a:r>
            <a:r>
              <a:rPr lang="en-US" altLang="zh-TW" sz="1800" b="0" i="0" u="none" strike="noStrike" dirty="0">
                <a:solidFill>
                  <a:srgbClr val="000000"/>
                </a:solidFill>
                <a:effectLst/>
                <a:latin typeface="細明體" panose="02020509000000000000" pitchFamily="49" charset="-120"/>
                <a:ea typeface="細明體" panose="02020509000000000000" pitchFamily="49" charset="-120"/>
              </a:rPr>
              <a:t>:</a:t>
            </a:r>
            <a:r>
              <a:rPr lang="zh-TW" altLang="en-US" dirty="0"/>
              <a:t> </a:t>
            </a:r>
            <a:r>
              <a:rPr lang="en-US" altLang="zh-TW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</a:rPr>
              <a:t>https://youtu.be/FWKv8sZc46Q</a:t>
            </a:r>
            <a:r>
              <a:rPr lang="zh-TW" altLang="en-US" dirty="0"/>
              <a:t> </a:t>
            </a:r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B96844-D433-4E72-B630-A2F31FA224EF}" type="slidenum">
              <a:rPr lang="zh-HK" altLang="en-US" smtClean="0"/>
              <a:t>7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570132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96844-D433-4E72-B630-A2F31FA224EF}" type="slidenum">
              <a:rPr lang="zh-HK" altLang="en-US" smtClean="0"/>
              <a:t>9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0620777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96844-D433-4E72-B630-A2F31FA224EF}" type="slidenum">
              <a:rPr lang="zh-HK" altLang="en-US" smtClean="0"/>
              <a:t>10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5732081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96844-D433-4E72-B630-A2F31FA224EF}" type="slidenum">
              <a:rPr lang="zh-HK" altLang="en-US" smtClean="0"/>
              <a:t>11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8062043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96844-D433-4E72-B630-A2F31FA224EF}" type="slidenum">
              <a:rPr lang="zh-HK" altLang="en-US" smtClean="0"/>
              <a:t>12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0702545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96844-D433-4E72-B630-A2F31FA224EF}" type="slidenum">
              <a:rPr lang="zh-HK" altLang="en-US" smtClean="0"/>
              <a:t>13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3764628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HK"/>
              <a:t>Click to edit Master title style</a:t>
            </a:r>
            <a:endParaRPr lang="zh-HK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HK"/>
              <a:t>Click to edit Master subtitle style</a:t>
            </a:r>
            <a:endParaRPr lang="zh-HK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83233-E967-4209-990D-1D789F84C9BC}" type="datetimeFigureOut">
              <a:rPr lang="zh-HK" altLang="en-US" smtClean="0"/>
              <a:t>12/5/2026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61F5A-C5A6-423B-B413-5F96E3A4FB3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918282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/>
              <a:t>Click to edit Master title style</a:t>
            </a:r>
            <a:endParaRPr lang="zh-HK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HK"/>
              <a:t>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zh-HK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83233-E967-4209-990D-1D789F84C9BC}" type="datetimeFigureOut">
              <a:rPr lang="zh-HK" altLang="en-US" smtClean="0"/>
              <a:t>12/5/2026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61F5A-C5A6-423B-B413-5F96E3A4FB3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248091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HK"/>
              <a:t>Click to edit Master title style</a:t>
            </a:r>
            <a:endParaRPr lang="zh-HK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HK"/>
              <a:t>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zh-HK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83233-E967-4209-990D-1D789F84C9BC}" type="datetimeFigureOut">
              <a:rPr lang="zh-HK" altLang="en-US" smtClean="0"/>
              <a:t>12/5/2026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61F5A-C5A6-423B-B413-5F96E3A4FB3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75839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/>
              <a:t>Click to edit Master title style</a:t>
            </a:r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HK"/>
              <a:t>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zh-HK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83233-E967-4209-990D-1D789F84C9BC}" type="datetimeFigureOut">
              <a:rPr lang="zh-HK" altLang="en-US" smtClean="0"/>
              <a:t>12/5/2026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61F5A-C5A6-423B-B413-5F96E3A4FB3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031321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HK"/>
              <a:t>Click to edit Master title style</a:t>
            </a:r>
            <a:endParaRPr lang="zh-HK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HK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83233-E967-4209-990D-1D789F84C9BC}" type="datetimeFigureOut">
              <a:rPr lang="zh-HK" altLang="en-US" smtClean="0"/>
              <a:t>12/5/2026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61F5A-C5A6-423B-B413-5F96E3A4FB3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289285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/>
              <a:t>Click to edit Master title style</a:t>
            </a:r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HK"/>
              <a:t>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zh-HK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HK"/>
              <a:t>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zh-HK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83233-E967-4209-990D-1D789F84C9BC}" type="datetimeFigureOut">
              <a:rPr lang="zh-HK" altLang="en-US" smtClean="0"/>
              <a:t>12/5/2026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61F5A-C5A6-423B-B413-5F96E3A4FB3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1787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HK"/>
              <a:t>Click to edit Master title style</a:t>
            </a:r>
            <a:endParaRPr lang="zh-HK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HK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HK"/>
              <a:t>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zh-HK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HK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HK"/>
              <a:t>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zh-HK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83233-E967-4209-990D-1D789F84C9BC}" type="datetimeFigureOut">
              <a:rPr lang="zh-HK" altLang="en-US" smtClean="0"/>
              <a:t>12/5/2026</a:t>
            </a:fld>
            <a:endParaRPr lang="zh-HK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61F5A-C5A6-423B-B413-5F96E3A4FB3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893003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/>
              <a:t>Click to edit Master title style</a:t>
            </a:r>
            <a:endParaRPr lang="zh-HK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83233-E967-4209-990D-1D789F84C9BC}" type="datetimeFigureOut">
              <a:rPr lang="zh-HK" altLang="en-US" smtClean="0"/>
              <a:t>12/5/2026</a:t>
            </a:fld>
            <a:endParaRPr lang="zh-HK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61F5A-C5A6-423B-B413-5F96E3A4FB3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409184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83233-E967-4209-990D-1D789F84C9BC}" type="datetimeFigureOut">
              <a:rPr lang="zh-HK" altLang="en-US" smtClean="0"/>
              <a:t>12/5/2026</a:t>
            </a:fld>
            <a:endParaRPr lang="zh-HK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61F5A-C5A6-423B-B413-5F96E3A4FB3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519626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HK"/>
              <a:t>Click to edit Master title style</a:t>
            </a:r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HK"/>
              <a:t>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zh-HK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HK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83233-E967-4209-990D-1D789F84C9BC}" type="datetimeFigureOut">
              <a:rPr lang="zh-HK" altLang="en-US" smtClean="0"/>
              <a:t>12/5/2026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61F5A-C5A6-423B-B413-5F96E3A4FB3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031873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HK"/>
              <a:t>Click to edit Master title style</a:t>
            </a:r>
            <a:endParaRPr lang="zh-HK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HK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83233-E967-4209-990D-1D789F84C9BC}" type="datetimeFigureOut">
              <a:rPr lang="zh-HK" altLang="en-US" smtClean="0"/>
              <a:t>12/5/2026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61F5A-C5A6-423B-B413-5F96E3A4FB3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170625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HK"/>
              <a:t>Click to edit Master title style</a:t>
            </a:r>
            <a:endParaRPr lang="zh-HK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HK"/>
              <a:t>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zh-HK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B83233-E967-4209-990D-1D789F84C9BC}" type="datetimeFigureOut">
              <a:rPr lang="zh-HK" altLang="en-US" smtClean="0"/>
              <a:t>12/5/2026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661F5A-C5A6-423B-B413-5F96E3A4FB3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95083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I-vqE3r7Au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7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3.png"/><Relationship Id="rId9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7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3.png"/><Relationship Id="rId9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1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1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hyperlink" Target="https://youtu.be/FWKv8sZc46Q" TargetMode="Externa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/>
          <p:cNvGrpSpPr/>
          <p:nvPr/>
        </p:nvGrpSpPr>
        <p:grpSpPr>
          <a:xfrm>
            <a:off x="0" y="3695"/>
            <a:ext cx="12192000" cy="6858000"/>
            <a:chOff x="0" y="0"/>
            <a:chExt cx="12192000" cy="6858000"/>
          </a:xfrm>
        </p:grpSpPr>
        <p:sp>
          <p:nvSpPr>
            <p:cNvPr id="47" name="Rectangle 4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D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0" y="0"/>
              <a:ext cx="12192000" cy="529389"/>
            </a:xfrm>
            <a:prstGeom prst="rect">
              <a:avLst/>
            </a:prstGeom>
            <a:solidFill>
              <a:srgbClr val="41C3D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4" name="Rounded Rectangle 43"/>
          <p:cNvSpPr/>
          <p:nvPr/>
        </p:nvSpPr>
        <p:spPr>
          <a:xfrm>
            <a:off x="572003" y="104049"/>
            <a:ext cx="2689673" cy="1411705"/>
          </a:xfrm>
          <a:prstGeom prst="roundRect">
            <a:avLst/>
          </a:prstGeom>
          <a:solidFill>
            <a:srgbClr val="41C3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Rectangle 45"/>
          <p:cNvSpPr/>
          <p:nvPr/>
        </p:nvSpPr>
        <p:spPr>
          <a:xfrm>
            <a:off x="785760" y="592424"/>
            <a:ext cx="226215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5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單元二</a:t>
            </a:r>
            <a:endParaRPr lang="en-US" sz="5400" dirty="0">
              <a:solidFill>
                <a:schemeClr val="bg1"/>
              </a:solidFill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371" l="0" r="9689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441" y="1960311"/>
            <a:ext cx="3736671" cy="395571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933"/>
          <a:stretch/>
        </p:blipFill>
        <p:spPr>
          <a:xfrm flipH="1">
            <a:off x="1224791" y="2535729"/>
            <a:ext cx="1503947" cy="1137913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4199105" y="1803908"/>
            <a:ext cx="299469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5400" b="1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第四節</a:t>
            </a:r>
            <a:endParaRPr lang="en-US" sz="5400" dirty="0">
              <a:solidFill>
                <a:srgbClr val="00B0F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22464" y="3124781"/>
            <a:ext cx="1120456" cy="1119271"/>
          </a:xfrm>
          <a:prstGeom prst="rect">
            <a:avLst/>
          </a:prstGeom>
          <a:solidFill>
            <a:schemeClr val="bg1"/>
          </a:solidFill>
          <a:ln w="57150">
            <a:solidFill>
              <a:srgbClr val="41C3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4575957" y="3126533"/>
            <a:ext cx="1120456" cy="1119271"/>
          </a:xfrm>
          <a:prstGeom prst="rect">
            <a:avLst/>
          </a:prstGeom>
          <a:solidFill>
            <a:schemeClr val="bg1"/>
          </a:solidFill>
          <a:ln w="57150">
            <a:solidFill>
              <a:srgbClr val="41C3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5820598" y="3153404"/>
            <a:ext cx="1120456" cy="1119271"/>
          </a:xfrm>
          <a:prstGeom prst="rect">
            <a:avLst/>
          </a:prstGeom>
          <a:solidFill>
            <a:schemeClr val="bg1"/>
          </a:solidFill>
          <a:ln w="57150">
            <a:solidFill>
              <a:srgbClr val="41C3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7072593" y="3151138"/>
            <a:ext cx="1120456" cy="1119271"/>
          </a:xfrm>
          <a:prstGeom prst="rect">
            <a:avLst/>
          </a:prstGeom>
          <a:solidFill>
            <a:schemeClr val="bg1"/>
          </a:solidFill>
          <a:ln w="57150">
            <a:solidFill>
              <a:srgbClr val="41C3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8303791" y="3163416"/>
            <a:ext cx="1120456" cy="1119271"/>
          </a:xfrm>
          <a:prstGeom prst="rect">
            <a:avLst/>
          </a:prstGeom>
          <a:solidFill>
            <a:schemeClr val="bg1"/>
          </a:solidFill>
          <a:ln w="57150">
            <a:solidFill>
              <a:srgbClr val="41C3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382027" y="3182401"/>
            <a:ext cx="103105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6600" b="1" dirty="0">
                <a:solidFill>
                  <a:srgbClr val="41C3D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應</a:t>
            </a:r>
            <a:endParaRPr lang="en-US" sz="6600" dirty="0">
              <a:solidFill>
                <a:srgbClr val="41C3D8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4634498" y="3172783"/>
            <a:ext cx="103105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6600" b="1" dirty="0">
                <a:solidFill>
                  <a:srgbClr val="41C3D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對</a:t>
            </a:r>
            <a:endParaRPr lang="en-US" sz="6600" dirty="0">
              <a:solidFill>
                <a:srgbClr val="41C3D8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820122" y="3199449"/>
            <a:ext cx="103105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6600" b="1" dirty="0">
                <a:solidFill>
                  <a:srgbClr val="41C3D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情</a:t>
            </a:r>
            <a:endParaRPr lang="en-US" sz="6600" b="1" dirty="0">
              <a:solidFill>
                <a:srgbClr val="41C3D8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7117295" y="3172783"/>
            <a:ext cx="103105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6600" b="1" dirty="0">
                <a:solidFill>
                  <a:srgbClr val="41C3D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緒</a:t>
            </a:r>
            <a:endParaRPr lang="en-US" sz="6600" dirty="0">
              <a:solidFill>
                <a:srgbClr val="41C3D8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8369290" y="3197447"/>
            <a:ext cx="103105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6600" b="1" dirty="0">
                <a:solidFill>
                  <a:srgbClr val="41C3D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</a:t>
            </a:r>
            <a:endParaRPr lang="en-US" sz="6600" dirty="0">
              <a:solidFill>
                <a:srgbClr val="41C3D8"/>
              </a:solidFill>
            </a:endParaRPr>
          </a:p>
        </p:txBody>
      </p:sp>
      <p:sp>
        <p:nvSpPr>
          <p:cNvPr id="20" name="Rectangle 34"/>
          <p:cNvSpPr/>
          <p:nvPr/>
        </p:nvSpPr>
        <p:spPr>
          <a:xfrm>
            <a:off x="9556262" y="3172783"/>
            <a:ext cx="1120456" cy="1119271"/>
          </a:xfrm>
          <a:prstGeom prst="rect">
            <a:avLst/>
          </a:prstGeom>
          <a:solidFill>
            <a:schemeClr val="bg1"/>
          </a:solidFill>
          <a:ln w="57150">
            <a:solidFill>
              <a:srgbClr val="41C3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35"/>
          <p:cNvSpPr/>
          <p:nvPr/>
        </p:nvSpPr>
        <p:spPr>
          <a:xfrm>
            <a:off x="10787460" y="3185061"/>
            <a:ext cx="1120456" cy="1119271"/>
          </a:xfrm>
          <a:prstGeom prst="rect">
            <a:avLst/>
          </a:prstGeom>
          <a:solidFill>
            <a:schemeClr val="bg1"/>
          </a:solidFill>
          <a:ln w="57150">
            <a:solidFill>
              <a:srgbClr val="41C3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40"/>
          <p:cNvSpPr/>
          <p:nvPr/>
        </p:nvSpPr>
        <p:spPr>
          <a:xfrm>
            <a:off x="9600964" y="3194428"/>
            <a:ext cx="103105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6600" b="1" dirty="0">
                <a:solidFill>
                  <a:srgbClr val="41C3D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</a:t>
            </a:r>
            <a:endParaRPr lang="en-US" sz="6600" dirty="0">
              <a:solidFill>
                <a:srgbClr val="41C3D8"/>
              </a:solidFill>
            </a:endParaRPr>
          </a:p>
        </p:txBody>
      </p:sp>
      <p:sp>
        <p:nvSpPr>
          <p:cNvPr id="23" name="Rectangle 41"/>
          <p:cNvSpPr/>
          <p:nvPr/>
        </p:nvSpPr>
        <p:spPr>
          <a:xfrm>
            <a:off x="10852959" y="3219092"/>
            <a:ext cx="103105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6600" b="1" dirty="0">
                <a:solidFill>
                  <a:srgbClr val="41C3D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計</a:t>
            </a:r>
            <a:endParaRPr lang="en-US" sz="6600" dirty="0">
              <a:solidFill>
                <a:srgbClr val="41C3D8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0851097" y="6334780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H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教育局</a:t>
            </a:r>
          </a:p>
        </p:txBody>
      </p:sp>
    </p:spTree>
    <p:extLst>
      <p:ext uri="{BB962C8B-B14F-4D97-AF65-F5344CB8AC3E}">
        <p14:creationId xmlns:p14="http://schemas.microsoft.com/office/powerpoint/2010/main" val="40826231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4" name="Rectangle 3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D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0" y="0"/>
              <a:ext cx="12192000" cy="529389"/>
            </a:xfrm>
            <a:prstGeom prst="rect">
              <a:avLst/>
            </a:prstGeom>
            <a:solidFill>
              <a:srgbClr val="41C3D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  <p:pic>
        <p:nvPicPr>
          <p:cNvPr id="38" name="Picture 37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371" l="0" r="9689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57784" y="1333246"/>
            <a:ext cx="5018946" cy="5313161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4820720" y="3609206"/>
            <a:ext cx="2093074" cy="144655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>
                <a:solidFill>
                  <a:srgbClr val="002060"/>
                </a:solidFill>
                <a:latin typeface="SetoFont" panose="02000600000000000000" pitchFamily="2" charset="-128"/>
                <a:ea typeface="SetoFont" panose="02000600000000000000" pitchFamily="2" charset="-128"/>
                <a:cs typeface="SetoFont" panose="02000600000000000000" pitchFamily="2" charset="-128"/>
              </a:rPr>
              <a:t>轉移</a:t>
            </a:r>
            <a:endParaRPr lang="en-US" altLang="zh-TW" sz="4400" b="1" dirty="0">
              <a:solidFill>
                <a:srgbClr val="002060"/>
              </a:solidFill>
              <a:latin typeface="SetoFont" panose="02000600000000000000" pitchFamily="2" charset="-128"/>
              <a:ea typeface="SetoFont" panose="02000600000000000000" pitchFamily="2" charset="-128"/>
              <a:cs typeface="SetoFont" panose="02000600000000000000" pitchFamily="2" charset="-128"/>
            </a:endParaRPr>
          </a:p>
          <a:p>
            <a:pPr algn="ctr"/>
            <a:r>
              <a:rPr lang="zh-TW" altLang="en-US" sz="4400" b="1" dirty="0">
                <a:solidFill>
                  <a:srgbClr val="002060"/>
                </a:solidFill>
                <a:latin typeface="SetoFont" panose="02000600000000000000" pitchFamily="2" charset="-128"/>
                <a:ea typeface="SetoFont" panose="02000600000000000000" pitchFamily="2" charset="-128"/>
                <a:cs typeface="SetoFont" panose="02000600000000000000" pitchFamily="2" charset="-128"/>
              </a:rPr>
              <a:t>注意力</a:t>
            </a:r>
            <a:endParaRPr lang="en-US" sz="4400" b="1" dirty="0">
              <a:solidFill>
                <a:srgbClr val="002060"/>
              </a:solidFill>
              <a:latin typeface="SetoFont" panose="02000600000000000000" pitchFamily="2" charset="-128"/>
              <a:ea typeface="SetoFont" panose="02000600000000000000" pitchFamily="2" charset="-128"/>
              <a:cs typeface="SetoFont" panose="02000600000000000000" pitchFamily="2" charset="-128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742899" y="515008"/>
            <a:ext cx="26793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dirty="0">
                <a:latin typeface="SetoFont" panose="02000600000000000000" pitchFamily="2" charset="-128"/>
                <a:ea typeface="SetoFont" panose="02000600000000000000" pitchFamily="2" charset="-128"/>
                <a:cs typeface="SetoFont" panose="02000600000000000000" pitchFamily="2" charset="-128"/>
              </a:rPr>
              <a:t>轉吓活動</a:t>
            </a:r>
            <a:endParaRPr lang="en-US" sz="4800" dirty="0">
              <a:latin typeface="SetoFont" panose="02000600000000000000" pitchFamily="2" charset="-128"/>
              <a:ea typeface="SetoFont" panose="02000600000000000000" pitchFamily="2" charset="-128"/>
              <a:cs typeface="SetoFont" panose="02000600000000000000" pitchFamily="2" charset="-128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18427" y="4795345"/>
            <a:ext cx="30383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dirty="0">
                <a:latin typeface="SetoFont" panose="02000600000000000000" pitchFamily="2" charset="-128"/>
                <a:ea typeface="SetoFont" panose="02000600000000000000" pitchFamily="2" charset="-128"/>
                <a:cs typeface="SetoFont" panose="02000600000000000000" pitchFamily="2" charset="-128"/>
              </a:rPr>
              <a:t>轉吓腦袋</a:t>
            </a:r>
            <a:endParaRPr lang="en-US" sz="4800" dirty="0">
              <a:latin typeface="SetoFont" panose="02000600000000000000" pitchFamily="2" charset="-128"/>
              <a:ea typeface="SetoFont" panose="02000600000000000000" pitchFamily="2" charset="-128"/>
              <a:cs typeface="SetoFont" panose="02000600000000000000" pitchFamily="2" charset="-128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513785" y="4805073"/>
            <a:ext cx="28247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dirty="0">
                <a:latin typeface="SetoFont" panose="02000600000000000000" pitchFamily="2" charset="-128"/>
                <a:ea typeface="SetoFont" panose="02000600000000000000" pitchFamily="2" charset="-128"/>
                <a:cs typeface="SetoFont" panose="02000600000000000000" pitchFamily="2" charset="-128"/>
              </a:rPr>
              <a:t>轉吓環境</a:t>
            </a:r>
            <a:endParaRPr lang="en-US" sz="4800" dirty="0">
              <a:latin typeface="SetoFont" panose="02000600000000000000" pitchFamily="2" charset="-128"/>
              <a:ea typeface="SetoFont" panose="02000600000000000000" pitchFamily="2" charset="-128"/>
              <a:cs typeface="SetoFont" panose="02000600000000000000" pitchFamily="2" charset="-128"/>
            </a:endParaRP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933"/>
          <a:stretch/>
        </p:blipFill>
        <p:spPr>
          <a:xfrm>
            <a:off x="5075210" y="2477346"/>
            <a:ext cx="1565329" cy="1141923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4158657" y="573981"/>
            <a:ext cx="6879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800" dirty="0">
                <a:solidFill>
                  <a:srgbClr val="A7C494"/>
                </a:solidFill>
                <a:latin typeface="Rockwell Extra Bold" panose="02060903040505020403" pitchFamily="18" charset="0"/>
                <a:ea typeface="SetoFont" panose="02000600000000000000" pitchFamily="2" charset="-128"/>
                <a:cs typeface="SetoFont" panose="02000600000000000000" pitchFamily="2" charset="-128"/>
              </a:rPr>
              <a:t>1</a:t>
            </a:r>
            <a:endParaRPr lang="en-US" sz="4800" dirty="0">
              <a:solidFill>
                <a:srgbClr val="A7C494"/>
              </a:solidFill>
              <a:latin typeface="Rockwell Extra Bold" panose="02060903040505020403" pitchFamily="18" charset="0"/>
              <a:ea typeface="SetoFont" panose="02000600000000000000" pitchFamily="2" charset="-128"/>
              <a:cs typeface="SetoFont" panose="02000600000000000000" pitchFamily="2" charset="-128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8228566" y="4812314"/>
            <a:ext cx="6833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800" dirty="0">
                <a:solidFill>
                  <a:srgbClr val="A7C494"/>
                </a:solidFill>
                <a:latin typeface="Rockwell Extra Bold" panose="02060903040505020403" pitchFamily="18" charset="0"/>
                <a:ea typeface="SetoFont" panose="02000600000000000000" pitchFamily="2" charset="-128"/>
                <a:cs typeface="SetoFont" panose="02000600000000000000" pitchFamily="2" charset="-128"/>
              </a:rPr>
              <a:t>2</a:t>
            </a:r>
            <a:endParaRPr lang="en-US" sz="4800" dirty="0">
              <a:solidFill>
                <a:srgbClr val="A7C494"/>
              </a:solidFill>
              <a:latin typeface="Rockwell Extra Bold" panose="02060903040505020403" pitchFamily="18" charset="0"/>
              <a:ea typeface="SetoFont" panose="02000600000000000000" pitchFamily="2" charset="-128"/>
              <a:cs typeface="SetoFont" panose="02000600000000000000" pitchFamily="2" charset="-128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006931" y="4818149"/>
            <a:ext cx="5514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800" dirty="0">
                <a:solidFill>
                  <a:srgbClr val="A7C494"/>
                </a:solidFill>
                <a:latin typeface="Rockwell Extra Bold" panose="02060903040505020403" pitchFamily="18" charset="0"/>
                <a:ea typeface="SetoFont" panose="02000600000000000000" pitchFamily="2" charset="-128"/>
                <a:cs typeface="SetoFont" panose="02000600000000000000" pitchFamily="2" charset="-128"/>
              </a:rPr>
              <a:t>3</a:t>
            </a:r>
            <a:endParaRPr lang="en-US" sz="4800" dirty="0">
              <a:solidFill>
                <a:srgbClr val="A7C494"/>
              </a:solidFill>
              <a:latin typeface="Rockwell Extra Bold" panose="02060903040505020403" pitchFamily="18" charset="0"/>
              <a:ea typeface="SetoFont" panose="02000600000000000000" pitchFamily="2" charset="-128"/>
              <a:cs typeface="SetoFont" panose="02000600000000000000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809922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/>
          <p:cNvGrpSpPr/>
          <p:nvPr/>
        </p:nvGrpSpPr>
        <p:grpSpPr>
          <a:xfrm>
            <a:off x="0" y="-14203"/>
            <a:ext cx="12192000" cy="6858000"/>
            <a:chOff x="0" y="0"/>
            <a:chExt cx="12192000" cy="6858000"/>
          </a:xfrm>
        </p:grpSpPr>
        <p:sp>
          <p:nvSpPr>
            <p:cNvPr id="34" name="Rectangle 3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D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0" y="0"/>
              <a:ext cx="12192000" cy="529389"/>
            </a:xfrm>
            <a:prstGeom prst="rect">
              <a:avLst/>
            </a:prstGeom>
            <a:solidFill>
              <a:srgbClr val="41C3D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  <p:pic>
        <p:nvPicPr>
          <p:cNvPr id="38" name="Picture 37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371" l="0" r="9689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2501" y="1080129"/>
            <a:ext cx="4910846" cy="5198724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1661387" y="3470018"/>
            <a:ext cx="2093074" cy="144655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>
                <a:solidFill>
                  <a:srgbClr val="002060"/>
                </a:solidFill>
                <a:latin typeface="SetoFont" panose="02000600000000000000" pitchFamily="2" charset="-128"/>
                <a:ea typeface="SetoFont" panose="02000600000000000000" pitchFamily="2" charset="-128"/>
                <a:cs typeface="SetoFont" panose="02000600000000000000" pitchFamily="2" charset="-128"/>
              </a:rPr>
              <a:t>轉移</a:t>
            </a:r>
            <a:endParaRPr lang="en-US" altLang="zh-TW" sz="4400" b="1" dirty="0">
              <a:solidFill>
                <a:srgbClr val="002060"/>
              </a:solidFill>
              <a:latin typeface="SetoFont" panose="02000600000000000000" pitchFamily="2" charset="-128"/>
              <a:ea typeface="SetoFont" panose="02000600000000000000" pitchFamily="2" charset="-128"/>
              <a:cs typeface="SetoFont" panose="02000600000000000000" pitchFamily="2" charset="-128"/>
            </a:endParaRPr>
          </a:p>
          <a:p>
            <a:pPr algn="ctr"/>
            <a:r>
              <a:rPr lang="zh-TW" altLang="en-US" sz="4400" b="1" dirty="0">
                <a:solidFill>
                  <a:srgbClr val="002060"/>
                </a:solidFill>
                <a:latin typeface="SetoFont" panose="02000600000000000000" pitchFamily="2" charset="-128"/>
                <a:ea typeface="SetoFont" panose="02000600000000000000" pitchFamily="2" charset="-128"/>
                <a:cs typeface="SetoFont" panose="02000600000000000000" pitchFamily="2" charset="-128"/>
              </a:rPr>
              <a:t>注意力</a:t>
            </a:r>
            <a:endParaRPr lang="en-US" sz="4400" b="1" dirty="0">
              <a:solidFill>
                <a:srgbClr val="002060"/>
              </a:solidFill>
              <a:latin typeface="SetoFont" panose="02000600000000000000" pitchFamily="2" charset="-128"/>
              <a:ea typeface="SetoFont" panose="02000600000000000000" pitchFamily="2" charset="-128"/>
              <a:cs typeface="SetoFont" panose="02000600000000000000" pitchFamily="2" charset="-128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273321" y="870656"/>
            <a:ext cx="27758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latin typeface="SetoFont" panose="02000600000000000000" pitchFamily="2" charset="-128"/>
                <a:ea typeface="SetoFont" panose="02000600000000000000" pitchFamily="2" charset="-128"/>
                <a:cs typeface="SetoFont" panose="02000600000000000000" pitchFamily="2" charset="-128"/>
              </a:rPr>
              <a:t>轉吓活動</a:t>
            </a:r>
            <a:endParaRPr lang="en-US" sz="4000" dirty="0">
              <a:latin typeface="SetoFont" panose="02000600000000000000" pitchFamily="2" charset="-128"/>
              <a:ea typeface="SetoFont" panose="02000600000000000000" pitchFamily="2" charset="-128"/>
              <a:cs typeface="SetoFont" panose="02000600000000000000" pitchFamily="2" charset="-128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527019" y="1700303"/>
            <a:ext cx="599214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HK" altLang="en-US" sz="32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透過全神貫</a:t>
            </a:r>
            <a:r>
              <a:rPr lang="zh-TW" altLang="en-US" sz="32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注</a:t>
            </a:r>
            <a:r>
              <a:rPr lang="zh-HK" altLang="en-US" sz="32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地做一些活</a:t>
            </a:r>
            <a:r>
              <a:rPr lang="zh-TW" altLang="en-US" sz="32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動來轉移自己的注意力</a:t>
            </a:r>
            <a:endParaRPr lang="en-US" altLang="zh-HK" sz="32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HK" altLang="en-US" sz="32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選擇一些會為我們帶來</a:t>
            </a:r>
            <a:r>
              <a:rPr lang="zh-HK" altLang="en-US" sz="3200" kern="100" dirty="0">
                <a:solidFill>
                  <a:srgbClr val="54823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與現時情緒相反的活動</a:t>
            </a:r>
            <a:endParaRPr lang="en-US" altLang="zh-HK" sz="3200" kern="100" dirty="0">
              <a:solidFill>
                <a:srgbClr val="548235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r>
              <a:rPr lang="en-US" altLang="zh-HK" sz="32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     </a:t>
            </a:r>
          </a:p>
          <a:p>
            <a:r>
              <a:rPr lang="zh-HK" altLang="en-US" sz="32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例如</a:t>
            </a:r>
            <a:r>
              <a:rPr lang="zh-TW" altLang="en-US" sz="32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endParaRPr lang="en-US" altLang="zh-TW" sz="32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r>
              <a:rPr lang="zh-HK" altLang="en-US" sz="3200" kern="100" dirty="0">
                <a:solidFill>
                  <a:srgbClr val="28ACC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傷心失落 </a:t>
            </a:r>
            <a:r>
              <a:rPr lang="en-US" altLang="zh-TW" sz="32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zh-HK" altLang="en-US" sz="32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看喜</a:t>
            </a:r>
            <a:r>
              <a:rPr lang="zh-TW" altLang="en-US" sz="32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劇</a:t>
            </a:r>
            <a:r>
              <a:rPr lang="zh-HK" altLang="zh-HK" sz="32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讓心情變得</a:t>
            </a:r>
            <a:r>
              <a:rPr lang="zh-HK" altLang="en-US" sz="3200" kern="100" dirty="0">
                <a:solidFill>
                  <a:srgbClr val="28ACC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較為輕鬆</a:t>
            </a:r>
            <a:endParaRPr lang="en-US" altLang="zh-HK" sz="3200" kern="100" dirty="0">
              <a:solidFill>
                <a:srgbClr val="28ACC2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933"/>
          <a:stretch/>
        </p:blipFill>
        <p:spPr>
          <a:xfrm>
            <a:off x="2025059" y="2339062"/>
            <a:ext cx="1565329" cy="1141923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5415847" y="870656"/>
            <a:ext cx="6049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400" dirty="0">
                <a:solidFill>
                  <a:srgbClr val="A7C494"/>
                </a:solidFill>
                <a:latin typeface="Rockwell Extra Bold" panose="02060903040505020403" pitchFamily="18" charset="0"/>
                <a:ea typeface="SetoFont" panose="02000600000000000000" pitchFamily="2" charset="-128"/>
                <a:cs typeface="SetoFont" panose="02000600000000000000" pitchFamily="2" charset="-128"/>
              </a:rPr>
              <a:t>1</a:t>
            </a:r>
            <a:endParaRPr lang="en-US" sz="4400" dirty="0">
              <a:solidFill>
                <a:srgbClr val="A7C494"/>
              </a:solidFill>
              <a:latin typeface="Rockwell Extra Bold" panose="02060903040505020403" pitchFamily="18" charset="0"/>
              <a:ea typeface="SetoFont" panose="02000600000000000000" pitchFamily="2" charset="-128"/>
              <a:cs typeface="SetoFont" panose="02000600000000000000" pitchFamily="2" charset="-128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276600" y="5755633"/>
            <a:ext cx="84521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HK" altLang="en-US" sz="28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活</a:t>
            </a:r>
            <a:r>
              <a:rPr lang="zh-TW" altLang="en-US" sz="28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動</a:t>
            </a:r>
            <a:r>
              <a:rPr lang="zh-HK" altLang="en-US" sz="28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要符</a:t>
            </a:r>
            <a:r>
              <a:rPr lang="zh-TW" altLang="en-US" sz="28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合</a:t>
            </a:r>
            <a:r>
              <a:rPr lang="zh-HK" altLang="en-US" sz="28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「不傷</a:t>
            </a:r>
            <a:r>
              <a:rPr lang="zh-TW" altLang="en-US" sz="28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害</a:t>
            </a:r>
            <a:r>
              <a:rPr lang="zh-HK" altLang="en-US" sz="28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自</a:t>
            </a:r>
            <a:r>
              <a:rPr lang="zh-TW" altLang="en-US" sz="28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己</a:t>
            </a:r>
            <a:r>
              <a:rPr lang="zh-HK" altLang="en-US" sz="28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」及「不傷</a:t>
            </a:r>
            <a:r>
              <a:rPr lang="zh-TW" altLang="en-US" sz="28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害</a:t>
            </a:r>
            <a:r>
              <a:rPr lang="zh-HK" altLang="en-US" sz="28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他人」的原</a:t>
            </a:r>
            <a:r>
              <a:rPr lang="zh-TW" altLang="en-US" sz="28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則</a:t>
            </a:r>
            <a:endParaRPr 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02145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/>
          <p:cNvGrpSpPr/>
          <p:nvPr/>
        </p:nvGrpSpPr>
        <p:grpSpPr>
          <a:xfrm>
            <a:off x="0" y="-23360"/>
            <a:ext cx="12225984" cy="6918190"/>
            <a:chOff x="-102564" y="-117340"/>
            <a:chExt cx="12225984" cy="6918190"/>
          </a:xfrm>
        </p:grpSpPr>
        <p:sp>
          <p:nvSpPr>
            <p:cNvPr id="34" name="Rectangle 33"/>
            <p:cNvSpPr/>
            <p:nvPr/>
          </p:nvSpPr>
          <p:spPr>
            <a:xfrm>
              <a:off x="-68580" y="-57150"/>
              <a:ext cx="12192000" cy="6858000"/>
            </a:xfrm>
            <a:prstGeom prst="rect">
              <a:avLst/>
            </a:prstGeom>
            <a:solidFill>
              <a:srgbClr val="FFFD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-102564" y="-117340"/>
              <a:ext cx="12192000" cy="529389"/>
            </a:xfrm>
            <a:prstGeom prst="rect">
              <a:avLst/>
            </a:prstGeom>
            <a:solidFill>
              <a:srgbClr val="41C3D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6129984" y="1080129"/>
            <a:ext cx="30791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latin typeface="SetoFont" panose="02000600000000000000" pitchFamily="2" charset="-128"/>
                <a:ea typeface="SetoFont" panose="02000600000000000000" pitchFamily="2" charset="-128"/>
                <a:cs typeface="SetoFont" panose="02000600000000000000" pitchFamily="2" charset="-128"/>
              </a:rPr>
              <a:t>轉吓腦袋</a:t>
            </a:r>
            <a:endParaRPr lang="en-US" sz="4000" dirty="0">
              <a:latin typeface="SetoFont" panose="02000600000000000000" pitchFamily="2" charset="-128"/>
              <a:ea typeface="SetoFont" panose="02000600000000000000" pitchFamily="2" charset="-128"/>
              <a:cs typeface="SetoFont" panose="02000600000000000000" pitchFamily="2" charset="-128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5680040" y="2300560"/>
            <a:ext cx="512130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HK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一些</a:t>
            </a:r>
            <a:r>
              <a:rPr lang="zh-HK" altLang="en-US" sz="3200" dirty="0">
                <a:solidFill>
                  <a:srgbClr val="54823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挑戰腦袋</a:t>
            </a:r>
            <a:r>
              <a:rPr lang="zh-TW" altLang="en-US" sz="3200" dirty="0">
                <a:solidFill>
                  <a:srgbClr val="54823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HK" altLang="en-US" sz="3200" dirty="0">
                <a:solidFill>
                  <a:srgbClr val="54823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遊戲</a:t>
            </a:r>
            <a:endParaRPr lang="en-US" sz="3200" dirty="0">
              <a:solidFill>
                <a:schemeClr val="accent6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幫助我們</a:t>
            </a:r>
            <a:r>
              <a:rPr lang="zh-HK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把注意力從困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擾</a:t>
            </a:r>
            <a:r>
              <a:rPr lang="zh-HK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的事情上轉移到遊戲內容</a:t>
            </a:r>
            <a:endParaRPr lang="en-US" altLang="zh-HK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HK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例如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HK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</a:t>
            </a:r>
            <a:r>
              <a:rPr 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r>
              <a:rPr lang="zh-HK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秒內由</a:t>
            </a:r>
            <a:r>
              <a:rPr 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50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數</a:t>
            </a:r>
            <a:r>
              <a:rPr lang="zh-HK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至</a:t>
            </a:r>
            <a:r>
              <a:rPr 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608419" y="1018574"/>
            <a:ext cx="5514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400" dirty="0">
                <a:solidFill>
                  <a:srgbClr val="A7C494"/>
                </a:solidFill>
                <a:latin typeface="Rockwell Extra Bold" panose="02060903040505020403" pitchFamily="18" charset="0"/>
                <a:ea typeface="SetoFont" panose="02000600000000000000" pitchFamily="2" charset="-128"/>
                <a:cs typeface="SetoFont" panose="02000600000000000000" pitchFamily="2" charset="-128"/>
              </a:rPr>
              <a:t>2</a:t>
            </a:r>
            <a:endParaRPr lang="en-US" sz="4400" dirty="0">
              <a:solidFill>
                <a:srgbClr val="A7C494"/>
              </a:solidFill>
              <a:latin typeface="Rockwell Extra Bold" panose="02060903040505020403" pitchFamily="18" charset="0"/>
              <a:ea typeface="SetoFont" panose="02000600000000000000" pitchFamily="2" charset="-128"/>
              <a:cs typeface="SetoFont" panose="02000600000000000000" pitchFamily="2" charset="-128"/>
            </a:endParaRPr>
          </a:p>
        </p:txBody>
      </p:sp>
      <p:pic>
        <p:nvPicPr>
          <p:cNvPr id="13" name="Picture 37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371" l="0" r="9689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2501" y="1101067"/>
            <a:ext cx="4910846" cy="5198724"/>
          </a:xfrm>
          <a:prstGeom prst="rect">
            <a:avLst/>
          </a:prstGeom>
        </p:spPr>
      </p:pic>
      <p:sp>
        <p:nvSpPr>
          <p:cNvPr id="14" name="TextBox 38"/>
          <p:cNvSpPr txBox="1"/>
          <p:nvPr/>
        </p:nvSpPr>
        <p:spPr>
          <a:xfrm>
            <a:off x="1661387" y="3470018"/>
            <a:ext cx="2093074" cy="144655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>
                <a:solidFill>
                  <a:srgbClr val="002060"/>
                </a:solidFill>
                <a:latin typeface="SetoFont" panose="02000600000000000000" pitchFamily="2" charset="-128"/>
                <a:ea typeface="SetoFont" panose="02000600000000000000" pitchFamily="2" charset="-128"/>
                <a:cs typeface="SetoFont" panose="02000600000000000000" pitchFamily="2" charset="-128"/>
              </a:rPr>
              <a:t>轉移</a:t>
            </a:r>
            <a:endParaRPr lang="en-US" altLang="zh-TW" sz="4400" b="1" dirty="0">
              <a:solidFill>
                <a:srgbClr val="002060"/>
              </a:solidFill>
              <a:latin typeface="SetoFont" panose="02000600000000000000" pitchFamily="2" charset="-128"/>
              <a:ea typeface="SetoFont" panose="02000600000000000000" pitchFamily="2" charset="-128"/>
              <a:cs typeface="SetoFont" panose="02000600000000000000" pitchFamily="2" charset="-128"/>
            </a:endParaRPr>
          </a:p>
          <a:p>
            <a:pPr algn="ctr"/>
            <a:r>
              <a:rPr lang="zh-TW" altLang="en-US" sz="4400" b="1" dirty="0">
                <a:solidFill>
                  <a:srgbClr val="002060"/>
                </a:solidFill>
                <a:latin typeface="SetoFont" panose="02000600000000000000" pitchFamily="2" charset="-128"/>
                <a:ea typeface="SetoFont" panose="02000600000000000000" pitchFamily="2" charset="-128"/>
                <a:cs typeface="SetoFont" panose="02000600000000000000" pitchFamily="2" charset="-128"/>
              </a:rPr>
              <a:t>注意力</a:t>
            </a:r>
            <a:endParaRPr lang="en-US" sz="4400" b="1" dirty="0">
              <a:solidFill>
                <a:srgbClr val="002060"/>
              </a:solidFill>
              <a:latin typeface="SetoFont" panose="02000600000000000000" pitchFamily="2" charset="-128"/>
              <a:ea typeface="SetoFont" panose="02000600000000000000" pitchFamily="2" charset="-128"/>
              <a:cs typeface="SetoFont" panose="02000600000000000000" pitchFamily="2" charset="-128"/>
            </a:endParaRPr>
          </a:p>
        </p:txBody>
      </p:sp>
      <p:pic>
        <p:nvPicPr>
          <p:cNvPr id="15" name="Picture 5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933"/>
          <a:stretch/>
        </p:blipFill>
        <p:spPr>
          <a:xfrm>
            <a:off x="2025059" y="2339062"/>
            <a:ext cx="1565329" cy="1141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0544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/>
          <p:cNvGrpSpPr/>
          <p:nvPr/>
        </p:nvGrpSpPr>
        <p:grpSpPr>
          <a:xfrm>
            <a:off x="187" y="-16244"/>
            <a:ext cx="12225797" cy="6911074"/>
            <a:chOff x="-102377" y="-110224"/>
            <a:chExt cx="12225797" cy="6911074"/>
          </a:xfrm>
        </p:grpSpPr>
        <p:sp>
          <p:nvSpPr>
            <p:cNvPr id="34" name="Rectangle 33"/>
            <p:cNvSpPr/>
            <p:nvPr/>
          </p:nvSpPr>
          <p:spPr>
            <a:xfrm>
              <a:off x="-68580" y="-57150"/>
              <a:ext cx="12192000" cy="6858000"/>
            </a:xfrm>
            <a:prstGeom prst="rect">
              <a:avLst/>
            </a:prstGeom>
            <a:solidFill>
              <a:srgbClr val="FFFD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-102377" y="-110224"/>
              <a:ext cx="12192000" cy="529389"/>
            </a:xfrm>
            <a:prstGeom prst="rect">
              <a:avLst/>
            </a:prstGeom>
            <a:solidFill>
              <a:srgbClr val="41C3D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5197144" y="1119502"/>
            <a:ext cx="30791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latin typeface="SetoFont" panose="02000600000000000000" pitchFamily="2" charset="-128"/>
                <a:ea typeface="SetoFont" panose="02000600000000000000" pitchFamily="2" charset="-128"/>
                <a:cs typeface="SetoFont" panose="02000600000000000000" pitchFamily="2" charset="-128"/>
              </a:rPr>
              <a:t>轉吓環境</a:t>
            </a:r>
            <a:endParaRPr lang="en-US" sz="4000" dirty="0">
              <a:latin typeface="SetoFont" panose="02000600000000000000" pitchFamily="2" charset="-128"/>
              <a:ea typeface="SetoFont" panose="02000600000000000000" pitchFamily="2" charset="-128"/>
              <a:cs typeface="SetoFont" panose="02000600000000000000" pitchFamily="2" charset="-128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5329370" y="2180493"/>
            <a:ext cx="655783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HK" altLang="en-US" sz="3200" dirty="0">
                <a:solidFill>
                  <a:srgbClr val="54823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</a:t>
            </a:r>
            <a:r>
              <a:rPr lang="zh-TW" altLang="en-US" sz="3200" dirty="0">
                <a:solidFill>
                  <a:srgbClr val="54823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際</a:t>
            </a:r>
            <a:r>
              <a:rPr lang="zh-HK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上的轉變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</a:t>
            </a:r>
            <a:r>
              <a:rPr lang="zh-HK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者</a:t>
            </a:r>
            <a:r>
              <a:rPr lang="zh-TW" altLang="en-US" sz="3200" dirty="0">
                <a:solidFill>
                  <a:srgbClr val="54823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想</a:t>
            </a:r>
            <a:r>
              <a:rPr lang="zh-HK" altLang="en-US" sz="3200" dirty="0">
                <a:solidFill>
                  <a:srgbClr val="54823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像</a:t>
            </a:r>
            <a:r>
              <a:rPr lang="zh-HK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的轉換環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境，讓我們不被當刻的困擾持續影響</a:t>
            </a: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66700" indent="-266700"/>
            <a:endParaRPr lang="en-US" altLang="zh-HK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66700" indent="-266700"/>
            <a:r>
              <a:rPr lang="zh-HK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例如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HK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在情況許可下離開當刻的環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境</a:t>
            </a: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HK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想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像</a:t>
            </a:r>
            <a:r>
              <a:rPr lang="zh-HK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一個能令你放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鬆</a:t>
            </a:r>
            <a:r>
              <a:rPr lang="zh-HK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的環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境</a:t>
            </a:r>
            <a:r>
              <a:rPr lang="zh-HK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等</a:t>
            </a:r>
            <a:endParaRPr lang="en-US" altLang="zh-HK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TextBox 55"/>
          <p:cNvSpPr txBox="1"/>
          <p:nvPr/>
        </p:nvSpPr>
        <p:spPr>
          <a:xfrm>
            <a:off x="4817738" y="1053859"/>
            <a:ext cx="5387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400" dirty="0">
                <a:solidFill>
                  <a:srgbClr val="A7C494"/>
                </a:solidFill>
                <a:latin typeface="Rockwell Extra Bold" panose="02060903040505020403" pitchFamily="18" charset="0"/>
                <a:ea typeface="SetoFont" panose="02000600000000000000" pitchFamily="2" charset="-128"/>
                <a:cs typeface="SetoFont" panose="02000600000000000000" pitchFamily="2" charset="-128"/>
              </a:rPr>
              <a:t>3</a:t>
            </a:r>
            <a:endParaRPr lang="en-US" sz="4400" dirty="0">
              <a:solidFill>
                <a:srgbClr val="A7C494"/>
              </a:solidFill>
              <a:latin typeface="Rockwell Extra Bold" panose="02060903040505020403" pitchFamily="18" charset="0"/>
              <a:ea typeface="SetoFont" panose="02000600000000000000" pitchFamily="2" charset="-128"/>
              <a:cs typeface="SetoFont" panose="02000600000000000000" pitchFamily="2" charset="-128"/>
            </a:endParaRPr>
          </a:p>
        </p:txBody>
      </p:sp>
      <p:pic>
        <p:nvPicPr>
          <p:cNvPr id="13" name="Picture 37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371" l="0" r="9689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9400" y="1119502"/>
            <a:ext cx="4910846" cy="5198724"/>
          </a:xfrm>
          <a:prstGeom prst="rect">
            <a:avLst/>
          </a:prstGeom>
        </p:spPr>
      </p:pic>
      <p:sp>
        <p:nvSpPr>
          <p:cNvPr id="14" name="TextBox 38"/>
          <p:cNvSpPr txBox="1"/>
          <p:nvPr/>
        </p:nvSpPr>
        <p:spPr>
          <a:xfrm>
            <a:off x="1661387" y="3470018"/>
            <a:ext cx="2093074" cy="144655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>
                <a:solidFill>
                  <a:srgbClr val="002060"/>
                </a:solidFill>
                <a:latin typeface="SetoFont" panose="02000600000000000000" pitchFamily="2" charset="-128"/>
                <a:ea typeface="SetoFont" panose="02000600000000000000" pitchFamily="2" charset="-128"/>
                <a:cs typeface="SetoFont" panose="02000600000000000000" pitchFamily="2" charset="-128"/>
              </a:rPr>
              <a:t>轉移</a:t>
            </a:r>
            <a:endParaRPr lang="en-US" altLang="zh-TW" sz="4400" b="1" dirty="0">
              <a:solidFill>
                <a:srgbClr val="002060"/>
              </a:solidFill>
              <a:latin typeface="SetoFont" panose="02000600000000000000" pitchFamily="2" charset="-128"/>
              <a:ea typeface="SetoFont" panose="02000600000000000000" pitchFamily="2" charset="-128"/>
              <a:cs typeface="SetoFont" panose="02000600000000000000" pitchFamily="2" charset="-128"/>
            </a:endParaRPr>
          </a:p>
          <a:p>
            <a:pPr algn="ctr"/>
            <a:r>
              <a:rPr lang="zh-TW" altLang="en-US" sz="4400" b="1" dirty="0">
                <a:solidFill>
                  <a:srgbClr val="002060"/>
                </a:solidFill>
                <a:latin typeface="SetoFont" panose="02000600000000000000" pitchFamily="2" charset="-128"/>
                <a:ea typeface="SetoFont" panose="02000600000000000000" pitchFamily="2" charset="-128"/>
                <a:cs typeface="SetoFont" panose="02000600000000000000" pitchFamily="2" charset="-128"/>
              </a:rPr>
              <a:t>注意力</a:t>
            </a:r>
            <a:endParaRPr lang="en-US" sz="4400" b="1" dirty="0">
              <a:solidFill>
                <a:srgbClr val="002060"/>
              </a:solidFill>
              <a:latin typeface="SetoFont" panose="02000600000000000000" pitchFamily="2" charset="-128"/>
              <a:ea typeface="SetoFont" panose="02000600000000000000" pitchFamily="2" charset="-128"/>
              <a:cs typeface="SetoFont" panose="02000600000000000000" pitchFamily="2" charset="-128"/>
            </a:endParaRPr>
          </a:p>
        </p:txBody>
      </p:sp>
      <p:pic>
        <p:nvPicPr>
          <p:cNvPr id="15" name="Picture 5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933"/>
          <a:stretch/>
        </p:blipFill>
        <p:spPr>
          <a:xfrm>
            <a:off x="2025059" y="2339062"/>
            <a:ext cx="1565329" cy="1141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8126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187" y="0"/>
            <a:ext cx="12192000" cy="6858000"/>
            <a:chOff x="0" y="0"/>
            <a:chExt cx="12192000" cy="6858000"/>
          </a:xfrm>
        </p:grpSpPr>
        <p:sp>
          <p:nvSpPr>
            <p:cNvPr id="32" name="Rectangle 3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D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0" y="0"/>
              <a:ext cx="12192000" cy="529389"/>
            </a:xfrm>
            <a:prstGeom prst="rect">
              <a:avLst/>
            </a:prstGeom>
            <a:solidFill>
              <a:srgbClr val="41C3D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0" y="0"/>
            <a:ext cx="2471987" cy="2732197"/>
            <a:chOff x="482670" y="2614481"/>
            <a:chExt cx="2471987" cy="2732197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670" y="2614481"/>
              <a:ext cx="2471987" cy="2732197"/>
            </a:xfrm>
            <a:prstGeom prst="rect">
              <a:avLst/>
            </a:prstGeom>
          </p:spPr>
        </p:pic>
        <p:sp>
          <p:nvSpPr>
            <p:cNvPr id="37" name="Oval 36"/>
            <p:cNvSpPr/>
            <p:nvPr/>
          </p:nvSpPr>
          <p:spPr>
            <a:xfrm>
              <a:off x="1024128" y="3147762"/>
              <a:ext cx="1481328" cy="15156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914"/>
          <a:stretch/>
        </p:blipFill>
        <p:spPr>
          <a:xfrm>
            <a:off x="455559" y="454394"/>
            <a:ext cx="1440445" cy="1673450"/>
          </a:xfrm>
          <a:prstGeom prst="rect">
            <a:avLst/>
          </a:prstGeom>
        </p:spPr>
      </p:pic>
      <p:sp>
        <p:nvSpPr>
          <p:cNvPr id="76" name="Title 1"/>
          <p:cNvSpPr txBox="1">
            <a:spLocks/>
          </p:cNvSpPr>
          <p:nvPr/>
        </p:nvSpPr>
        <p:spPr>
          <a:xfrm>
            <a:off x="2022785" y="327265"/>
            <a:ext cx="93312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b="1" dirty="0">
                <a:solidFill>
                  <a:srgbClr val="28ACC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﹕</a:t>
            </a:r>
            <a:r>
              <a:rPr lang="zh-TW" altLang="en-US" b="1" dirty="0">
                <a:solidFill>
                  <a:srgbClr val="28ACC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「點子收賣佬」活動</a:t>
            </a:r>
            <a:endParaRPr lang="zh-HK" altLang="en-US" b="1" dirty="0">
              <a:solidFill>
                <a:srgbClr val="28ACC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Oval 5"/>
          <p:cNvSpPr/>
          <p:nvPr/>
        </p:nvSpPr>
        <p:spPr>
          <a:xfrm>
            <a:off x="4857750" y="2127844"/>
            <a:ext cx="4018916" cy="3777656"/>
          </a:xfrm>
          <a:prstGeom prst="ellipse">
            <a:avLst/>
          </a:prstGeom>
          <a:noFill/>
          <a:ln w="2540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6599585" y="3642319"/>
            <a:ext cx="628967" cy="624881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54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6917857" y="2644721"/>
            <a:ext cx="19050" cy="1058753"/>
          </a:xfrm>
          <a:prstGeom prst="line">
            <a:avLst/>
          </a:prstGeom>
          <a:ln w="2540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4069" y="1804248"/>
            <a:ext cx="3925194" cy="434439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-71385" y="3533066"/>
            <a:ext cx="4429376" cy="871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zh-TW" altLang="en-US" sz="4400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３</a:t>
            </a:r>
            <a:r>
              <a:rPr lang="en-US" altLang="zh-TW" sz="4400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- 4</a:t>
            </a:r>
            <a:r>
              <a:rPr lang="zh-TW" altLang="en-US" sz="4400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人一組</a:t>
            </a:r>
            <a:endParaRPr lang="en-US" sz="4400" kern="100" dirty="0"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008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2" name="Rectangle 3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D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0" y="0"/>
              <a:ext cx="12192000" cy="529389"/>
            </a:xfrm>
            <a:prstGeom prst="rect">
              <a:avLst/>
            </a:prstGeom>
            <a:solidFill>
              <a:srgbClr val="41C3D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0" y="0"/>
            <a:ext cx="2471987" cy="2732197"/>
            <a:chOff x="482670" y="2614481"/>
            <a:chExt cx="2471987" cy="2732197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670" y="2614481"/>
              <a:ext cx="2471987" cy="2732197"/>
            </a:xfrm>
            <a:prstGeom prst="rect">
              <a:avLst/>
            </a:prstGeom>
          </p:spPr>
        </p:pic>
        <p:sp>
          <p:nvSpPr>
            <p:cNvPr id="37" name="Oval 36"/>
            <p:cNvSpPr/>
            <p:nvPr/>
          </p:nvSpPr>
          <p:spPr>
            <a:xfrm>
              <a:off x="1024128" y="3147762"/>
              <a:ext cx="1481328" cy="15156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914"/>
          <a:stretch/>
        </p:blipFill>
        <p:spPr>
          <a:xfrm>
            <a:off x="455559" y="454394"/>
            <a:ext cx="1440445" cy="1673450"/>
          </a:xfrm>
          <a:prstGeom prst="rect">
            <a:avLst/>
          </a:prstGeom>
        </p:spPr>
      </p:pic>
      <p:sp>
        <p:nvSpPr>
          <p:cNvPr id="76" name="Title 1"/>
          <p:cNvSpPr txBox="1">
            <a:spLocks/>
          </p:cNvSpPr>
          <p:nvPr/>
        </p:nvSpPr>
        <p:spPr>
          <a:xfrm>
            <a:off x="2022785" y="327265"/>
            <a:ext cx="93312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b="1" dirty="0">
                <a:solidFill>
                  <a:srgbClr val="28ACC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﹕</a:t>
            </a:r>
            <a:r>
              <a:rPr lang="zh-TW" altLang="en-US" b="1" dirty="0">
                <a:solidFill>
                  <a:srgbClr val="28ACC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「點子收賣佬」活動</a:t>
            </a:r>
            <a:endParaRPr lang="zh-HK" altLang="en-US" b="1" dirty="0">
              <a:solidFill>
                <a:srgbClr val="28ACC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41458" y="2180921"/>
            <a:ext cx="10909878" cy="2614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zh-HK" altLang="en-US" sz="4400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場景一</a:t>
            </a:r>
            <a:endParaRPr lang="en-US" altLang="zh-HK" sz="4400" b="1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R="0"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altLang="zh-HK" sz="1050" b="1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R="0"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zh-HK" altLang="en-US" sz="4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今天是你第一次在全校面前演講，上台前</a:t>
            </a:r>
            <a:endParaRPr lang="en-US" altLang="zh-HK" sz="44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R="0"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5</a:t>
            </a:r>
            <a:r>
              <a:rPr lang="zh-HK" altLang="en-US" sz="4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分鐘，你感到十分焦</a:t>
            </a:r>
            <a:r>
              <a:rPr lang="zh-TW" altLang="en-US" sz="4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慮</a:t>
            </a:r>
            <a:r>
              <a:rPr lang="zh-HK" altLang="en-US" sz="4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endParaRPr lang="en-US" sz="4400" kern="100" dirty="0"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523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2" name="Rectangle 3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D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0" y="0"/>
              <a:ext cx="12192000" cy="529389"/>
            </a:xfrm>
            <a:prstGeom prst="rect">
              <a:avLst/>
            </a:prstGeom>
            <a:solidFill>
              <a:srgbClr val="41C3D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0" y="0"/>
            <a:ext cx="2471987" cy="2732197"/>
            <a:chOff x="482670" y="2614481"/>
            <a:chExt cx="2471987" cy="2732197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670" y="2614481"/>
              <a:ext cx="2471987" cy="2732197"/>
            </a:xfrm>
            <a:prstGeom prst="rect">
              <a:avLst/>
            </a:prstGeom>
          </p:spPr>
        </p:pic>
        <p:sp>
          <p:nvSpPr>
            <p:cNvPr id="37" name="Oval 36"/>
            <p:cNvSpPr/>
            <p:nvPr/>
          </p:nvSpPr>
          <p:spPr>
            <a:xfrm>
              <a:off x="1024128" y="3147762"/>
              <a:ext cx="1481328" cy="15156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914"/>
          <a:stretch/>
        </p:blipFill>
        <p:spPr>
          <a:xfrm>
            <a:off x="455559" y="454394"/>
            <a:ext cx="1440445" cy="1673450"/>
          </a:xfrm>
          <a:prstGeom prst="rect">
            <a:avLst/>
          </a:prstGeom>
        </p:spPr>
      </p:pic>
      <p:sp>
        <p:nvSpPr>
          <p:cNvPr id="76" name="Title 1"/>
          <p:cNvSpPr txBox="1">
            <a:spLocks/>
          </p:cNvSpPr>
          <p:nvPr/>
        </p:nvSpPr>
        <p:spPr>
          <a:xfrm>
            <a:off x="2022785" y="327265"/>
            <a:ext cx="93312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b="1" dirty="0">
                <a:solidFill>
                  <a:srgbClr val="28ACC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﹕</a:t>
            </a:r>
            <a:r>
              <a:rPr lang="zh-TW" altLang="en-US" b="1" dirty="0">
                <a:solidFill>
                  <a:srgbClr val="28ACC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「點子收賣佬」活動</a:t>
            </a:r>
            <a:endParaRPr lang="zh-HK" altLang="en-US" b="1" dirty="0">
              <a:solidFill>
                <a:srgbClr val="28ACC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97143" y="2286379"/>
            <a:ext cx="10156843" cy="22852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zh-HK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場景二</a:t>
            </a:r>
            <a:endParaRPr lang="en-US" altLang="zh-HK" sz="4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 algn="ctr"/>
            <a:endParaRPr lang="en-US" altLang="zh-HK" sz="105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 algn="ctr"/>
            <a:r>
              <a:rPr lang="zh-HK" altLang="en-US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當</a:t>
            </a:r>
            <a:r>
              <a:rPr lang="zh-TW" altLang="en-US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你</a:t>
            </a:r>
            <a:r>
              <a:rPr lang="zh-HK" altLang="en-US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知</a:t>
            </a:r>
            <a:r>
              <a:rPr lang="zh-TW" altLang="en-US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道</a:t>
            </a:r>
            <a:r>
              <a:rPr lang="zh-HK" altLang="en-US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好朋友即將退學及移</a:t>
            </a:r>
            <a:r>
              <a:rPr lang="zh-TW" altLang="en-US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民</a:t>
            </a:r>
            <a:r>
              <a:rPr lang="zh-HK" altLang="en-US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endParaRPr lang="en-US" altLang="zh-HK" sz="4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 algn="ctr"/>
            <a:r>
              <a:rPr lang="zh-HK" altLang="en-US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你感到十分難過。 </a:t>
            </a:r>
            <a:endParaRPr lang="en-US" sz="4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3701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2" name="Rectangle 3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D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0" y="0"/>
              <a:ext cx="12192000" cy="529389"/>
            </a:xfrm>
            <a:prstGeom prst="rect">
              <a:avLst/>
            </a:prstGeom>
            <a:solidFill>
              <a:srgbClr val="41C3D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0" y="0"/>
            <a:ext cx="2471987" cy="2732197"/>
            <a:chOff x="482670" y="2614481"/>
            <a:chExt cx="2471987" cy="2732197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670" y="2614481"/>
              <a:ext cx="2471987" cy="2732197"/>
            </a:xfrm>
            <a:prstGeom prst="rect">
              <a:avLst/>
            </a:prstGeom>
          </p:spPr>
        </p:pic>
        <p:sp>
          <p:nvSpPr>
            <p:cNvPr id="37" name="Oval 36"/>
            <p:cNvSpPr/>
            <p:nvPr/>
          </p:nvSpPr>
          <p:spPr>
            <a:xfrm>
              <a:off x="1024128" y="3147762"/>
              <a:ext cx="1481328" cy="15156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914"/>
          <a:stretch/>
        </p:blipFill>
        <p:spPr>
          <a:xfrm>
            <a:off x="455559" y="454394"/>
            <a:ext cx="1440445" cy="1673450"/>
          </a:xfrm>
          <a:prstGeom prst="rect">
            <a:avLst/>
          </a:prstGeom>
        </p:spPr>
      </p:pic>
      <p:sp>
        <p:nvSpPr>
          <p:cNvPr id="76" name="Title 1"/>
          <p:cNvSpPr txBox="1">
            <a:spLocks/>
          </p:cNvSpPr>
          <p:nvPr/>
        </p:nvSpPr>
        <p:spPr>
          <a:xfrm>
            <a:off x="2022785" y="327265"/>
            <a:ext cx="93312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b="1" dirty="0">
                <a:solidFill>
                  <a:srgbClr val="28ACC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﹕</a:t>
            </a:r>
            <a:r>
              <a:rPr lang="zh-TW" altLang="en-US" b="1" dirty="0">
                <a:solidFill>
                  <a:srgbClr val="28ACC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「點子收賣佬」活動</a:t>
            </a:r>
            <a:endParaRPr lang="zh-HK" altLang="en-US" b="1" dirty="0">
              <a:solidFill>
                <a:srgbClr val="28ACC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97143" y="2286379"/>
            <a:ext cx="10156843" cy="22852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zh-HK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場景三</a:t>
            </a:r>
            <a:endParaRPr lang="en-US" altLang="zh-HK" sz="4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 algn="ctr"/>
            <a:endParaRPr lang="en-US" altLang="zh-HK" sz="105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 algn="ctr"/>
            <a:r>
              <a:rPr lang="zh-HK" altLang="en-US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你告</a:t>
            </a:r>
            <a:r>
              <a:rPr lang="zh-TW" altLang="en-US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訴</a:t>
            </a:r>
            <a:r>
              <a:rPr lang="zh-HK" altLang="en-US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家人你被人偷了背包上的吊飾</a:t>
            </a:r>
            <a:r>
              <a:rPr lang="zh-TW" altLang="en-US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endParaRPr lang="en-US" altLang="zh-TW" sz="4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 algn="ctr"/>
            <a:r>
              <a:rPr lang="zh-HK" altLang="en-US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被家人取笑</a:t>
            </a:r>
            <a:r>
              <a:rPr lang="zh-TW" altLang="en-US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HK" altLang="en-US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你感到非</a:t>
            </a:r>
            <a:r>
              <a:rPr lang="zh-TW" altLang="en-US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常</a:t>
            </a:r>
            <a:r>
              <a:rPr lang="zh-HK" altLang="en-US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氣憤。</a:t>
            </a:r>
            <a:endParaRPr lang="en-US" sz="4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6162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187" y="0"/>
            <a:ext cx="12192000" cy="6858000"/>
            <a:chOff x="0" y="0"/>
            <a:chExt cx="12192000" cy="6858000"/>
          </a:xfrm>
        </p:grpSpPr>
        <p:sp>
          <p:nvSpPr>
            <p:cNvPr id="32" name="Rectangle 3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D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0" y="0"/>
              <a:ext cx="12192000" cy="529389"/>
            </a:xfrm>
            <a:prstGeom prst="rect">
              <a:avLst/>
            </a:prstGeom>
            <a:solidFill>
              <a:srgbClr val="41C3D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9715628"/>
              </p:ext>
            </p:extLst>
          </p:nvPr>
        </p:nvGraphicFramePr>
        <p:xfrm>
          <a:off x="2149813" y="1070043"/>
          <a:ext cx="9610927" cy="54474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10927">
                  <a:extLst>
                    <a:ext uri="{9D8B030D-6E8A-4147-A177-3AD203B41FA5}">
                      <a16:colId xmlns:a16="http://schemas.microsoft.com/office/drawing/2014/main" val="235454900"/>
                    </a:ext>
                  </a:extLst>
                </a:gridCol>
              </a:tblGrid>
              <a:tr h="979253">
                <a:tc>
                  <a:txBody>
                    <a:bodyPr/>
                    <a:lstStyle/>
                    <a:p>
                      <a:pPr marL="0" indent="0" algn="ctr">
                        <a:buFont typeface="Courier New" panose="02070309020205020404" pitchFamily="49" charset="0"/>
                        <a:buNone/>
                      </a:pPr>
                      <a:r>
                        <a:rPr lang="zh-HK" altLang="en-US" sz="36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轉吓活動 </a:t>
                      </a:r>
                      <a:r>
                        <a:rPr lang="en-US" altLang="zh-HK" sz="36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lang="zh-TW" altLang="en-US" sz="36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參考建議</a:t>
                      </a:r>
                      <a:r>
                        <a:rPr lang="en-US" altLang="zh-HK" sz="36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endParaRPr lang="zh-HK" altLang="en-US" sz="36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>
                    <a:solidFill>
                      <a:srgbClr val="BAD1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7712449"/>
                  </a:ext>
                </a:extLst>
              </a:tr>
              <a:tr h="4468237">
                <a:tc>
                  <a:txBody>
                    <a:bodyPr/>
                    <a:lstStyle/>
                    <a:p>
                      <a:pPr marL="571500" indent="-57150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zh-TW" altLang="en-US" sz="3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情緒低落時聆聽令人紓</a:t>
                      </a:r>
                      <a:r>
                        <a:rPr lang="zh-TW" altLang="en-US" sz="32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緩</a:t>
                      </a:r>
                      <a:r>
                        <a:rPr lang="zh-TW" altLang="en-US" sz="3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、鼓勵人心的音樂</a:t>
                      </a:r>
                    </a:p>
                    <a:p>
                      <a:pPr marL="571500" indent="-57150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zh-TW" altLang="en-US" sz="3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生氣時觀看喜劇、綜藝節目、笑話漫畫</a:t>
                      </a:r>
                    </a:p>
                    <a:p>
                      <a:pPr marL="571500" indent="-57150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zh-TW" altLang="en-US" sz="3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失望時看看網上勵志的短文、網上貼文等</a:t>
                      </a:r>
                    </a:p>
                    <a:p>
                      <a:pPr marL="571500" indent="-57150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zh-TW" altLang="en-US" sz="3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緊張或焦慮時玩桌上遊戲、玩樂器等能令你集中或感到輕鬆的活動</a:t>
                      </a:r>
                    </a:p>
                  </a:txBody>
                  <a:tcPr marL="68580" marR="68580" marT="0" marB="0">
                    <a:solidFill>
                      <a:srgbClr val="DCE8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2759763"/>
                  </a:ext>
                </a:extLst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616099" y="2939060"/>
            <a:ext cx="9402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8800" dirty="0">
                <a:solidFill>
                  <a:srgbClr val="A7C494"/>
                </a:solidFill>
                <a:latin typeface="Rockwell Extra Bold" panose="02060903040505020403" pitchFamily="18" charset="0"/>
                <a:ea typeface="SetoFont" panose="02000600000000000000" pitchFamily="2" charset="-128"/>
                <a:cs typeface="SetoFont" panose="02000600000000000000" pitchFamily="2" charset="-128"/>
              </a:rPr>
              <a:t>1</a:t>
            </a:r>
            <a:endParaRPr lang="en-US" sz="8800" dirty="0">
              <a:solidFill>
                <a:srgbClr val="A7C494"/>
              </a:solidFill>
              <a:latin typeface="Rockwell Extra Bold" panose="02060903040505020403" pitchFamily="18" charset="0"/>
              <a:ea typeface="SetoFont" panose="02000600000000000000" pitchFamily="2" charset="-128"/>
              <a:cs typeface="SetoFont" panose="02000600000000000000" pitchFamily="2" charset="-128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0" y="0"/>
            <a:ext cx="2471987" cy="2732197"/>
            <a:chOff x="0" y="0"/>
            <a:chExt cx="2471987" cy="2732197"/>
          </a:xfrm>
        </p:grpSpPr>
        <p:grpSp>
          <p:nvGrpSpPr>
            <p:cNvPr id="35" name="Group 34"/>
            <p:cNvGrpSpPr/>
            <p:nvPr/>
          </p:nvGrpSpPr>
          <p:grpSpPr>
            <a:xfrm>
              <a:off x="0" y="0"/>
              <a:ext cx="2471987" cy="2732197"/>
              <a:chOff x="482670" y="2614481"/>
              <a:chExt cx="2471987" cy="2732197"/>
            </a:xfrm>
          </p:grpSpPr>
          <p:pic>
            <p:nvPicPr>
              <p:cNvPr id="36" name="Picture 3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2670" y="2614481"/>
                <a:ext cx="2471987" cy="2732197"/>
              </a:xfrm>
              <a:prstGeom prst="rect">
                <a:avLst/>
              </a:prstGeom>
            </p:spPr>
          </p:pic>
          <p:sp>
            <p:nvSpPr>
              <p:cNvPr id="37" name="Oval 36"/>
              <p:cNvSpPr/>
              <p:nvPr/>
            </p:nvSpPr>
            <p:spPr>
              <a:xfrm>
                <a:off x="1024128" y="3147762"/>
                <a:ext cx="1481328" cy="151567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38" name="Picture 3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1914"/>
            <a:stretch/>
          </p:blipFill>
          <p:spPr>
            <a:xfrm>
              <a:off x="455559" y="454394"/>
              <a:ext cx="1440445" cy="16734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29488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187" y="0"/>
            <a:ext cx="12192000" cy="6858000"/>
            <a:chOff x="0" y="0"/>
            <a:chExt cx="12192000" cy="6858000"/>
          </a:xfrm>
        </p:grpSpPr>
        <p:sp>
          <p:nvSpPr>
            <p:cNvPr id="32" name="Rectangle 3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D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0" y="0"/>
              <a:ext cx="12192000" cy="529389"/>
            </a:xfrm>
            <a:prstGeom prst="rect">
              <a:avLst/>
            </a:prstGeom>
            <a:solidFill>
              <a:srgbClr val="41C3D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3332907"/>
              </p:ext>
            </p:extLst>
          </p:nvPr>
        </p:nvGraphicFramePr>
        <p:xfrm>
          <a:off x="2431915" y="1138137"/>
          <a:ext cx="9474740" cy="50583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74740">
                  <a:extLst>
                    <a:ext uri="{9D8B030D-6E8A-4147-A177-3AD203B41FA5}">
                      <a16:colId xmlns:a16="http://schemas.microsoft.com/office/drawing/2014/main" val="235454900"/>
                    </a:ext>
                  </a:extLst>
                </a:gridCol>
              </a:tblGrid>
              <a:tr h="106672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HK" altLang="en-US" sz="36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轉吓腦袋 </a:t>
                      </a:r>
                      <a:r>
                        <a:rPr lang="en-US" altLang="zh-HK" sz="36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lang="zh-TW" altLang="en-US" sz="36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參考建議</a:t>
                      </a:r>
                      <a:r>
                        <a:rPr lang="en-US" altLang="zh-HK" sz="36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endParaRPr lang="zh-HK" altLang="en-US" sz="36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>
                    <a:solidFill>
                      <a:srgbClr val="BAD1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7712449"/>
                  </a:ext>
                </a:extLst>
              </a:tr>
              <a:tr h="3991661">
                <a:tc>
                  <a:txBody>
                    <a:bodyPr/>
                    <a:lstStyle/>
                    <a:p>
                      <a:pPr marL="571500" indent="-57150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zh-TW" altLang="en-US" sz="3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在</a:t>
                      </a:r>
                      <a:r>
                        <a:rPr lang="en-US" altLang="zh-TW" sz="3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30</a:t>
                      </a:r>
                      <a:r>
                        <a:rPr lang="zh-TW" altLang="en-US" sz="3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秒內，由</a:t>
                      </a:r>
                      <a:r>
                        <a:rPr lang="en-US" altLang="zh-TW" sz="3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50</a:t>
                      </a:r>
                      <a:r>
                        <a:rPr lang="zh-TW" altLang="en-US" sz="3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數至</a:t>
                      </a:r>
                      <a:r>
                        <a:rPr lang="en-US" altLang="zh-TW" sz="3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</a:t>
                      </a:r>
                    </a:p>
                    <a:p>
                      <a:pPr marL="571500" indent="-57150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zh-TW" altLang="en-US" sz="3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數一數房內存在的顏色</a:t>
                      </a:r>
                    </a:p>
                    <a:p>
                      <a:pPr marL="571500" indent="-57150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zh-TW" altLang="en-US" sz="3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講出班上所有姓</a:t>
                      </a:r>
                      <a:r>
                        <a:rPr lang="zh-TW" altLang="en-US" sz="3200" u="sng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陳</a:t>
                      </a:r>
                      <a:r>
                        <a:rPr lang="zh-TW" altLang="en-US" sz="3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的同學的名稱</a:t>
                      </a:r>
                    </a:p>
                    <a:p>
                      <a:pPr marL="571500" indent="-57150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zh-TW" altLang="en-US" sz="3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數一數你知道的水果名稱</a:t>
                      </a:r>
                    </a:p>
                  </a:txBody>
                  <a:tcPr marL="68580" marR="68580" marT="0" marB="0">
                    <a:solidFill>
                      <a:srgbClr val="DCE8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2759763"/>
                  </a:ext>
                </a:extLst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744522" y="3095629"/>
            <a:ext cx="9402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8800" dirty="0">
                <a:solidFill>
                  <a:srgbClr val="A7C494"/>
                </a:solidFill>
                <a:latin typeface="Rockwell Extra Bold" panose="02060903040505020403" pitchFamily="18" charset="0"/>
                <a:ea typeface="SetoFont" panose="02000600000000000000" pitchFamily="2" charset="-128"/>
                <a:cs typeface="SetoFont" panose="02000600000000000000" pitchFamily="2" charset="-128"/>
              </a:rPr>
              <a:t>2</a:t>
            </a:r>
            <a:endParaRPr lang="en-US" sz="8800" dirty="0">
              <a:solidFill>
                <a:srgbClr val="A7C494"/>
              </a:solidFill>
              <a:latin typeface="Rockwell Extra Bold" panose="02060903040505020403" pitchFamily="18" charset="0"/>
              <a:ea typeface="SetoFont" panose="02000600000000000000" pitchFamily="2" charset="-128"/>
              <a:cs typeface="SetoFont" panose="02000600000000000000" pitchFamily="2" charset="-128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0" y="0"/>
            <a:ext cx="2471987" cy="2732197"/>
            <a:chOff x="0" y="0"/>
            <a:chExt cx="2471987" cy="2732197"/>
          </a:xfrm>
        </p:grpSpPr>
        <p:grpSp>
          <p:nvGrpSpPr>
            <p:cNvPr id="35" name="Group 34"/>
            <p:cNvGrpSpPr/>
            <p:nvPr/>
          </p:nvGrpSpPr>
          <p:grpSpPr>
            <a:xfrm>
              <a:off x="0" y="0"/>
              <a:ext cx="2471987" cy="2732197"/>
              <a:chOff x="482670" y="2614481"/>
              <a:chExt cx="2471987" cy="2732197"/>
            </a:xfrm>
          </p:grpSpPr>
          <p:pic>
            <p:nvPicPr>
              <p:cNvPr id="36" name="Picture 3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2670" y="2614481"/>
                <a:ext cx="2471987" cy="2732197"/>
              </a:xfrm>
              <a:prstGeom prst="rect">
                <a:avLst/>
              </a:prstGeom>
            </p:spPr>
          </p:pic>
          <p:sp>
            <p:nvSpPr>
              <p:cNvPr id="37" name="Oval 36"/>
              <p:cNvSpPr/>
              <p:nvPr/>
            </p:nvSpPr>
            <p:spPr>
              <a:xfrm>
                <a:off x="1024128" y="3147762"/>
                <a:ext cx="1481328" cy="151567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38" name="Picture 3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1914"/>
            <a:stretch/>
          </p:blipFill>
          <p:spPr>
            <a:xfrm>
              <a:off x="455559" y="454394"/>
              <a:ext cx="1440445" cy="16734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86179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hlinkClick r:id="rId3"/>
            <a:extLst>
              <a:ext uri="{FF2B5EF4-FFF2-40B4-BE49-F238E27FC236}">
                <a16:creationId xmlns:a16="http://schemas.microsoft.com/office/drawing/2014/main" id="{473B4EE4-5D91-4073-A005-C4E28B45AF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60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1497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187" y="0"/>
            <a:ext cx="12192000" cy="6858000"/>
            <a:chOff x="0" y="0"/>
            <a:chExt cx="12192000" cy="6858000"/>
          </a:xfrm>
        </p:grpSpPr>
        <p:sp>
          <p:nvSpPr>
            <p:cNvPr id="32" name="Rectangle 3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D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0" y="0"/>
              <a:ext cx="12192000" cy="529389"/>
            </a:xfrm>
            <a:prstGeom prst="rect">
              <a:avLst/>
            </a:prstGeom>
            <a:solidFill>
              <a:srgbClr val="41C3D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7535453"/>
              </p:ext>
            </p:extLst>
          </p:nvPr>
        </p:nvGraphicFramePr>
        <p:xfrm>
          <a:off x="2227634" y="807397"/>
          <a:ext cx="9564590" cy="56636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64590">
                  <a:extLst>
                    <a:ext uri="{9D8B030D-6E8A-4147-A177-3AD203B41FA5}">
                      <a16:colId xmlns:a16="http://schemas.microsoft.com/office/drawing/2014/main" val="235454900"/>
                    </a:ext>
                  </a:extLst>
                </a:gridCol>
              </a:tblGrid>
              <a:tr h="79420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HK" altLang="en-US" sz="36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轉吓</a:t>
                      </a:r>
                      <a:r>
                        <a:rPr lang="zh-TW" altLang="en-US" sz="36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環境</a:t>
                      </a:r>
                      <a:r>
                        <a:rPr lang="zh-HK" altLang="en-US" sz="36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</a:t>
                      </a:r>
                      <a:r>
                        <a:rPr lang="en-US" altLang="zh-HK" sz="36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lang="zh-TW" altLang="en-US" sz="36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參考建議</a:t>
                      </a:r>
                      <a:r>
                        <a:rPr lang="en-US" altLang="zh-HK" sz="36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endParaRPr lang="zh-HK" altLang="en-US" sz="36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>
                    <a:solidFill>
                      <a:srgbClr val="BAD1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7712449"/>
                  </a:ext>
                </a:extLst>
              </a:tr>
              <a:tr h="4869477">
                <a:tc>
                  <a:txBody>
                    <a:bodyPr/>
                    <a:lstStyle/>
                    <a:p>
                      <a:pPr marL="571500" indent="-57150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zh-TW" altLang="en-US" sz="3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離開當刻的環境，到一個能令你平</a:t>
                      </a:r>
                      <a:r>
                        <a:rPr lang="zh-TW" altLang="en-US" sz="32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伏情緒</a:t>
                      </a:r>
                      <a:r>
                        <a:rPr lang="zh-TW" altLang="en-US" sz="3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的地方</a:t>
                      </a:r>
                    </a:p>
                    <a:p>
                      <a:pPr marL="571500" indent="-57150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zh-TW" altLang="en-US" sz="3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想像自己置身在一個</a:t>
                      </a:r>
                      <a:r>
                        <a:rPr lang="zh-HK" altLang="zh-TW" sz="32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令你感到平</a:t>
                      </a:r>
                      <a:r>
                        <a:rPr lang="zh-TW" altLang="en-US" sz="32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靜的</a:t>
                      </a:r>
                      <a:r>
                        <a:rPr lang="zh-HK" altLang="zh-TW" sz="32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地</a:t>
                      </a:r>
                      <a:r>
                        <a:rPr lang="zh-TW" altLang="zh-TW" sz="32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方</a:t>
                      </a:r>
                      <a:r>
                        <a:rPr lang="zh-HK" altLang="zh-TW" sz="32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，如</a:t>
                      </a:r>
                      <a:r>
                        <a:rPr lang="zh-TW" altLang="en-US" sz="32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草原或</a:t>
                      </a:r>
                      <a:r>
                        <a:rPr lang="zh-HK" altLang="zh-TW" sz="32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海邊</a:t>
                      </a:r>
                      <a:endParaRPr lang="zh-TW" altLang="en-US" sz="3200" strike="sngStrike" kern="1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571500" indent="-57150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zh-TW" altLang="en-US" sz="3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想像將困擾你的問題或情境放入一個安全密封的盒子，提醒自己暫時把煩惱放在一邊</a:t>
                      </a:r>
                    </a:p>
                    <a:p>
                      <a:pPr marL="571500" indent="-57150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zh-TW" altLang="en-US" sz="3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想像有塊牆壁把你和當刻身處的困境隔開</a:t>
                      </a:r>
                    </a:p>
                  </a:txBody>
                  <a:tcPr marL="68580" marR="68580" marT="0" marB="0">
                    <a:solidFill>
                      <a:srgbClr val="DCE8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2759763"/>
                  </a:ext>
                </a:extLst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723103" y="3095545"/>
            <a:ext cx="9402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8800" dirty="0">
                <a:solidFill>
                  <a:srgbClr val="A7C494"/>
                </a:solidFill>
                <a:latin typeface="Rockwell Extra Bold" panose="02060903040505020403" pitchFamily="18" charset="0"/>
                <a:ea typeface="SetoFont" panose="02000600000000000000" pitchFamily="2" charset="-128"/>
                <a:cs typeface="SetoFont" panose="02000600000000000000" pitchFamily="2" charset="-128"/>
              </a:rPr>
              <a:t>3</a:t>
            </a:r>
            <a:endParaRPr lang="en-US" sz="8800" dirty="0">
              <a:solidFill>
                <a:srgbClr val="A7C494"/>
              </a:solidFill>
              <a:latin typeface="Rockwell Extra Bold" panose="02060903040505020403" pitchFamily="18" charset="0"/>
              <a:ea typeface="SetoFont" panose="02000600000000000000" pitchFamily="2" charset="-128"/>
              <a:cs typeface="SetoFont" panose="02000600000000000000" pitchFamily="2" charset="-128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0" y="0"/>
            <a:ext cx="2471987" cy="2732197"/>
            <a:chOff x="0" y="0"/>
            <a:chExt cx="2471987" cy="2732197"/>
          </a:xfrm>
        </p:grpSpPr>
        <p:grpSp>
          <p:nvGrpSpPr>
            <p:cNvPr id="35" name="Group 34"/>
            <p:cNvGrpSpPr/>
            <p:nvPr/>
          </p:nvGrpSpPr>
          <p:grpSpPr>
            <a:xfrm>
              <a:off x="0" y="0"/>
              <a:ext cx="2471987" cy="2732197"/>
              <a:chOff x="482670" y="2614481"/>
              <a:chExt cx="2471987" cy="2732197"/>
            </a:xfrm>
          </p:grpSpPr>
          <p:pic>
            <p:nvPicPr>
              <p:cNvPr id="36" name="Picture 3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2670" y="2614481"/>
                <a:ext cx="2471987" cy="2732197"/>
              </a:xfrm>
              <a:prstGeom prst="rect">
                <a:avLst/>
              </a:prstGeom>
            </p:spPr>
          </p:pic>
          <p:sp>
            <p:nvSpPr>
              <p:cNvPr id="37" name="Oval 36"/>
              <p:cNvSpPr/>
              <p:nvPr/>
            </p:nvSpPr>
            <p:spPr>
              <a:xfrm>
                <a:off x="1024128" y="3147762"/>
                <a:ext cx="1481328" cy="151567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38" name="Picture 3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1914"/>
            <a:stretch/>
          </p:blipFill>
          <p:spPr>
            <a:xfrm>
              <a:off x="455559" y="454394"/>
              <a:ext cx="1440445" cy="16734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53981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/>
          <p:cNvGrpSpPr/>
          <p:nvPr/>
        </p:nvGrpSpPr>
        <p:grpSpPr>
          <a:xfrm>
            <a:off x="0" y="-14203"/>
            <a:ext cx="12192000" cy="6858000"/>
            <a:chOff x="0" y="0"/>
            <a:chExt cx="12192000" cy="6858000"/>
          </a:xfrm>
        </p:grpSpPr>
        <p:sp>
          <p:nvSpPr>
            <p:cNvPr id="34" name="Rectangle 3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D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0" y="0"/>
              <a:ext cx="12192000" cy="529389"/>
            </a:xfrm>
            <a:prstGeom prst="rect">
              <a:avLst/>
            </a:prstGeom>
            <a:solidFill>
              <a:srgbClr val="41C3D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371" l="0" r="9689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06115" y="1968334"/>
            <a:ext cx="2402583" cy="25434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387" y="327265"/>
            <a:ext cx="10515600" cy="1325563"/>
          </a:xfrm>
        </p:spPr>
        <p:txBody>
          <a:bodyPr>
            <a:normAutofit/>
          </a:bodyPr>
          <a:lstStyle/>
          <a:p>
            <a:r>
              <a:rPr lang="zh-TW" altLang="en-US" b="1" dirty="0">
                <a:solidFill>
                  <a:srgbClr val="28ACC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調節強烈情緒的方法 </a:t>
            </a:r>
            <a:r>
              <a:rPr lang="en-US" altLang="zh-TW" b="1" dirty="0">
                <a:solidFill>
                  <a:srgbClr val="28ACC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  </a:t>
            </a:r>
            <a:r>
              <a:rPr lang="zh-TW" altLang="en-US" b="1" dirty="0">
                <a:solidFill>
                  <a:srgbClr val="28ACC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「轉移注意力」</a:t>
            </a:r>
            <a:endParaRPr lang="zh-HK" altLang="en-US" b="1" dirty="0">
              <a:solidFill>
                <a:srgbClr val="28ACC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Explosion 2 3"/>
          <p:cNvSpPr/>
          <p:nvPr/>
        </p:nvSpPr>
        <p:spPr>
          <a:xfrm>
            <a:off x="148251" y="1776963"/>
            <a:ext cx="3315749" cy="2665320"/>
          </a:xfrm>
          <a:prstGeom prst="irregularSeal2">
            <a:avLst/>
          </a:prstGeom>
          <a:solidFill>
            <a:srgbClr val="FF4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72760" y="2752195"/>
            <a:ext cx="12384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  <a:cs typeface="SetoFont" panose="02000600000000000000" pitchFamily="2" charset="-128"/>
              </a:rPr>
              <a:t>強烈情緒</a:t>
            </a:r>
            <a:endParaRPr lang="en-US" sz="2800" dirty="0">
              <a:latin typeface="微軟正黑體" panose="020B0604030504040204" pitchFamily="34" charset="-120"/>
              <a:ea typeface="微軟正黑體" panose="020B0604030504040204" pitchFamily="34" charset="-120"/>
              <a:cs typeface="SetoFont" panose="02000600000000000000" pitchFamily="2" charset="-128"/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3362307" y="2784202"/>
            <a:ext cx="1363579" cy="689810"/>
          </a:xfrm>
          <a:prstGeom prst="rightArrow">
            <a:avLst/>
          </a:prstGeom>
          <a:noFill/>
          <a:ln w="76200">
            <a:solidFill>
              <a:srgbClr val="5DB4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5215624" y="2945009"/>
            <a:ext cx="2093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>
                <a:latin typeface="SetoFont" panose="02000600000000000000" pitchFamily="2" charset="-128"/>
                <a:ea typeface="SetoFont" panose="02000600000000000000" pitchFamily="2" charset="-128"/>
                <a:cs typeface="SetoFont" panose="02000600000000000000" pitchFamily="2" charset="-128"/>
              </a:rPr>
              <a:t>轉移注意力</a:t>
            </a:r>
            <a:endParaRPr lang="en-US" sz="2800" dirty="0">
              <a:latin typeface="SetoFont" panose="02000600000000000000" pitchFamily="2" charset="-128"/>
              <a:ea typeface="SetoFont" panose="02000600000000000000" pitchFamily="2" charset="-128"/>
              <a:cs typeface="SetoFont" panose="02000600000000000000" pitchFamily="2" charset="-128"/>
            </a:endParaRPr>
          </a:p>
        </p:txBody>
      </p:sp>
      <p:sp>
        <p:nvSpPr>
          <p:cNvPr id="30" name="Right Arrow 29"/>
          <p:cNvSpPr/>
          <p:nvPr/>
        </p:nvSpPr>
        <p:spPr>
          <a:xfrm>
            <a:off x="7488927" y="2811105"/>
            <a:ext cx="1261886" cy="689810"/>
          </a:xfrm>
          <a:prstGeom prst="rightArrow">
            <a:avLst/>
          </a:prstGeom>
          <a:noFill/>
          <a:ln w="76200">
            <a:solidFill>
              <a:srgbClr val="5DB4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9323" y="1945782"/>
            <a:ext cx="4040928" cy="227302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024110" y="4741135"/>
            <a:ext cx="26468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HK" altLang="en-US" sz="3200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暫時的冷</a:t>
            </a:r>
            <a:r>
              <a:rPr lang="zh-TW" altLang="en-US" sz="3200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靜</a:t>
            </a:r>
            <a:r>
              <a:rPr lang="zh-HK" altLang="en-US" sz="3200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劑</a:t>
            </a:r>
            <a:endParaRPr lang="en-US" sz="3200" b="1" dirty="0"/>
          </a:p>
        </p:txBody>
      </p:sp>
      <p:sp>
        <p:nvSpPr>
          <p:cNvPr id="7" name="Rectangle 6"/>
          <p:cNvSpPr/>
          <p:nvPr/>
        </p:nvSpPr>
        <p:spPr>
          <a:xfrm>
            <a:off x="3245950" y="5872879"/>
            <a:ext cx="60324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HK" altLang="en-US" sz="2400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長遠而言，我</a:t>
            </a:r>
            <a:r>
              <a:rPr lang="zh-TW" altLang="en-US" sz="2400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們</a:t>
            </a:r>
            <a:r>
              <a:rPr lang="zh-HK" altLang="en-US" sz="2400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還是要學</a:t>
            </a:r>
            <a:r>
              <a:rPr lang="zh-TW" altLang="en-US" sz="2400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習</a:t>
            </a:r>
            <a:r>
              <a:rPr lang="zh-HK" altLang="en-US" sz="2400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面對和解</a:t>
            </a:r>
            <a:r>
              <a:rPr lang="zh-TW" altLang="en-US" sz="2400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決</a:t>
            </a:r>
            <a:r>
              <a:rPr lang="zh-HK" altLang="en-US" sz="2400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問</a:t>
            </a:r>
            <a:r>
              <a:rPr lang="zh-TW" altLang="en-US" sz="2400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題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217434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187" y="0"/>
            <a:ext cx="12192000" cy="6858000"/>
            <a:chOff x="0" y="0"/>
            <a:chExt cx="12192000" cy="6858000"/>
          </a:xfrm>
        </p:grpSpPr>
        <p:sp>
          <p:nvSpPr>
            <p:cNvPr id="32" name="Rectangle 3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D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0" y="0"/>
              <a:ext cx="12192000" cy="529389"/>
            </a:xfrm>
            <a:prstGeom prst="rect">
              <a:avLst/>
            </a:prstGeom>
            <a:solidFill>
              <a:srgbClr val="41C3D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0" y="0"/>
            <a:ext cx="2471987" cy="2732197"/>
            <a:chOff x="482670" y="2614481"/>
            <a:chExt cx="2471987" cy="2732197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670" y="2614481"/>
              <a:ext cx="2471987" cy="2732197"/>
            </a:xfrm>
            <a:prstGeom prst="rect">
              <a:avLst/>
            </a:prstGeom>
          </p:spPr>
        </p:pic>
        <p:sp>
          <p:nvSpPr>
            <p:cNvPr id="37" name="Oval 36"/>
            <p:cNvSpPr/>
            <p:nvPr/>
          </p:nvSpPr>
          <p:spPr>
            <a:xfrm>
              <a:off x="1024128" y="3147762"/>
              <a:ext cx="1481328" cy="15156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914"/>
          <a:stretch/>
        </p:blipFill>
        <p:spPr>
          <a:xfrm>
            <a:off x="455559" y="454394"/>
            <a:ext cx="1440445" cy="1673450"/>
          </a:xfrm>
          <a:prstGeom prst="rect">
            <a:avLst/>
          </a:prstGeom>
        </p:spPr>
      </p:pic>
      <p:sp>
        <p:nvSpPr>
          <p:cNvPr id="76" name="Title 1"/>
          <p:cNvSpPr txBox="1">
            <a:spLocks/>
          </p:cNvSpPr>
          <p:nvPr/>
        </p:nvSpPr>
        <p:spPr>
          <a:xfrm>
            <a:off x="2022785" y="327265"/>
            <a:ext cx="93312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b="1" dirty="0">
                <a:solidFill>
                  <a:srgbClr val="28ACC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﹕</a:t>
            </a:r>
            <a:r>
              <a:rPr lang="zh-TW" altLang="en-US" b="1" dirty="0">
                <a:solidFill>
                  <a:srgbClr val="28ACC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「轉移注意力」小卡</a:t>
            </a:r>
            <a:endParaRPr lang="zh-HK" altLang="en-US" b="1" dirty="0">
              <a:solidFill>
                <a:srgbClr val="28ACC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2557886" y="1373840"/>
            <a:ext cx="94436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</a:t>
            </a:r>
            <a:r>
              <a:rPr lang="zh-HK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挑</a:t>
            </a:r>
            <a:r>
              <a:rPr lang="zh-TW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選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HK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個方</a:t>
            </a:r>
            <a:r>
              <a:rPr lang="zh-TW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法</a:t>
            </a:r>
            <a:r>
              <a:rPr lang="zh-HK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，記錄在「轉</a:t>
            </a:r>
            <a:r>
              <a:rPr lang="zh-TW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移</a:t>
            </a:r>
            <a:r>
              <a:rPr lang="zh-HK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注</a:t>
            </a:r>
            <a:r>
              <a:rPr lang="zh-TW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意</a:t>
            </a:r>
            <a:r>
              <a:rPr lang="zh-HK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力」小卡上，提醒自己在強</a:t>
            </a:r>
            <a:r>
              <a:rPr lang="zh-TW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烈</a:t>
            </a:r>
            <a:r>
              <a:rPr lang="zh-HK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情</a:t>
            </a:r>
            <a:r>
              <a:rPr lang="zh-TW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緒下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可以讓自己</a:t>
            </a:r>
            <a:r>
              <a:rPr lang="zh-TW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冷靜的方法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4"/>
          <a:srcRect l="1879"/>
          <a:stretch/>
        </p:blipFill>
        <p:spPr>
          <a:xfrm>
            <a:off x="2868706" y="2327947"/>
            <a:ext cx="6974541" cy="4335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689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/>
          <p:cNvGrpSpPr/>
          <p:nvPr/>
        </p:nvGrpSpPr>
        <p:grpSpPr>
          <a:xfrm>
            <a:off x="0" y="0"/>
            <a:ext cx="12210288" cy="6858000"/>
            <a:chOff x="0" y="0"/>
            <a:chExt cx="12210288" cy="6858000"/>
          </a:xfrm>
        </p:grpSpPr>
        <p:sp>
          <p:nvSpPr>
            <p:cNvPr id="48" name="Rectangle 4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D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8288" y="0"/>
              <a:ext cx="12192000" cy="529389"/>
            </a:xfrm>
            <a:prstGeom prst="rect">
              <a:avLst/>
            </a:prstGeom>
            <a:solidFill>
              <a:srgbClr val="41C3D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2" name="群組 35"/>
          <p:cNvGrpSpPr/>
          <p:nvPr/>
        </p:nvGrpSpPr>
        <p:grpSpPr>
          <a:xfrm>
            <a:off x="648860" y="473954"/>
            <a:ext cx="11165188" cy="6265174"/>
            <a:chOff x="4237160" y="-118752"/>
            <a:chExt cx="5135011" cy="3895106"/>
          </a:xfrm>
        </p:grpSpPr>
        <p:sp>
          <p:nvSpPr>
            <p:cNvPr id="34" name="矩形 37"/>
            <p:cNvSpPr/>
            <p:nvPr/>
          </p:nvSpPr>
          <p:spPr>
            <a:xfrm>
              <a:off x="4237160" y="-118752"/>
              <a:ext cx="5135011" cy="3895106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35" name="矩形 38"/>
            <p:cNvSpPr/>
            <p:nvPr/>
          </p:nvSpPr>
          <p:spPr>
            <a:xfrm>
              <a:off x="4397883" y="88023"/>
              <a:ext cx="4769399" cy="34666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8868" y="1154252"/>
            <a:ext cx="1686073" cy="928601"/>
          </a:xfrm>
        </p:spPr>
        <p:txBody>
          <a:bodyPr>
            <a:normAutofit/>
          </a:bodyPr>
          <a:lstStyle/>
          <a:p>
            <a:r>
              <a:rPr lang="zh-TW" altLang="en-US" b="1" dirty="0">
                <a:solidFill>
                  <a:srgbClr val="28ACC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小結</a:t>
            </a:r>
            <a:endParaRPr lang="zh-HK" altLang="en-US" b="1" dirty="0">
              <a:solidFill>
                <a:srgbClr val="28ACC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4576" y="1903314"/>
            <a:ext cx="9183552" cy="4149217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當我們的情緒變得激動時， 以</a:t>
            </a:r>
            <a:r>
              <a:rPr lang="zh-TW" altLang="en-US" sz="3600" b="1" dirty="0">
                <a:solidFill>
                  <a:srgbClr val="28ACC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「轉移注意力」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的方法即時為「壓力水桶」放水，讓我們可以暫時冷靜，不被衝動行為主導。</a:t>
            </a:r>
            <a:endParaRPr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我們可以</a:t>
            </a:r>
            <a:r>
              <a:rPr lang="zh-TW" altLang="en-US" sz="3600" b="1" dirty="0">
                <a:solidFill>
                  <a:srgbClr val="28ACC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「轉吓活動」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3600" b="1" dirty="0">
                <a:solidFill>
                  <a:srgbClr val="28ACC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「轉吓腦袋」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和</a:t>
            </a:r>
            <a:r>
              <a:rPr lang="zh-TW" altLang="en-US" sz="3600" b="1" dirty="0">
                <a:solidFill>
                  <a:srgbClr val="28ACC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「轉吓環境」。</a:t>
            </a:r>
            <a:endParaRPr lang="en-US" altLang="zh-TW" sz="3600" b="1" dirty="0">
              <a:solidFill>
                <a:srgbClr val="28ACC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65" name="Group 64"/>
          <p:cNvGrpSpPr/>
          <p:nvPr/>
        </p:nvGrpSpPr>
        <p:grpSpPr>
          <a:xfrm>
            <a:off x="1146675" y="2047218"/>
            <a:ext cx="678417" cy="646331"/>
            <a:chOff x="-1683874" y="1978867"/>
            <a:chExt cx="678417" cy="646331"/>
          </a:xfrm>
        </p:grpSpPr>
        <p:sp>
          <p:nvSpPr>
            <p:cNvPr id="39" name="橢圓 31"/>
            <p:cNvSpPr/>
            <p:nvPr/>
          </p:nvSpPr>
          <p:spPr>
            <a:xfrm>
              <a:off x="-1683874" y="1990038"/>
              <a:ext cx="678417" cy="635160"/>
            </a:xfrm>
            <a:prstGeom prst="ellipse">
              <a:avLst/>
            </a:prstGeom>
            <a:solidFill>
              <a:srgbClr val="91C9C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40" name="文字方塊 32"/>
            <p:cNvSpPr txBox="1"/>
            <p:nvPr/>
          </p:nvSpPr>
          <p:spPr>
            <a:xfrm>
              <a:off x="-1660771" y="1978867"/>
              <a:ext cx="6553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HK" altLang="en-US" sz="3600" b="1" dirty="0">
                  <a:solidFill>
                    <a:schemeClr val="bg1"/>
                  </a:solidFill>
                  <a:latin typeface="Berlin Sans FB" panose="020E0602020502020306" pitchFamily="34" charset="0"/>
                </a:rPr>
                <a:t>√</a:t>
              </a:r>
            </a:p>
          </p:txBody>
        </p:sp>
      </p:grpSp>
      <p:pic>
        <p:nvPicPr>
          <p:cNvPr id="50" name="Picture 4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82" y="319487"/>
            <a:ext cx="1816770" cy="1861081"/>
          </a:xfrm>
          <a:prstGeom prst="rect">
            <a:avLst/>
          </a:prstGeom>
        </p:spPr>
      </p:pic>
      <p:sp>
        <p:nvSpPr>
          <p:cNvPr id="52" name="Arc 51"/>
          <p:cNvSpPr/>
          <p:nvPr/>
        </p:nvSpPr>
        <p:spPr>
          <a:xfrm flipH="1">
            <a:off x="2071558" y="309933"/>
            <a:ext cx="1000826" cy="704498"/>
          </a:xfrm>
          <a:prstGeom prst="arc">
            <a:avLst>
              <a:gd name="adj1" fmla="val 16200000"/>
              <a:gd name="adj2" fmla="val 4808052"/>
            </a:avLst>
          </a:prstGeom>
          <a:noFill/>
          <a:ln w="127000">
            <a:solidFill>
              <a:srgbClr val="3CB8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Arc 52"/>
          <p:cNvSpPr/>
          <p:nvPr/>
        </p:nvSpPr>
        <p:spPr>
          <a:xfrm flipH="1">
            <a:off x="2720418" y="297311"/>
            <a:ext cx="1000826" cy="704498"/>
          </a:xfrm>
          <a:prstGeom prst="arc">
            <a:avLst>
              <a:gd name="adj1" fmla="val 16200000"/>
              <a:gd name="adj2" fmla="val 4808052"/>
            </a:avLst>
          </a:prstGeom>
          <a:noFill/>
          <a:ln w="127000">
            <a:solidFill>
              <a:srgbClr val="3CB8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Arc 53"/>
          <p:cNvSpPr/>
          <p:nvPr/>
        </p:nvSpPr>
        <p:spPr>
          <a:xfrm flipH="1">
            <a:off x="3427714" y="335960"/>
            <a:ext cx="1000826" cy="704498"/>
          </a:xfrm>
          <a:prstGeom prst="arc">
            <a:avLst>
              <a:gd name="adj1" fmla="val 16200000"/>
              <a:gd name="adj2" fmla="val 4808052"/>
            </a:avLst>
          </a:prstGeom>
          <a:noFill/>
          <a:ln w="127000">
            <a:solidFill>
              <a:srgbClr val="3CB8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Arc 54"/>
          <p:cNvSpPr/>
          <p:nvPr/>
        </p:nvSpPr>
        <p:spPr>
          <a:xfrm flipH="1">
            <a:off x="4070818" y="315134"/>
            <a:ext cx="1000826" cy="704498"/>
          </a:xfrm>
          <a:prstGeom prst="arc">
            <a:avLst>
              <a:gd name="adj1" fmla="val 16200000"/>
              <a:gd name="adj2" fmla="val 4808052"/>
            </a:avLst>
          </a:prstGeom>
          <a:noFill/>
          <a:ln w="127000">
            <a:solidFill>
              <a:srgbClr val="3CB8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Arc 55"/>
          <p:cNvSpPr/>
          <p:nvPr/>
        </p:nvSpPr>
        <p:spPr>
          <a:xfrm flipH="1">
            <a:off x="4719678" y="302512"/>
            <a:ext cx="1000826" cy="704498"/>
          </a:xfrm>
          <a:prstGeom prst="arc">
            <a:avLst>
              <a:gd name="adj1" fmla="val 16200000"/>
              <a:gd name="adj2" fmla="val 4808052"/>
            </a:avLst>
          </a:prstGeom>
          <a:noFill/>
          <a:ln w="127000">
            <a:solidFill>
              <a:srgbClr val="3CB8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Arc 56"/>
          <p:cNvSpPr/>
          <p:nvPr/>
        </p:nvSpPr>
        <p:spPr>
          <a:xfrm flipH="1">
            <a:off x="5426974" y="341161"/>
            <a:ext cx="1000826" cy="704498"/>
          </a:xfrm>
          <a:prstGeom prst="arc">
            <a:avLst>
              <a:gd name="adj1" fmla="val 16200000"/>
              <a:gd name="adj2" fmla="val 4808052"/>
            </a:avLst>
          </a:prstGeom>
          <a:noFill/>
          <a:ln w="127000">
            <a:solidFill>
              <a:srgbClr val="3CB8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Arc 57"/>
          <p:cNvSpPr/>
          <p:nvPr/>
        </p:nvSpPr>
        <p:spPr>
          <a:xfrm flipH="1">
            <a:off x="6126716" y="348701"/>
            <a:ext cx="1000826" cy="704498"/>
          </a:xfrm>
          <a:prstGeom prst="arc">
            <a:avLst>
              <a:gd name="adj1" fmla="val 16200000"/>
              <a:gd name="adj2" fmla="val 4808052"/>
            </a:avLst>
          </a:prstGeom>
          <a:noFill/>
          <a:ln w="127000">
            <a:solidFill>
              <a:srgbClr val="3CB8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Arc 58"/>
          <p:cNvSpPr/>
          <p:nvPr/>
        </p:nvSpPr>
        <p:spPr>
          <a:xfrm flipH="1">
            <a:off x="6775576" y="336079"/>
            <a:ext cx="1000826" cy="704498"/>
          </a:xfrm>
          <a:prstGeom prst="arc">
            <a:avLst>
              <a:gd name="adj1" fmla="val 16200000"/>
              <a:gd name="adj2" fmla="val 4808052"/>
            </a:avLst>
          </a:prstGeom>
          <a:noFill/>
          <a:ln w="127000">
            <a:solidFill>
              <a:srgbClr val="3CB8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Arc 59"/>
          <p:cNvSpPr/>
          <p:nvPr/>
        </p:nvSpPr>
        <p:spPr>
          <a:xfrm flipH="1">
            <a:off x="7482872" y="374728"/>
            <a:ext cx="1000826" cy="704498"/>
          </a:xfrm>
          <a:prstGeom prst="arc">
            <a:avLst>
              <a:gd name="adj1" fmla="val 16200000"/>
              <a:gd name="adj2" fmla="val 4808052"/>
            </a:avLst>
          </a:prstGeom>
          <a:noFill/>
          <a:ln w="127000">
            <a:solidFill>
              <a:srgbClr val="3CB8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Arc 60"/>
          <p:cNvSpPr/>
          <p:nvPr/>
        </p:nvSpPr>
        <p:spPr>
          <a:xfrm flipH="1">
            <a:off x="8258714" y="388813"/>
            <a:ext cx="1000826" cy="704498"/>
          </a:xfrm>
          <a:prstGeom prst="arc">
            <a:avLst>
              <a:gd name="adj1" fmla="val 16200000"/>
              <a:gd name="adj2" fmla="val 4808052"/>
            </a:avLst>
          </a:prstGeom>
          <a:noFill/>
          <a:ln w="127000">
            <a:solidFill>
              <a:srgbClr val="3CB8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Arc 61"/>
          <p:cNvSpPr/>
          <p:nvPr/>
        </p:nvSpPr>
        <p:spPr>
          <a:xfrm flipH="1">
            <a:off x="8907574" y="376191"/>
            <a:ext cx="1000826" cy="704498"/>
          </a:xfrm>
          <a:prstGeom prst="arc">
            <a:avLst>
              <a:gd name="adj1" fmla="val 16200000"/>
              <a:gd name="adj2" fmla="val 4808052"/>
            </a:avLst>
          </a:prstGeom>
          <a:noFill/>
          <a:ln w="127000">
            <a:solidFill>
              <a:srgbClr val="3CB8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Arc 62"/>
          <p:cNvSpPr/>
          <p:nvPr/>
        </p:nvSpPr>
        <p:spPr>
          <a:xfrm flipH="1">
            <a:off x="9614870" y="414840"/>
            <a:ext cx="1000826" cy="704498"/>
          </a:xfrm>
          <a:prstGeom prst="arc">
            <a:avLst>
              <a:gd name="adj1" fmla="val 16200000"/>
              <a:gd name="adj2" fmla="val 4808052"/>
            </a:avLst>
          </a:prstGeom>
          <a:noFill/>
          <a:ln w="127000">
            <a:solidFill>
              <a:srgbClr val="3CB8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Arc 63"/>
          <p:cNvSpPr/>
          <p:nvPr/>
        </p:nvSpPr>
        <p:spPr>
          <a:xfrm flipH="1">
            <a:off x="10314679" y="383670"/>
            <a:ext cx="1000826" cy="704498"/>
          </a:xfrm>
          <a:prstGeom prst="arc">
            <a:avLst>
              <a:gd name="adj1" fmla="val 16200000"/>
              <a:gd name="adj2" fmla="val 4808052"/>
            </a:avLst>
          </a:prstGeom>
          <a:noFill/>
          <a:ln w="127000">
            <a:solidFill>
              <a:srgbClr val="3CB8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8" name="Group 27"/>
          <p:cNvGrpSpPr/>
          <p:nvPr/>
        </p:nvGrpSpPr>
        <p:grpSpPr>
          <a:xfrm>
            <a:off x="1150219" y="4336767"/>
            <a:ext cx="678417" cy="646331"/>
            <a:chOff x="-1683874" y="1978867"/>
            <a:chExt cx="678417" cy="646331"/>
          </a:xfrm>
        </p:grpSpPr>
        <p:sp>
          <p:nvSpPr>
            <p:cNvPr id="29" name="橢圓 31"/>
            <p:cNvSpPr/>
            <p:nvPr/>
          </p:nvSpPr>
          <p:spPr>
            <a:xfrm>
              <a:off x="-1683874" y="1990038"/>
              <a:ext cx="678417" cy="635160"/>
            </a:xfrm>
            <a:prstGeom prst="ellipse">
              <a:avLst/>
            </a:prstGeom>
            <a:solidFill>
              <a:srgbClr val="91C9C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30" name="文字方塊 32"/>
            <p:cNvSpPr txBox="1"/>
            <p:nvPr/>
          </p:nvSpPr>
          <p:spPr>
            <a:xfrm>
              <a:off x="-1660771" y="1978867"/>
              <a:ext cx="6553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HK" altLang="en-US" sz="3600" b="1" dirty="0">
                  <a:solidFill>
                    <a:schemeClr val="bg1"/>
                  </a:solidFill>
                  <a:latin typeface="Berlin Sans FB" panose="020E0602020502020306" pitchFamily="34" charset="0"/>
                </a:rPr>
                <a:t>√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83773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187" y="0"/>
            <a:ext cx="12192000" cy="6858000"/>
            <a:chOff x="0" y="0"/>
            <a:chExt cx="12192000" cy="6858000"/>
          </a:xfrm>
        </p:grpSpPr>
        <p:sp>
          <p:nvSpPr>
            <p:cNvPr id="20" name="Rectangle 1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D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0" y="0"/>
              <a:ext cx="12192000" cy="529389"/>
            </a:xfrm>
            <a:prstGeom prst="rect">
              <a:avLst/>
            </a:prstGeom>
            <a:solidFill>
              <a:srgbClr val="41C3D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0" y="0"/>
            <a:ext cx="2471987" cy="2732197"/>
            <a:chOff x="482670" y="2614481"/>
            <a:chExt cx="2471987" cy="2732197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670" y="2614481"/>
              <a:ext cx="2471987" cy="2732197"/>
            </a:xfrm>
            <a:prstGeom prst="rect">
              <a:avLst/>
            </a:prstGeom>
          </p:spPr>
        </p:pic>
        <p:sp>
          <p:nvSpPr>
            <p:cNvPr id="24" name="Oval 23"/>
            <p:cNvSpPr/>
            <p:nvPr/>
          </p:nvSpPr>
          <p:spPr>
            <a:xfrm>
              <a:off x="1024128" y="3147762"/>
              <a:ext cx="1481328" cy="15156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914"/>
          <a:stretch/>
        </p:blipFill>
        <p:spPr>
          <a:xfrm>
            <a:off x="455559" y="454394"/>
            <a:ext cx="1440445" cy="1673450"/>
          </a:xfrm>
          <a:prstGeom prst="rect">
            <a:avLst/>
          </a:prstGeom>
        </p:spPr>
      </p:pic>
      <p:sp>
        <p:nvSpPr>
          <p:cNvPr id="26" name="Title 1"/>
          <p:cNvSpPr txBox="1">
            <a:spLocks/>
          </p:cNvSpPr>
          <p:nvPr/>
        </p:nvSpPr>
        <p:spPr>
          <a:xfrm>
            <a:off x="2471899" y="596234"/>
            <a:ext cx="882779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b="1" dirty="0">
                <a:solidFill>
                  <a:srgbClr val="28ACC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「五感」情緒安撫技巧</a:t>
            </a:r>
            <a:endParaRPr lang="zh-HK" altLang="en-US" b="1" dirty="0">
              <a:solidFill>
                <a:srgbClr val="28ACC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268832" y="5437643"/>
            <a:ext cx="27537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視覺</a:t>
            </a:r>
          </a:p>
        </p:txBody>
      </p:sp>
      <p:sp>
        <p:nvSpPr>
          <p:cNvPr id="11" name="文字方塊 10"/>
          <p:cNvSpPr txBox="1"/>
          <p:nvPr/>
        </p:nvSpPr>
        <p:spPr>
          <a:xfrm>
            <a:off x="9308388" y="5402419"/>
            <a:ext cx="2866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觸覺</a:t>
            </a:r>
          </a:p>
        </p:txBody>
      </p:sp>
      <p:sp>
        <p:nvSpPr>
          <p:cNvPr id="12" name="文字方塊 11"/>
          <p:cNvSpPr txBox="1"/>
          <p:nvPr/>
        </p:nvSpPr>
        <p:spPr>
          <a:xfrm>
            <a:off x="2697302" y="6346730"/>
            <a:ext cx="2668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聽覺</a:t>
            </a:r>
          </a:p>
        </p:txBody>
      </p:sp>
      <p:sp>
        <p:nvSpPr>
          <p:cNvPr id="13" name="文字方塊 12"/>
          <p:cNvSpPr txBox="1"/>
          <p:nvPr/>
        </p:nvSpPr>
        <p:spPr>
          <a:xfrm>
            <a:off x="4654008" y="5387866"/>
            <a:ext cx="31423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嗅覺</a:t>
            </a:r>
          </a:p>
        </p:txBody>
      </p:sp>
      <p:sp>
        <p:nvSpPr>
          <p:cNvPr id="14" name="文字方塊 13"/>
          <p:cNvSpPr txBox="1"/>
          <p:nvPr/>
        </p:nvSpPr>
        <p:spPr>
          <a:xfrm>
            <a:off x="7438250" y="6362925"/>
            <a:ext cx="2526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味覺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070" y="4303987"/>
            <a:ext cx="1861511" cy="19600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11" y="3513451"/>
            <a:ext cx="1807383" cy="183460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8873" y="3489404"/>
            <a:ext cx="1746571" cy="178328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5563" y="4314374"/>
            <a:ext cx="1825704" cy="192839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9244" y="3344712"/>
            <a:ext cx="1864734" cy="1939323"/>
          </a:xfrm>
          <a:prstGeom prst="rect">
            <a:avLst/>
          </a:prstGeom>
        </p:spPr>
      </p:pic>
      <p:sp>
        <p:nvSpPr>
          <p:cNvPr id="27" name="內容版面配置區 2"/>
          <p:cNvSpPr>
            <a:spLocks noGrp="1"/>
          </p:cNvSpPr>
          <p:nvPr>
            <p:ph idx="1"/>
          </p:nvPr>
        </p:nvSpPr>
        <p:spPr>
          <a:xfrm>
            <a:off x="2773199" y="1733347"/>
            <a:ext cx="8900779" cy="148574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透過五個感官系統</a:t>
            </a:r>
            <a:r>
              <a:rPr lang="zh-HK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來為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HK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壓力水桶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r>
              <a:rPr lang="zh-HK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放水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，做一些能夠</a:t>
            </a:r>
            <a:r>
              <a:rPr lang="zh-TW" altLang="en-US" sz="3200" b="1" dirty="0">
                <a:solidFill>
                  <a:srgbClr val="28ACC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喚起放鬆感覺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和</a:t>
            </a:r>
            <a:r>
              <a:rPr lang="zh-TW" altLang="en-US" sz="3200" b="1" dirty="0">
                <a:solidFill>
                  <a:srgbClr val="28ACC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愛惜自己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的活動，用溫柔體諒的心去安撫失控的情緒，減少因衝動行為而帶來的傷害</a:t>
            </a: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2436104" y="1793646"/>
            <a:ext cx="372979" cy="397639"/>
          </a:xfrm>
          <a:prstGeom prst="ellipse">
            <a:avLst/>
          </a:prstGeom>
          <a:solidFill>
            <a:srgbClr val="41C3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3720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187" y="0"/>
            <a:ext cx="12192000" cy="6858000"/>
            <a:chOff x="0" y="0"/>
            <a:chExt cx="12192000" cy="6858000"/>
          </a:xfrm>
        </p:grpSpPr>
        <p:sp>
          <p:nvSpPr>
            <p:cNvPr id="20" name="Rectangle 1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D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0" y="0"/>
              <a:ext cx="12192000" cy="529389"/>
            </a:xfrm>
            <a:prstGeom prst="rect">
              <a:avLst/>
            </a:prstGeom>
            <a:solidFill>
              <a:srgbClr val="41C3D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0" y="0"/>
            <a:ext cx="2471987" cy="2732197"/>
            <a:chOff x="482670" y="2614481"/>
            <a:chExt cx="2471987" cy="2732197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670" y="2614481"/>
              <a:ext cx="2471987" cy="2732197"/>
            </a:xfrm>
            <a:prstGeom prst="rect">
              <a:avLst/>
            </a:prstGeom>
          </p:spPr>
        </p:pic>
        <p:sp>
          <p:nvSpPr>
            <p:cNvPr id="24" name="Oval 23"/>
            <p:cNvSpPr/>
            <p:nvPr/>
          </p:nvSpPr>
          <p:spPr>
            <a:xfrm>
              <a:off x="1024128" y="3147762"/>
              <a:ext cx="1481328" cy="15156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914"/>
          <a:stretch/>
        </p:blipFill>
        <p:spPr>
          <a:xfrm>
            <a:off x="455559" y="454394"/>
            <a:ext cx="1440445" cy="1673450"/>
          </a:xfrm>
          <a:prstGeom prst="rect">
            <a:avLst/>
          </a:prstGeom>
        </p:spPr>
      </p:pic>
      <p:sp>
        <p:nvSpPr>
          <p:cNvPr id="26" name="Title 1"/>
          <p:cNvSpPr txBox="1">
            <a:spLocks/>
          </p:cNvSpPr>
          <p:nvPr/>
        </p:nvSpPr>
        <p:spPr>
          <a:xfrm>
            <a:off x="2471899" y="596234"/>
            <a:ext cx="882779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b="1" dirty="0">
                <a:solidFill>
                  <a:srgbClr val="28ACC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「五感」體驗</a:t>
            </a:r>
            <a:endParaRPr lang="zh-HK" altLang="en-US" b="1" dirty="0">
              <a:solidFill>
                <a:srgbClr val="28ACC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060" y="4521368"/>
            <a:ext cx="1639997" cy="17268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786" y="3401432"/>
            <a:ext cx="1800394" cy="182750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2733" y="3420318"/>
            <a:ext cx="1712900" cy="174890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2361" y="4544932"/>
            <a:ext cx="1542036" cy="162877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7442" y="3471957"/>
            <a:ext cx="1582109" cy="1645393"/>
          </a:xfrm>
          <a:prstGeom prst="rect">
            <a:avLst/>
          </a:prstGeom>
        </p:spPr>
      </p:pic>
      <p:sp>
        <p:nvSpPr>
          <p:cNvPr id="27" name="內容版面配置區 2"/>
          <p:cNvSpPr>
            <a:spLocks noGrp="1"/>
          </p:cNvSpPr>
          <p:nvPr>
            <p:ph idx="1"/>
          </p:nvPr>
        </p:nvSpPr>
        <p:spPr>
          <a:xfrm>
            <a:off x="2471899" y="2158793"/>
            <a:ext cx="8900779" cy="148574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zh-HK" altLang="en-US" sz="3600" b="1" kern="100" dirty="0">
                <a:solidFill>
                  <a:srgbClr val="28ACC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全心全意</a:t>
            </a:r>
            <a:r>
              <a:rPr lang="zh-HK" altLang="en-US" sz="36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地投</a:t>
            </a:r>
            <a:r>
              <a:rPr lang="zh-TW" altLang="en-US" sz="36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入</a:t>
            </a:r>
            <a:r>
              <a:rPr lang="zh-HK" altLang="en-US" sz="36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活</a:t>
            </a:r>
            <a:r>
              <a:rPr lang="zh-TW" altLang="en-US" sz="36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動，</a:t>
            </a:r>
            <a:r>
              <a:rPr lang="zh-HK" altLang="en-US" sz="36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並</a:t>
            </a:r>
            <a:r>
              <a:rPr lang="zh-TW" altLang="en-US" sz="36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專注在</a:t>
            </a:r>
            <a:r>
              <a:rPr lang="zh-HK" altLang="en-US" sz="36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自</a:t>
            </a:r>
            <a:r>
              <a:rPr lang="zh-TW" altLang="en-US" sz="36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己</a:t>
            </a:r>
            <a:endParaRPr lang="en-US" altLang="zh-TW" sz="36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zh-TW" altLang="en-US" sz="3600" b="1" kern="100" dirty="0">
                <a:solidFill>
                  <a:srgbClr val="28ACC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當刻</a:t>
            </a:r>
            <a:r>
              <a:rPr lang="zh-HK" altLang="en-US" sz="3600" b="1" kern="100" dirty="0">
                <a:solidFill>
                  <a:srgbClr val="28ACC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的</a:t>
            </a:r>
            <a:r>
              <a:rPr lang="zh-TW" altLang="en-US" sz="3600" b="1" kern="100" dirty="0">
                <a:solidFill>
                  <a:srgbClr val="28ACC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感受</a:t>
            </a:r>
            <a:r>
              <a:rPr lang="zh-TW" altLang="en-US" sz="36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和</a:t>
            </a:r>
            <a:r>
              <a:rPr lang="zh-TW" altLang="en-US" sz="3600" b="1" kern="100" dirty="0">
                <a:solidFill>
                  <a:srgbClr val="28ACC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感官變化</a:t>
            </a:r>
            <a:endParaRPr lang="en-US" sz="3600" b="1" dirty="0">
              <a:solidFill>
                <a:srgbClr val="28ACC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2697239" y="2192086"/>
            <a:ext cx="372979" cy="397639"/>
          </a:xfrm>
          <a:prstGeom prst="ellipse">
            <a:avLst/>
          </a:prstGeom>
          <a:solidFill>
            <a:srgbClr val="41C3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7179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187" y="0"/>
            <a:ext cx="12192000" cy="6858000"/>
            <a:chOff x="0" y="0"/>
            <a:chExt cx="12192000" cy="6858000"/>
          </a:xfrm>
        </p:grpSpPr>
        <p:sp>
          <p:nvSpPr>
            <p:cNvPr id="20" name="Rectangle 1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D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0" y="0"/>
              <a:ext cx="12192000" cy="529389"/>
            </a:xfrm>
            <a:prstGeom prst="rect">
              <a:avLst/>
            </a:prstGeom>
            <a:solidFill>
              <a:srgbClr val="41C3D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0" y="0"/>
            <a:ext cx="2471987" cy="2732197"/>
            <a:chOff x="482670" y="2614481"/>
            <a:chExt cx="2471987" cy="2732197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670" y="2614481"/>
              <a:ext cx="2471987" cy="2732197"/>
            </a:xfrm>
            <a:prstGeom prst="rect">
              <a:avLst/>
            </a:prstGeom>
          </p:spPr>
        </p:pic>
        <p:sp>
          <p:nvSpPr>
            <p:cNvPr id="24" name="Oval 23"/>
            <p:cNvSpPr/>
            <p:nvPr/>
          </p:nvSpPr>
          <p:spPr>
            <a:xfrm>
              <a:off x="1024128" y="3147762"/>
              <a:ext cx="1481328" cy="15156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914"/>
          <a:stretch/>
        </p:blipFill>
        <p:spPr>
          <a:xfrm>
            <a:off x="455559" y="454394"/>
            <a:ext cx="1440445" cy="1673450"/>
          </a:xfrm>
          <a:prstGeom prst="rect">
            <a:avLst/>
          </a:prstGeom>
        </p:spPr>
      </p:pic>
      <p:sp>
        <p:nvSpPr>
          <p:cNvPr id="26" name="Title 1"/>
          <p:cNvSpPr txBox="1">
            <a:spLocks/>
          </p:cNvSpPr>
          <p:nvPr/>
        </p:nvSpPr>
        <p:spPr>
          <a:xfrm>
            <a:off x="2471899" y="596234"/>
            <a:ext cx="882779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b="1" dirty="0">
                <a:solidFill>
                  <a:srgbClr val="28ACC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「五感」體驗</a:t>
            </a:r>
            <a:r>
              <a:rPr lang="en-US" altLang="zh-TW" b="1" dirty="0">
                <a:solidFill>
                  <a:srgbClr val="28ACC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6000" b="1" u="sng" dirty="0">
                <a:solidFill>
                  <a:srgbClr val="F4B18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視覺</a:t>
            </a:r>
            <a:endParaRPr lang="zh-HK" altLang="en-US" b="1" u="sng" dirty="0">
              <a:solidFill>
                <a:srgbClr val="F4B18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975959" y="5945742"/>
            <a:ext cx="1847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altLang="zh-TW" dirty="0"/>
          </a:p>
          <a:p>
            <a:endParaRPr lang="zh-TW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2159680" y="2983713"/>
            <a:ext cx="841307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3200" i="1" dirty="0">
                <a:solidFill>
                  <a:schemeClr val="bg1">
                    <a:lumMod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j-cs"/>
              </a:rPr>
              <a:t>建議老師在網絡上以關鍵字「大自然景色」或「</a:t>
            </a:r>
            <a:r>
              <a:rPr lang="en-US" altLang="zh-TW" sz="3200" i="1" dirty="0">
                <a:solidFill>
                  <a:schemeClr val="bg1">
                    <a:lumMod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j-cs"/>
              </a:rPr>
              <a:t>Nature Scenery</a:t>
            </a:r>
            <a:r>
              <a:rPr lang="zh-TW" altLang="en-US" sz="3200" i="1" dirty="0">
                <a:solidFill>
                  <a:schemeClr val="bg1">
                    <a:lumMod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j-cs"/>
              </a:rPr>
              <a:t>」搜尋相關影片</a:t>
            </a:r>
            <a:endParaRPr lang="en-US" altLang="zh-TW" sz="3200" i="1" dirty="0">
              <a:solidFill>
                <a:schemeClr val="bg1">
                  <a:lumMod val="50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+mj-cs"/>
            </a:endParaRPr>
          </a:p>
          <a:p>
            <a:pPr algn="ctr"/>
            <a:endParaRPr lang="en-US" sz="3200" i="1" dirty="0">
              <a:solidFill>
                <a:schemeClr val="bg1">
                  <a:lumMod val="50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2523164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13106"/>
            <a:ext cx="12192000" cy="6858000"/>
            <a:chOff x="0" y="0"/>
            <a:chExt cx="12192000" cy="6858000"/>
          </a:xfrm>
        </p:grpSpPr>
        <p:sp>
          <p:nvSpPr>
            <p:cNvPr id="20" name="Rectangle 1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D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0" y="0"/>
              <a:ext cx="12192000" cy="529389"/>
            </a:xfrm>
            <a:prstGeom prst="rect">
              <a:avLst/>
            </a:prstGeom>
            <a:solidFill>
              <a:srgbClr val="41C3D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0" y="0"/>
            <a:ext cx="2471987" cy="2732197"/>
            <a:chOff x="482670" y="2614481"/>
            <a:chExt cx="2471987" cy="2732197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670" y="2614481"/>
              <a:ext cx="2471987" cy="2732197"/>
            </a:xfrm>
            <a:prstGeom prst="rect">
              <a:avLst/>
            </a:prstGeom>
          </p:spPr>
        </p:pic>
        <p:sp>
          <p:nvSpPr>
            <p:cNvPr id="24" name="Oval 23"/>
            <p:cNvSpPr/>
            <p:nvPr/>
          </p:nvSpPr>
          <p:spPr>
            <a:xfrm>
              <a:off x="1024128" y="3147762"/>
              <a:ext cx="1481328" cy="15156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914"/>
          <a:stretch/>
        </p:blipFill>
        <p:spPr>
          <a:xfrm>
            <a:off x="455559" y="454394"/>
            <a:ext cx="1440445" cy="1673450"/>
          </a:xfrm>
          <a:prstGeom prst="rect">
            <a:avLst/>
          </a:prstGeom>
        </p:spPr>
      </p:pic>
      <p:sp>
        <p:nvSpPr>
          <p:cNvPr id="26" name="Title 1"/>
          <p:cNvSpPr txBox="1">
            <a:spLocks/>
          </p:cNvSpPr>
          <p:nvPr/>
        </p:nvSpPr>
        <p:spPr>
          <a:xfrm>
            <a:off x="2471899" y="596234"/>
            <a:ext cx="882779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b="1" dirty="0">
                <a:solidFill>
                  <a:srgbClr val="28ACC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「五感」體驗</a:t>
            </a:r>
            <a:r>
              <a:rPr lang="en-US" altLang="zh-TW" b="1" dirty="0">
                <a:solidFill>
                  <a:srgbClr val="28ACC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6000" b="1" u="sng" dirty="0">
                <a:solidFill>
                  <a:srgbClr val="F4B18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視覺</a:t>
            </a:r>
            <a:endParaRPr lang="zh-HK" altLang="en-US" b="1" u="sng" dirty="0">
              <a:solidFill>
                <a:srgbClr val="F4B18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內容版面配置區 2"/>
          <p:cNvSpPr>
            <a:spLocks noGrp="1"/>
          </p:cNvSpPr>
          <p:nvPr>
            <p:ph idx="1"/>
          </p:nvPr>
        </p:nvSpPr>
        <p:spPr>
          <a:xfrm>
            <a:off x="2878945" y="2194651"/>
            <a:ext cx="8900779" cy="51533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觀看影片後，請分享你們的感受和感官變化</a:t>
            </a:r>
            <a:endParaRPr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內容版面配置區 2"/>
          <p:cNvSpPr txBox="1">
            <a:spLocks/>
          </p:cNvSpPr>
          <p:nvPr/>
        </p:nvSpPr>
        <p:spPr>
          <a:xfrm>
            <a:off x="2878945" y="3422923"/>
            <a:ext cx="8900779" cy="5153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你們有其他視覺活動的建議嗎</a:t>
            </a:r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</p:txBody>
      </p:sp>
      <p:sp>
        <p:nvSpPr>
          <p:cNvPr id="14" name="Oval 27"/>
          <p:cNvSpPr/>
          <p:nvPr/>
        </p:nvSpPr>
        <p:spPr>
          <a:xfrm>
            <a:off x="2362803" y="2194651"/>
            <a:ext cx="372979" cy="397639"/>
          </a:xfrm>
          <a:prstGeom prst="ellipse">
            <a:avLst/>
          </a:prstGeom>
          <a:solidFill>
            <a:srgbClr val="41C3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27"/>
          <p:cNvSpPr/>
          <p:nvPr/>
        </p:nvSpPr>
        <p:spPr>
          <a:xfrm>
            <a:off x="2362802" y="3451640"/>
            <a:ext cx="372979" cy="397639"/>
          </a:xfrm>
          <a:prstGeom prst="ellipse">
            <a:avLst/>
          </a:prstGeom>
          <a:solidFill>
            <a:srgbClr val="41C3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2369" y="3600165"/>
            <a:ext cx="2564048" cy="2602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9613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187" y="0"/>
            <a:ext cx="12192000" cy="6858000"/>
            <a:chOff x="0" y="0"/>
            <a:chExt cx="12192000" cy="6858000"/>
          </a:xfrm>
        </p:grpSpPr>
        <p:sp>
          <p:nvSpPr>
            <p:cNvPr id="20" name="Rectangle 1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D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0" y="0"/>
              <a:ext cx="12192000" cy="529389"/>
            </a:xfrm>
            <a:prstGeom prst="rect">
              <a:avLst/>
            </a:prstGeom>
            <a:solidFill>
              <a:srgbClr val="41C3D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0" y="0"/>
            <a:ext cx="2471987" cy="2732197"/>
            <a:chOff x="482670" y="2614481"/>
            <a:chExt cx="2471987" cy="2732197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670" y="2614481"/>
              <a:ext cx="2471987" cy="2732197"/>
            </a:xfrm>
            <a:prstGeom prst="rect">
              <a:avLst/>
            </a:prstGeom>
          </p:spPr>
        </p:pic>
        <p:sp>
          <p:nvSpPr>
            <p:cNvPr id="24" name="Oval 23"/>
            <p:cNvSpPr/>
            <p:nvPr/>
          </p:nvSpPr>
          <p:spPr>
            <a:xfrm>
              <a:off x="1024128" y="3147762"/>
              <a:ext cx="1481328" cy="15156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914"/>
          <a:stretch/>
        </p:blipFill>
        <p:spPr>
          <a:xfrm>
            <a:off x="455559" y="454394"/>
            <a:ext cx="1440445" cy="1673450"/>
          </a:xfrm>
          <a:prstGeom prst="rect">
            <a:avLst/>
          </a:prstGeom>
        </p:spPr>
      </p:pic>
      <p:sp>
        <p:nvSpPr>
          <p:cNvPr id="26" name="Title 1"/>
          <p:cNvSpPr txBox="1">
            <a:spLocks/>
          </p:cNvSpPr>
          <p:nvPr/>
        </p:nvSpPr>
        <p:spPr>
          <a:xfrm>
            <a:off x="2471899" y="596234"/>
            <a:ext cx="882779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b="1" dirty="0">
                <a:solidFill>
                  <a:srgbClr val="28ACC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「五感」體驗</a:t>
            </a:r>
            <a:r>
              <a:rPr lang="en-US" altLang="zh-TW" b="1" dirty="0">
                <a:solidFill>
                  <a:srgbClr val="28ACC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6000" b="1" u="sng" dirty="0">
                <a:solidFill>
                  <a:srgbClr val="F4B18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視覺</a:t>
            </a:r>
            <a:endParaRPr lang="zh-HK" altLang="en-US" b="1" u="sng" dirty="0">
              <a:solidFill>
                <a:srgbClr val="F4B18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內容版面配置區 2"/>
          <p:cNvSpPr>
            <a:spLocks noGrp="1"/>
          </p:cNvSpPr>
          <p:nvPr>
            <p:ph idx="1"/>
          </p:nvPr>
        </p:nvSpPr>
        <p:spPr>
          <a:xfrm>
            <a:off x="4019682" y="2010483"/>
            <a:ext cx="8900779" cy="51533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參考建議</a:t>
            </a:r>
            <a:endParaRPr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Oval 27"/>
          <p:cNvSpPr/>
          <p:nvPr/>
        </p:nvSpPr>
        <p:spPr>
          <a:xfrm>
            <a:off x="3650816" y="2083310"/>
            <a:ext cx="372979" cy="397639"/>
          </a:xfrm>
          <a:prstGeom prst="ellipse">
            <a:avLst/>
          </a:prstGeom>
          <a:solidFill>
            <a:srgbClr val="41C3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5946841"/>
              </p:ext>
            </p:extLst>
          </p:nvPr>
        </p:nvGraphicFramePr>
        <p:xfrm>
          <a:off x="4019682" y="2687324"/>
          <a:ext cx="5981568" cy="36563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81568">
                  <a:extLst>
                    <a:ext uri="{9D8B030D-6E8A-4147-A177-3AD203B41FA5}">
                      <a16:colId xmlns:a16="http://schemas.microsoft.com/office/drawing/2014/main" val="235454900"/>
                    </a:ext>
                  </a:extLst>
                </a:gridCol>
              </a:tblGrid>
              <a:tr h="7312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32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觀看你喜歡的照片</a:t>
                      </a:r>
                      <a:endParaRPr lang="en-US" sz="3200" b="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ADF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2759763"/>
                  </a:ext>
                </a:extLst>
              </a:tr>
              <a:tr h="7312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3200" b="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觀看令你放鬆的影片</a:t>
                      </a:r>
                      <a:endParaRPr lang="en-US" sz="3200" b="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EF6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1842263"/>
                  </a:ext>
                </a:extLst>
              </a:tr>
              <a:tr h="7312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3200" b="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靜靜觀看路上的行人</a:t>
                      </a:r>
                      <a:r>
                        <a:rPr lang="zh-TW" altLang="en-US" sz="32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／物品</a:t>
                      </a:r>
                      <a:endParaRPr lang="en-US" sz="3200" b="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ADF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2482894"/>
                  </a:ext>
                </a:extLst>
              </a:tr>
              <a:tr h="7312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3200" b="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留意日出日落的顏色變幻</a:t>
                      </a:r>
                      <a:endParaRPr lang="en-US" sz="3200" b="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EF6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3375797"/>
                  </a:ext>
                </a:extLst>
              </a:tr>
              <a:tr h="7312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3200" b="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觀看公園的花草樹木</a:t>
                      </a:r>
                      <a:endParaRPr lang="en-US" sz="3200" b="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ADF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7816806"/>
                  </a:ext>
                </a:extLst>
              </a:tr>
            </a:tbl>
          </a:graphicData>
        </a:graphic>
      </p:graphicFrame>
      <p:pic>
        <p:nvPicPr>
          <p:cNvPr id="15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082" y="3012544"/>
            <a:ext cx="2318630" cy="2353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1257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187" y="0"/>
            <a:ext cx="12192000" cy="6858000"/>
            <a:chOff x="0" y="0"/>
            <a:chExt cx="12192000" cy="6858000"/>
          </a:xfrm>
        </p:grpSpPr>
        <p:sp>
          <p:nvSpPr>
            <p:cNvPr id="20" name="Rectangle 1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D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0" y="0"/>
              <a:ext cx="12192000" cy="529389"/>
            </a:xfrm>
            <a:prstGeom prst="rect">
              <a:avLst/>
            </a:prstGeom>
            <a:solidFill>
              <a:srgbClr val="41C3D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0" y="0"/>
            <a:ext cx="2471987" cy="2732197"/>
            <a:chOff x="482670" y="2614481"/>
            <a:chExt cx="2471987" cy="2732197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670" y="2614481"/>
              <a:ext cx="2471987" cy="2732197"/>
            </a:xfrm>
            <a:prstGeom prst="rect">
              <a:avLst/>
            </a:prstGeom>
          </p:spPr>
        </p:pic>
        <p:sp>
          <p:nvSpPr>
            <p:cNvPr id="24" name="Oval 23"/>
            <p:cNvSpPr/>
            <p:nvPr/>
          </p:nvSpPr>
          <p:spPr>
            <a:xfrm>
              <a:off x="1024128" y="3147762"/>
              <a:ext cx="1481328" cy="15156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914"/>
          <a:stretch/>
        </p:blipFill>
        <p:spPr>
          <a:xfrm>
            <a:off x="455559" y="454394"/>
            <a:ext cx="1440445" cy="1673450"/>
          </a:xfrm>
          <a:prstGeom prst="rect">
            <a:avLst/>
          </a:prstGeom>
        </p:spPr>
      </p:pic>
      <p:sp>
        <p:nvSpPr>
          <p:cNvPr id="26" name="Title 1"/>
          <p:cNvSpPr txBox="1">
            <a:spLocks/>
          </p:cNvSpPr>
          <p:nvPr/>
        </p:nvSpPr>
        <p:spPr>
          <a:xfrm>
            <a:off x="2471899" y="596234"/>
            <a:ext cx="882779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b="1" dirty="0">
                <a:solidFill>
                  <a:srgbClr val="28ACC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「五感」體驗</a:t>
            </a:r>
            <a:r>
              <a:rPr lang="en-US" altLang="zh-TW" b="1" dirty="0">
                <a:solidFill>
                  <a:srgbClr val="28ACC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6000" b="1" u="sng" dirty="0">
                <a:solidFill>
                  <a:srgbClr val="28ACC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聽覺</a:t>
            </a:r>
            <a:endParaRPr lang="zh-HK" altLang="en-US" b="1" u="sng" dirty="0">
              <a:solidFill>
                <a:srgbClr val="28ACC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159680" y="2983713"/>
            <a:ext cx="841307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3200" i="1" dirty="0">
                <a:solidFill>
                  <a:schemeClr val="bg1">
                    <a:lumMod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j-cs"/>
              </a:rPr>
              <a:t>建議老師在網絡上以關鍵字「放鬆音樂」或「療癒音樂」搜尋相關音訊</a:t>
            </a:r>
            <a:endParaRPr lang="en-US" sz="3200" i="1" dirty="0">
              <a:solidFill>
                <a:schemeClr val="bg1">
                  <a:lumMod val="50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596343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6" name="Rectangle 3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D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0" y="0"/>
              <a:ext cx="12192000" cy="529389"/>
            </a:xfrm>
            <a:prstGeom prst="rect">
              <a:avLst/>
            </a:prstGeom>
            <a:solidFill>
              <a:srgbClr val="41C3D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5" name="Title 1"/>
          <p:cNvSpPr txBox="1">
            <a:spLocks/>
          </p:cNvSpPr>
          <p:nvPr/>
        </p:nvSpPr>
        <p:spPr>
          <a:xfrm>
            <a:off x="838387" y="32726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b="1" dirty="0">
                <a:solidFill>
                  <a:srgbClr val="28ACC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重溫第三節 學習重點</a:t>
            </a:r>
            <a:endParaRPr lang="zh-HK" altLang="en-US" b="1" dirty="0">
              <a:solidFill>
                <a:srgbClr val="28ACC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686359" y="2117042"/>
            <a:ext cx="372979" cy="397639"/>
          </a:xfrm>
          <a:prstGeom prst="ellipse">
            <a:avLst/>
          </a:prstGeom>
          <a:solidFill>
            <a:srgbClr val="41C3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686359" y="4541858"/>
            <a:ext cx="372979" cy="397639"/>
          </a:xfrm>
          <a:prstGeom prst="ellipse">
            <a:avLst/>
          </a:prstGeom>
          <a:solidFill>
            <a:srgbClr val="41C3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848" y="339016"/>
            <a:ext cx="1479537" cy="1657488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1237240" y="2089372"/>
            <a:ext cx="10269934" cy="46757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HK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認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識及察覺</a:t>
            </a:r>
            <a:r>
              <a:rPr lang="zh-HK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情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緒</a:t>
            </a:r>
            <a:r>
              <a:rPr lang="zh-HK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有助我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們</a:t>
            </a:r>
            <a:r>
              <a:rPr lang="zh-HK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了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解</a:t>
            </a:r>
            <a:r>
              <a:rPr lang="zh-HK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當下的</a:t>
            </a:r>
            <a:r>
              <a:rPr lang="zh-HK" altLang="en-US" sz="3200" b="1" dirty="0">
                <a:solidFill>
                  <a:srgbClr val="28ACC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感受和需</a:t>
            </a:r>
            <a:r>
              <a:rPr lang="zh-TW" altLang="en-US" sz="3200" b="1" dirty="0">
                <a:solidFill>
                  <a:srgbClr val="28ACC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要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。每種情緒也有它的</a:t>
            </a:r>
            <a:r>
              <a:rPr lang="zh-TW" altLang="en-US" sz="3200" b="1" dirty="0">
                <a:solidFill>
                  <a:srgbClr val="28ACC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獨特意義和功能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，並沒有好壞之分。</a:t>
            </a:r>
            <a:r>
              <a:rPr lang="zh-HK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情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緒</a:t>
            </a:r>
            <a:r>
              <a:rPr lang="zh-HK" altLang="en-US" sz="3200" b="1" dirty="0">
                <a:solidFill>
                  <a:srgbClr val="28ACC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有強有弱</a:t>
            </a:r>
            <a:r>
              <a:rPr lang="zh-HK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不同的情緒或情緒強度會驅使我們作出不同的行動。</a:t>
            </a:r>
            <a:endParaRPr lang="en-US" altLang="zh-TW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>
              <a:lnSpc>
                <a:spcPct val="100000"/>
              </a:lnSpc>
            </a:pPr>
            <a:endParaRPr lang="en-US" altLang="zh-HK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當遇上強烈的情緒時，我們的「壓力水桶」迅速溢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滿，容易作出衝動的行為。透過</a:t>
            </a:r>
            <a:r>
              <a:rPr lang="zh-TW" altLang="en-US" sz="3200" b="1" dirty="0">
                <a:solidFill>
                  <a:srgbClr val="28ACC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「停、問、動」察覺和調節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當下的情緒和想法，我們可以為「壓力水桶」</a:t>
            </a:r>
            <a:r>
              <a:rPr lang="zh-TW" altLang="en-US" sz="3200" b="1" dirty="0">
                <a:solidFill>
                  <a:srgbClr val="28ACC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即時放水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，暫時讓情緒冷靜下來。</a:t>
            </a:r>
          </a:p>
        </p:txBody>
      </p:sp>
    </p:spTree>
    <p:extLst>
      <p:ext uri="{BB962C8B-B14F-4D97-AF65-F5344CB8AC3E}">
        <p14:creationId xmlns:p14="http://schemas.microsoft.com/office/powerpoint/2010/main" val="33697604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4141"/>
            <a:ext cx="12192000" cy="6858000"/>
            <a:chOff x="0" y="0"/>
            <a:chExt cx="12192000" cy="6858000"/>
          </a:xfrm>
        </p:grpSpPr>
        <p:sp>
          <p:nvSpPr>
            <p:cNvPr id="20" name="Rectangle 1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D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0" y="0"/>
              <a:ext cx="12192000" cy="529389"/>
            </a:xfrm>
            <a:prstGeom prst="rect">
              <a:avLst/>
            </a:prstGeom>
            <a:solidFill>
              <a:srgbClr val="41C3D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0" y="0"/>
            <a:ext cx="2471987" cy="2732197"/>
            <a:chOff x="482670" y="2614481"/>
            <a:chExt cx="2471987" cy="2732197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670" y="2614481"/>
              <a:ext cx="2471987" cy="2732197"/>
            </a:xfrm>
            <a:prstGeom prst="rect">
              <a:avLst/>
            </a:prstGeom>
          </p:spPr>
        </p:pic>
        <p:sp>
          <p:nvSpPr>
            <p:cNvPr id="24" name="Oval 23"/>
            <p:cNvSpPr/>
            <p:nvPr/>
          </p:nvSpPr>
          <p:spPr>
            <a:xfrm>
              <a:off x="1024128" y="3147762"/>
              <a:ext cx="1481328" cy="15156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914"/>
          <a:stretch/>
        </p:blipFill>
        <p:spPr>
          <a:xfrm>
            <a:off x="455559" y="454394"/>
            <a:ext cx="1440445" cy="1673450"/>
          </a:xfrm>
          <a:prstGeom prst="rect">
            <a:avLst/>
          </a:prstGeom>
        </p:spPr>
      </p:pic>
      <p:sp>
        <p:nvSpPr>
          <p:cNvPr id="26" name="Title 1"/>
          <p:cNvSpPr txBox="1">
            <a:spLocks/>
          </p:cNvSpPr>
          <p:nvPr/>
        </p:nvSpPr>
        <p:spPr>
          <a:xfrm>
            <a:off x="2471899" y="596234"/>
            <a:ext cx="882779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b="1" dirty="0">
                <a:solidFill>
                  <a:srgbClr val="28ACC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「五感」體驗</a:t>
            </a:r>
            <a:r>
              <a:rPr lang="en-US" altLang="zh-TW" b="1" dirty="0">
                <a:solidFill>
                  <a:srgbClr val="28ACC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6000" b="1" u="sng" dirty="0">
                <a:solidFill>
                  <a:srgbClr val="28ACC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聽覺</a:t>
            </a:r>
            <a:endParaRPr lang="zh-HK" altLang="en-US" b="1" u="sng" dirty="0">
              <a:solidFill>
                <a:srgbClr val="28ACC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內容版面配置區 2"/>
          <p:cNvSpPr>
            <a:spLocks noGrp="1"/>
          </p:cNvSpPr>
          <p:nvPr>
            <p:ph idx="1"/>
          </p:nvPr>
        </p:nvSpPr>
        <p:spPr>
          <a:xfrm>
            <a:off x="2878945" y="2194651"/>
            <a:ext cx="8900779" cy="51533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聆聽音樂後，請分享你們的感受和感官變化</a:t>
            </a:r>
            <a:endParaRPr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內容版面配置區 2"/>
          <p:cNvSpPr txBox="1">
            <a:spLocks/>
          </p:cNvSpPr>
          <p:nvPr/>
        </p:nvSpPr>
        <p:spPr>
          <a:xfrm>
            <a:off x="2878945" y="3422923"/>
            <a:ext cx="8900779" cy="5153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你們有其他聽覺活動的建議嗎？</a:t>
            </a:r>
            <a:endParaRPr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Oval 27"/>
          <p:cNvSpPr/>
          <p:nvPr/>
        </p:nvSpPr>
        <p:spPr>
          <a:xfrm>
            <a:off x="2362803" y="2194651"/>
            <a:ext cx="372979" cy="397639"/>
          </a:xfrm>
          <a:prstGeom prst="ellipse">
            <a:avLst/>
          </a:prstGeom>
          <a:solidFill>
            <a:srgbClr val="41C3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27"/>
          <p:cNvSpPr/>
          <p:nvPr/>
        </p:nvSpPr>
        <p:spPr>
          <a:xfrm>
            <a:off x="2362802" y="3451640"/>
            <a:ext cx="372979" cy="397639"/>
          </a:xfrm>
          <a:prstGeom prst="ellipse">
            <a:avLst/>
          </a:prstGeom>
          <a:solidFill>
            <a:srgbClr val="41C3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8514" y="4127877"/>
            <a:ext cx="2332597" cy="2456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8015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187" y="0"/>
            <a:ext cx="12192000" cy="6858000"/>
            <a:chOff x="0" y="0"/>
            <a:chExt cx="12192000" cy="6858000"/>
          </a:xfrm>
        </p:grpSpPr>
        <p:sp>
          <p:nvSpPr>
            <p:cNvPr id="20" name="Rectangle 1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D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0" y="0"/>
              <a:ext cx="12192000" cy="529389"/>
            </a:xfrm>
            <a:prstGeom prst="rect">
              <a:avLst/>
            </a:prstGeom>
            <a:solidFill>
              <a:srgbClr val="41C3D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0" y="0"/>
            <a:ext cx="2471987" cy="2732197"/>
            <a:chOff x="482670" y="2614481"/>
            <a:chExt cx="2471987" cy="2732197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670" y="2614481"/>
              <a:ext cx="2471987" cy="2732197"/>
            </a:xfrm>
            <a:prstGeom prst="rect">
              <a:avLst/>
            </a:prstGeom>
          </p:spPr>
        </p:pic>
        <p:sp>
          <p:nvSpPr>
            <p:cNvPr id="24" name="Oval 23"/>
            <p:cNvSpPr/>
            <p:nvPr/>
          </p:nvSpPr>
          <p:spPr>
            <a:xfrm>
              <a:off x="1024128" y="3147762"/>
              <a:ext cx="1481328" cy="15156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914"/>
          <a:stretch/>
        </p:blipFill>
        <p:spPr>
          <a:xfrm>
            <a:off x="455559" y="454394"/>
            <a:ext cx="1440445" cy="1673450"/>
          </a:xfrm>
          <a:prstGeom prst="rect">
            <a:avLst/>
          </a:prstGeom>
        </p:spPr>
      </p:pic>
      <p:sp>
        <p:nvSpPr>
          <p:cNvPr id="26" name="Title 1"/>
          <p:cNvSpPr txBox="1">
            <a:spLocks/>
          </p:cNvSpPr>
          <p:nvPr/>
        </p:nvSpPr>
        <p:spPr>
          <a:xfrm>
            <a:off x="2471899" y="596234"/>
            <a:ext cx="882779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b="1" dirty="0">
                <a:solidFill>
                  <a:srgbClr val="28ACC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「五感」體驗</a:t>
            </a:r>
            <a:r>
              <a:rPr lang="en-US" altLang="zh-TW" b="1" dirty="0">
                <a:solidFill>
                  <a:srgbClr val="28ACC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6000" b="1" u="sng" dirty="0">
                <a:solidFill>
                  <a:srgbClr val="28ACC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聽覺</a:t>
            </a:r>
            <a:endParaRPr lang="zh-HK" altLang="en-US" b="1" u="sng" dirty="0">
              <a:solidFill>
                <a:srgbClr val="28ACC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內容版面配置區 2"/>
          <p:cNvSpPr>
            <a:spLocks noGrp="1"/>
          </p:cNvSpPr>
          <p:nvPr>
            <p:ph idx="1"/>
          </p:nvPr>
        </p:nvSpPr>
        <p:spPr>
          <a:xfrm>
            <a:off x="3712598" y="2236950"/>
            <a:ext cx="8900779" cy="51533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參考建議</a:t>
            </a:r>
            <a:endParaRPr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Oval 27"/>
          <p:cNvSpPr/>
          <p:nvPr/>
        </p:nvSpPr>
        <p:spPr>
          <a:xfrm>
            <a:off x="3339619" y="2295795"/>
            <a:ext cx="372979" cy="397639"/>
          </a:xfrm>
          <a:prstGeom prst="ellipse">
            <a:avLst/>
          </a:prstGeom>
          <a:solidFill>
            <a:srgbClr val="41C3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15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1846045"/>
              </p:ext>
            </p:extLst>
          </p:nvPr>
        </p:nvGraphicFramePr>
        <p:xfrm>
          <a:off x="3712599" y="2811126"/>
          <a:ext cx="6193402" cy="35120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93402">
                  <a:extLst>
                    <a:ext uri="{9D8B030D-6E8A-4147-A177-3AD203B41FA5}">
                      <a16:colId xmlns:a16="http://schemas.microsoft.com/office/drawing/2014/main" val="853301351"/>
                    </a:ext>
                  </a:extLst>
                </a:gridCol>
              </a:tblGrid>
              <a:tr h="70240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聆聽你喜歡的音樂</a:t>
                      </a:r>
                      <a:endParaRPr lang="en-US" sz="3200" b="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FE7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2759763"/>
                  </a:ext>
                </a:extLst>
              </a:tr>
              <a:tr h="70240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留意室內的微聲</a:t>
                      </a:r>
                      <a:endParaRPr lang="en-US" sz="3200" b="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1842263"/>
                  </a:ext>
                </a:extLst>
              </a:tr>
              <a:tr h="70240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聽聽大自然的聲音</a:t>
                      </a:r>
                      <a:endParaRPr lang="en-US" sz="3200" b="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FE7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2482894"/>
                  </a:ext>
                </a:extLst>
              </a:tr>
              <a:tr h="70240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唱一首歌</a:t>
                      </a:r>
                      <a:endParaRPr lang="en-US" sz="3200" b="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3375797"/>
                  </a:ext>
                </a:extLst>
              </a:tr>
              <a:tr h="70240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演奏一首樂曲</a:t>
                      </a:r>
                      <a:endParaRPr lang="en-US" sz="3200" b="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FE7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7816806"/>
                  </a:ext>
                </a:extLst>
              </a:tr>
            </a:tbl>
          </a:graphicData>
        </a:graphic>
      </p:graphicFrame>
      <p:pic>
        <p:nvPicPr>
          <p:cNvPr id="17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216" y="2945915"/>
            <a:ext cx="2281140" cy="2401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4384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0" name="Rectangle 1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D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0" y="0"/>
              <a:ext cx="12192000" cy="529389"/>
            </a:xfrm>
            <a:prstGeom prst="rect">
              <a:avLst/>
            </a:prstGeom>
            <a:solidFill>
              <a:srgbClr val="41C3D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0" y="0"/>
            <a:ext cx="2471987" cy="2732197"/>
            <a:chOff x="482670" y="2614481"/>
            <a:chExt cx="2471987" cy="2732197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670" y="2614481"/>
              <a:ext cx="2471987" cy="2732197"/>
            </a:xfrm>
            <a:prstGeom prst="rect">
              <a:avLst/>
            </a:prstGeom>
          </p:spPr>
        </p:pic>
        <p:sp>
          <p:nvSpPr>
            <p:cNvPr id="24" name="Oval 23"/>
            <p:cNvSpPr/>
            <p:nvPr/>
          </p:nvSpPr>
          <p:spPr>
            <a:xfrm>
              <a:off x="1024128" y="3147762"/>
              <a:ext cx="1481328" cy="15156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914"/>
          <a:stretch/>
        </p:blipFill>
        <p:spPr>
          <a:xfrm>
            <a:off x="455559" y="454394"/>
            <a:ext cx="1440445" cy="1673450"/>
          </a:xfrm>
          <a:prstGeom prst="rect">
            <a:avLst/>
          </a:prstGeom>
        </p:spPr>
      </p:pic>
      <p:sp>
        <p:nvSpPr>
          <p:cNvPr id="26" name="Title 1"/>
          <p:cNvSpPr txBox="1">
            <a:spLocks/>
          </p:cNvSpPr>
          <p:nvPr/>
        </p:nvSpPr>
        <p:spPr>
          <a:xfrm>
            <a:off x="2471899" y="596234"/>
            <a:ext cx="882779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b="1" dirty="0">
                <a:solidFill>
                  <a:srgbClr val="28ACC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「五感」體驗：分組活動</a:t>
            </a:r>
            <a:endParaRPr lang="zh-HK" altLang="en-US" b="1" u="sng" dirty="0">
              <a:solidFill>
                <a:srgbClr val="28ACC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627205" y="2485664"/>
            <a:ext cx="85115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嗅覺</a:t>
            </a:r>
            <a:r>
              <a:rPr lang="zh-TW" altLang="en-US" sz="36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：</a:t>
            </a:r>
            <a:r>
              <a:rPr lang="zh-HK" altLang="zh-TW" sz="36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搽上</a:t>
            </a:r>
            <a:r>
              <a:rPr lang="zh-TW" altLang="zh-TW" sz="36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潤膚</a:t>
            </a:r>
            <a:r>
              <a:rPr lang="zh-HK" altLang="zh-TW" sz="36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膏並聞其味</a:t>
            </a:r>
            <a:r>
              <a:rPr lang="zh-TW" altLang="zh-TW" sz="36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道</a:t>
            </a:r>
            <a:endParaRPr lang="zh-TW" altLang="en-US" sz="66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635065" y="3718608"/>
            <a:ext cx="43396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味覺</a:t>
            </a:r>
            <a:r>
              <a:rPr lang="zh-TW" altLang="en-US" sz="36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：</a:t>
            </a:r>
            <a:r>
              <a:rPr lang="zh-TW" altLang="zh-HK" sz="36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細味</a:t>
            </a:r>
            <a:r>
              <a:rPr lang="zh-HK" altLang="zh-TW" sz="36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一顆糖果</a:t>
            </a:r>
            <a:endParaRPr lang="zh-TW" altLang="en-US" sz="36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627206" y="5145067"/>
            <a:ext cx="89562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觸覺</a:t>
            </a:r>
            <a:r>
              <a:rPr lang="zh-TW" altLang="en-US" sz="36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：</a:t>
            </a:r>
            <a:r>
              <a:rPr lang="zh-HK" altLang="zh-TW" sz="36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手部搽上</a:t>
            </a:r>
            <a:r>
              <a:rPr lang="zh-TW" altLang="zh-TW" sz="36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潤膚</a:t>
            </a:r>
            <a:r>
              <a:rPr lang="zh-HK" altLang="zh-TW" sz="36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膏並為自</a:t>
            </a:r>
            <a:r>
              <a:rPr lang="zh-TW" altLang="zh-TW" sz="36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己</a:t>
            </a:r>
            <a:r>
              <a:rPr lang="zh-HK" altLang="zh-TW" sz="36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作簡</a:t>
            </a:r>
            <a:r>
              <a:rPr lang="zh-TW" altLang="zh-TW" sz="36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單</a:t>
            </a:r>
            <a:r>
              <a:rPr lang="zh-HK" altLang="zh-TW" sz="36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按</a:t>
            </a:r>
            <a:r>
              <a:rPr lang="zh-TW" altLang="zh-TW" sz="36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摩</a:t>
            </a:r>
            <a:endParaRPr lang="zh-HK" altLang="en-US" sz="36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19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657" y="2316885"/>
            <a:ext cx="944459" cy="964313"/>
          </a:xfrm>
          <a:prstGeom prst="rect">
            <a:avLst/>
          </a:prstGeom>
        </p:spPr>
      </p:pic>
      <p:pic>
        <p:nvPicPr>
          <p:cNvPr id="2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600" y="3561054"/>
            <a:ext cx="968516" cy="1022994"/>
          </a:xfrm>
          <a:prstGeom prst="rect">
            <a:avLst/>
          </a:prstGeom>
        </p:spPr>
      </p:pic>
      <p:pic>
        <p:nvPicPr>
          <p:cNvPr id="2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657" y="5013326"/>
            <a:ext cx="934008" cy="97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5616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187" y="0"/>
            <a:ext cx="12192000" cy="6858000"/>
            <a:chOff x="0" y="0"/>
            <a:chExt cx="12192000" cy="6858000"/>
          </a:xfrm>
        </p:grpSpPr>
        <p:sp>
          <p:nvSpPr>
            <p:cNvPr id="20" name="Rectangle 1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D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0" y="0"/>
              <a:ext cx="12192000" cy="529389"/>
            </a:xfrm>
            <a:prstGeom prst="rect">
              <a:avLst/>
            </a:prstGeom>
            <a:solidFill>
              <a:srgbClr val="41C3D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0" y="0"/>
            <a:ext cx="2471987" cy="2732197"/>
            <a:chOff x="482670" y="2614481"/>
            <a:chExt cx="2471987" cy="2732197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670" y="2614481"/>
              <a:ext cx="2471987" cy="2732197"/>
            </a:xfrm>
            <a:prstGeom prst="rect">
              <a:avLst/>
            </a:prstGeom>
          </p:spPr>
        </p:pic>
        <p:sp>
          <p:nvSpPr>
            <p:cNvPr id="24" name="Oval 23"/>
            <p:cNvSpPr/>
            <p:nvPr/>
          </p:nvSpPr>
          <p:spPr>
            <a:xfrm>
              <a:off x="1024128" y="3147762"/>
              <a:ext cx="1481328" cy="15156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914"/>
          <a:stretch/>
        </p:blipFill>
        <p:spPr>
          <a:xfrm>
            <a:off x="455559" y="454394"/>
            <a:ext cx="1440445" cy="1673450"/>
          </a:xfrm>
          <a:prstGeom prst="rect">
            <a:avLst/>
          </a:prstGeom>
        </p:spPr>
      </p:pic>
      <p:sp>
        <p:nvSpPr>
          <p:cNvPr id="26" name="Title 1"/>
          <p:cNvSpPr txBox="1">
            <a:spLocks/>
          </p:cNvSpPr>
          <p:nvPr/>
        </p:nvSpPr>
        <p:spPr>
          <a:xfrm>
            <a:off x="2471899" y="596234"/>
            <a:ext cx="882779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b="1" dirty="0">
                <a:solidFill>
                  <a:srgbClr val="28ACC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「五感」體驗</a:t>
            </a:r>
            <a:endParaRPr lang="zh-HK" altLang="en-US" b="1" dirty="0">
              <a:solidFill>
                <a:srgbClr val="28ACC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8" name="內容版面配置區 2"/>
          <p:cNvSpPr>
            <a:spLocks noGrp="1"/>
          </p:cNvSpPr>
          <p:nvPr>
            <p:ph idx="1"/>
          </p:nvPr>
        </p:nvSpPr>
        <p:spPr>
          <a:xfrm>
            <a:off x="2808994" y="2048959"/>
            <a:ext cx="8900779" cy="255290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溫馨提示：</a:t>
            </a: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每個人對不同感官的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喜惡感覺都不同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。重要的是，我們能從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體驗中探索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自己的喜惡，</a:t>
            </a:r>
            <a:r>
              <a:rPr lang="zh-HK" altLang="zh-HK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認</a:t>
            </a:r>
            <a:r>
              <a:rPr lang="zh-TW" altLang="zh-HK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識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有助安撫自己情緒的方法。</a:t>
            </a: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2471899" y="2109259"/>
            <a:ext cx="372979" cy="397639"/>
          </a:xfrm>
          <a:prstGeom prst="ellipse">
            <a:avLst/>
          </a:prstGeom>
          <a:solidFill>
            <a:srgbClr val="41C3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0119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0" name="Rectangle 1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D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0" y="0"/>
              <a:ext cx="12192000" cy="529389"/>
            </a:xfrm>
            <a:prstGeom prst="rect">
              <a:avLst/>
            </a:prstGeom>
            <a:solidFill>
              <a:srgbClr val="41C3D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0" y="0"/>
            <a:ext cx="2471987" cy="2732197"/>
            <a:chOff x="482670" y="2614481"/>
            <a:chExt cx="2471987" cy="2732197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670" y="2614481"/>
              <a:ext cx="2471987" cy="2732197"/>
            </a:xfrm>
            <a:prstGeom prst="rect">
              <a:avLst/>
            </a:prstGeom>
          </p:spPr>
        </p:pic>
        <p:sp>
          <p:nvSpPr>
            <p:cNvPr id="24" name="Oval 23"/>
            <p:cNvSpPr/>
            <p:nvPr/>
          </p:nvSpPr>
          <p:spPr>
            <a:xfrm>
              <a:off x="1024128" y="3147762"/>
              <a:ext cx="1481328" cy="15156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914"/>
          <a:stretch/>
        </p:blipFill>
        <p:spPr>
          <a:xfrm>
            <a:off x="455559" y="454394"/>
            <a:ext cx="1440445" cy="1673450"/>
          </a:xfrm>
          <a:prstGeom prst="rect">
            <a:avLst/>
          </a:prstGeom>
        </p:spPr>
      </p:pic>
      <p:sp>
        <p:nvSpPr>
          <p:cNvPr id="26" name="Title 1"/>
          <p:cNvSpPr txBox="1">
            <a:spLocks/>
          </p:cNvSpPr>
          <p:nvPr/>
        </p:nvSpPr>
        <p:spPr>
          <a:xfrm>
            <a:off x="2471899" y="596234"/>
            <a:ext cx="882779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b="1" dirty="0">
                <a:solidFill>
                  <a:srgbClr val="28ACC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「五感」體驗</a:t>
            </a:r>
            <a:r>
              <a:rPr lang="en-US" altLang="zh-TW" b="1" dirty="0">
                <a:solidFill>
                  <a:srgbClr val="28ACC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 </a:t>
            </a:r>
            <a:r>
              <a:rPr lang="zh-TW" altLang="en-US" sz="6000" b="1" u="sng" dirty="0">
                <a:solidFill>
                  <a:srgbClr val="A4C0A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嗅覺</a:t>
            </a:r>
            <a:endParaRPr lang="zh-HK" altLang="en-US" b="1" u="sng" dirty="0">
              <a:solidFill>
                <a:srgbClr val="A4C0A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內容版面配置區 2"/>
          <p:cNvSpPr>
            <a:spLocks noGrp="1"/>
          </p:cNvSpPr>
          <p:nvPr>
            <p:ph idx="1"/>
          </p:nvPr>
        </p:nvSpPr>
        <p:spPr>
          <a:xfrm>
            <a:off x="3013501" y="1827844"/>
            <a:ext cx="8900779" cy="51533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請分享你們的感受和感官變化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內容版面配置區 2"/>
          <p:cNvSpPr txBox="1">
            <a:spLocks/>
          </p:cNvSpPr>
          <p:nvPr/>
        </p:nvSpPr>
        <p:spPr>
          <a:xfrm>
            <a:off x="3013500" y="2509477"/>
            <a:ext cx="8900779" cy="5153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你們有其他嗅覺活動建議嗎？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Oval 27"/>
          <p:cNvSpPr/>
          <p:nvPr/>
        </p:nvSpPr>
        <p:spPr>
          <a:xfrm>
            <a:off x="2460242" y="1847306"/>
            <a:ext cx="372979" cy="397639"/>
          </a:xfrm>
          <a:prstGeom prst="ellipse">
            <a:avLst/>
          </a:prstGeom>
          <a:solidFill>
            <a:srgbClr val="41C3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27"/>
          <p:cNvSpPr/>
          <p:nvPr/>
        </p:nvSpPr>
        <p:spPr>
          <a:xfrm>
            <a:off x="2459864" y="2578183"/>
            <a:ext cx="372979" cy="397639"/>
          </a:xfrm>
          <a:prstGeom prst="ellipse">
            <a:avLst/>
          </a:prstGeom>
          <a:solidFill>
            <a:srgbClr val="41C3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內容版面配置區 2"/>
          <p:cNvSpPr txBox="1">
            <a:spLocks/>
          </p:cNvSpPr>
          <p:nvPr/>
        </p:nvSpPr>
        <p:spPr>
          <a:xfrm>
            <a:off x="722080" y="3422923"/>
            <a:ext cx="8900779" cy="5153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參考建議</a:t>
            </a:r>
            <a:endParaRPr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9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080" y="4110859"/>
            <a:ext cx="1930441" cy="1971022"/>
          </a:xfrm>
          <a:prstGeom prst="rect">
            <a:avLst/>
          </a:prstGeom>
        </p:spPr>
      </p:pic>
      <p:graphicFrame>
        <p:nvGraphicFramePr>
          <p:cNvPr id="27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4350246"/>
              </p:ext>
            </p:extLst>
          </p:nvPr>
        </p:nvGraphicFramePr>
        <p:xfrm>
          <a:off x="3560170" y="3233359"/>
          <a:ext cx="6784769" cy="30721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84769">
                  <a:extLst>
                    <a:ext uri="{9D8B030D-6E8A-4147-A177-3AD203B41FA5}">
                      <a16:colId xmlns:a16="http://schemas.microsoft.com/office/drawing/2014/main" val="468094775"/>
                    </a:ext>
                  </a:extLst>
                </a:gridCol>
              </a:tblGrid>
              <a:tr h="6062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32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搽上你喜歡的潤膚膏</a:t>
                      </a:r>
                      <a:endParaRPr lang="en-US" sz="3200" b="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6D9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2759763"/>
                  </a:ext>
                </a:extLst>
              </a:tr>
              <a:tr h="60621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聞聞花香的味道</a:t>
                      </a:r>
                      <a:endParaRPr lang="en-US" sz="3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DF3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1842263"/>
                  </a:ext>
                </a:extLst>
              </a:tr>
              <a:tr h="60621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沖一杯花茶，聞聞它的味道</a:t>
                      </a:r>
                      <a:endParaRPr lang="en-US" sz="3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6D9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2482894"/>
                  </a:ext>
                </a:extLst>
              </a:tr>
              <a:tr h="6062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3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聞聞你喜歡的食物</a:t>
                      </a:r>
                      <a:endParaRPr lang="en-US" sz="3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DF3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3375797"/>
                  </a:ext>
                </a:extLst>
              </a:tr>
              <a:tr h="64732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燃點你喜歡的香薰</a:t>
                      </a:r>
                      <a:endParaRPr lang="en-US" sz="3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6D9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78168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5917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13106"/>
            <a:ext cx="12192000" cy="6858000"/>
            <a:chOff x="0" y="0"/>
            <a:chExt cx="12192000" cy="6858000"/>
          </a:xfrm>
        </p:grpSpPr>
        <p:sp>
          <p:nvSpPr>
            <p:cNvPr id="20" name="Rectangle 1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D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0" y="0"/>
              <a:ext cx="12192000" cy="529389"/>
            </a:xfrm>
            <a:prstGeom prst="rect">
              <a:avLst/>
            </a:prstGeom>
            <a:solidFill>
              <a:srgbClr val="41C3D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0" y="0"/>
            <a:ext cx="2471987" cy="2732197"/>
            <a:chOff x="482670" y="2614481"/>
            <a:chExt cx="2471987" cy="2732197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670" y="2614481"/>
              <a:ext cx="2471987" cy="2732197"/>
            </a:xfrm>
            <a:prstGeom prst="rect">
              <a:avLst/>
            </a:prstGeom>
          </p:spPr>
        </p:pic>
        <p:sp>
          <p:nvSpPr>
            <p:cNvPr id="24" name="Oval 23"/>
            <p:cNvSpPr/>
            <p:nvPr/>
          </p:nvSpPr>
          <p:spPr>
            <a:xfrm>
              <a:off x="1024128" y="3147762"/>
              <a:ext cx="1481328" cy="15156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914"/>
          <a:stretch/>
        </p:blipFill>
        <p:spPr>
          <a:xfrm>
            <a:off x="455559" y="454394"/>
            <a:ext cx="1440445" cy="1673450"/>
          </a:xfrm>
          <a:prstGeom prst="rect">
            <a:avLst/>
          </a:prstGeom>
        </p:spPr>
      </p:pic>
      <p:sp>
        <p:nvSpPr>
          <p:cNvPr id="26" name="Title 1"/>
          <p:cNvSpPr txBox="1">
            <a:spLocks/>
          </p:cNvSpPr>
          <p:nvPr/>
        </p:nvSpPr>
        <p:spPr>
          <a:xfrm>
            <a:off x="2471899" y="596234"/>
            <a:ext cx="882779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b="1" dirty="0">
                <a:solidFill>
                  <a:srgbClr val="28ACC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「五感」體驗</a:t>
            </a:r>
            <a:r>
              <a:rPr lang="en-US" altLang="zh-TW" b="1" dirty="0">
                <a:solidFill>
                  <a:srgbClr val="28ACC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 </a:t>
            </a:r>
            <a:r>
              <a:rPr lang="zh-TW" altLang="en-US" sz="6000" b="1" u="sng" dirty="0">
                <a:solidFill>
                  <a:srgbClr val="CEB3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味覺</a:t>
            </a:r>
            <a:endParaRPr lang="zh-HK" altLang="en-US" b="1" u="sng" dirty="0">
              <a:solidFill>
                <a:srgbClr val="CEB3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內容版面配置區 2"/>
          <p:cNvSpPr>
            <a:spLocks noGrp="1"/>
          </p:cNvSpPr>
          <p:nvPr>
            <p:ph idx="1"/>
          </p:nvPr>
        </p:nvSpPr>
        <p:spPr>
          <a:xfrm>
            <a:off x="3013501" y="1827844"/>
            <a:ext cx="8900779" cy="51533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請分享你們的感受和感官變化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內容版面配置區 2"/>
          <p:cNvSpPr txBox="1">
            <a:spLocks/>
          </p:cNvSpPr>
          <p:nvPr/>
        </p:nvSpPr>
        <p:spPr>
          <a:xfrm>
            <a:off x="3013500" y="2509477"/>
            <a:ext cx="8900779" cy="5153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你們有其他味覺活動建議嗎？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Oval 27"/>
          <p:cNvSpPr/>
          <p:nvPr/>
        </p:nvSpPr>
        <p:spPr>
          <a:xfrm>
            <a:off x="2460242" y="1847306"/>
            <a:ext cx="372979" cy="397639"/>
          </a:xfrm>
          <a:prstGeom prst="ellipse">
            <a:avLst/>
          </a:prstGeom>
          <a:solidFill>
            <a:srgbClr val="41C3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27"/>
          <p:cNvSpPr/>
          <p:nvPr/>
        </p:nvSpPr>
        <p:spPr>
          <a:xfrm>
            <a:off x="2459864" y="2578183"/>
            <a:ext cx="372979" cy="397639"/>
          </a:xfrm>
          <a:prstGeom prst="ellipse">
            <a:avLst/>
          </a:prstGeom>
          <a:solidFill>
            <a:srgbClr val="41C3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內容版面配置區 2"/>
          <p:cNvSpPr txBox="1">
            <a:spLocks/>
          </p:cNvSpPr>
          <p:nvPr/>
        </p:nvSpPr>
        <p:spPr>
          <a:xfrm>
            <a:off x="969187" y="3195080"/>
            <a:ext cx="8900779" cy="5153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參考建議</a:t>
            </a:r>
            <a:endParaRPr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187" y="3841768"/>
            <a:ext cx="2123073" cy="2242494"/>
          </a:xfrm>
          <a:prstGeom prst="rect">
            <a:avLst/>
          </a:prstGeom>
        </p:spPr>
      </p:pic>
      <p:graphicFrame>
        <p:nvGraphicFramePr>
          <p:cNvPr id="28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6084154"/>
              </p:ext>
            </p:extLst>
          </p:nvPr>
        </p:nvGraphicFramePr>
        <p:xfrm>
          <a:off x="4061447" y="3140279"/>
          <a:ext cx="6911353" cy="3260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11353">
                  <a:extLst>
                    <a:ext uri="{9D8B030D-6E8A-4147-A177-3AD203B41FA5}">
                      <a16:colId xmlns:a16="http://schemas.microsoft.com/office/drawing/2014/main" val="3330892254"/>
                    </a:ext>
                  </a:extLst>
                </a:gridCol>
              </a:tblGrid>
              <a:tr h="65210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HK" altLang="en-US" sz="3200" b="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喝杯你喜</a:t>
                      </a:r>
                      <a:r>
                        <a:rPr lang="zh-TW" altLang="en-US" sz="3200" b="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歡</a:t>
                      </a:r>
                      <a:r>
                        <a:rPr lang="zh-HK" altLang="en-US" sz="3200" b="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的飲品</a:t>
                      </a:r>
                      <a:endParaRPr lang="en-US" sz="3200" b="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6D9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2759763"/>
                  </a:ext>
                </a:extLst>
              </a:tr>
              <a:tr h="65210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吃一個你喜歡的午餐</a:t>
                      </a:r>
                      <a:endParaRPr lang="en-US" sz="3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5EF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1842263"/>
                  </a:ext>
                </a:extLst>
              </a:tr>
              <a:tr h="65210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享受一些你喜歡的零食（適量而止）</a:t>
                      </a:r>
                      <a:endParaRPr lang="en-US" sz="3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6D9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2482894"/>
                  </a:ext>
                </a:extLst>
              </a:tr>
              <a:tr h="65210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慢慢咀嚼糖果或口香糖</a:t>
                      </a:r>
                      <a:endParaRPr lang="en-US" sz="3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5EF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3375797"/>
                  </a:ext>
                </a:extLst>
              </a:tr>
              <a:tr h="65210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吃一些新鮮的蔬果，感受清新味道</a:t>
                      </a:r>
                      <a:endParaRPr lang="en-US" sz="3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6D9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78168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4195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13106"/>
            <a:ext cx="12192000" cy="6858000"/>
            <a:chOff x="0" y="0"/>
            <a:chExt cx="12192000" cy="6858000"/>
          </a:xfrm>
        </p:grpSpPr>
        <p:sp>
          <p:nvSpPr>
            <p:cNvPr id="20" name="Rectangle 1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D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0" y="0"/>
              <a:ext cx="12192000" cy="529389"/>
            </a:xfrm>
            <a:prstGeom prst="rect">
              <a:avLst/>
            </a:prstGeom>
            <a:solidFill>
              <a:srgbClr val="41C3D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0" y="0"/>
            <a:ext cx="2471987" cy="2732197"/>
            <a:chOff x="482670" y="2614481"/>
            <a:chExt cx="2471987" cy="2732197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670" y="2614481"/>
              <a:ext cx="2471987" cy="2732197"/>
            </a:xfrm>
            <a:prstGeom prst="rect">
              <a:avLst/>
            </a:prstGeom>
          </p:spPr>
        </p:pic>
        <p:sp>
          <p:nvSpPr>
            <p:cNvPr id="24" name="Oval 23"/>
            <p:cNvSpPr/>
            <p:nvPr/>
          </p:nvSpPr>
          <p:spPr>
            <a:xfrm>
              <a:off x="1024128" y="3147762"/>
              <a:ext cx="1481328" cy="15156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914"/>
          <a:stretch/>
        </p:blipFill>
        <p:spPr>
          <a:xfrm>
            <a:off x="455559" y="454394"/>
            <a:ext cx="1440445" cy="1673450"/>
          </a:xfrm>
          <a:prstGeom prst="rect">
            <a:avLst/>
          </a:prstGeom>
        </p:spPr>
      </p:pic>
      <p:sp>
        <p:nvSpPr>
          <p:cNvPr id="26" name="Title 1"/>
          <p:cNvSpPr txBox="1">
            <a:spLocks/>
          </p:cNvSpPr>
          <p:nvPr/>
        </p:nvSpPr>
        <p:spPr>
          <a:xfrm>
            <a:off x="2471899" y="596234"/>
            <a:ext cx="882779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b="1" dirty="0">
                <a:solidFill>
                  <a:srgbClr val="28ACC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「五感」體驗</a:t>
            </a:r>
            <a:r>
              <a:rPr lang="en-US" altLang="zh-TW" b="1" dirty="0">
                <a:solidFill>
                  <a:srgbClr val="28ACC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 </a:t>
            </a:r>
            <a:r>
              <a:rPr lang="zh-TW" altLang="en-US" sz="6000" b="1" u="sng" dirty="0">
                <a:solidFill>
                  <a:srgbClr val="EFAAC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觸覺</a:t>
            </a:r>
            <a:endParaRPr lang="zh-HK" altLang="en-US" b="1" u="sng" dirty="0">
              <a:solidFill>
                <a:srgbClr val="EFAACA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內容版面配置區 2"/>
          <p:cNvSpPr>
            <a:spLocks noGrp="1"/>
          </p:cNvSpPr>
          <p:nvPr>
            <p:ph idx="1"/>
          </p:nvPr>
        </p:nvSpPr>
        <p:spPr>
          <a:xfrm>
            <a:off x="3013501" y="1827844"/>
            <a:ext cx="8900779" cy="51533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請分享你們的感受和感官變化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內容版面配置區 2"/>
          <p:cNvSpPr txBox="1">
            <a:spLocks/>
          </p:cNvSpPr>
          <p:nvPr/>
        </p:nvSpPr>
        <p:spPr>
          <a:xfrm>
            <a:off x="3013500" y="2509477"/>
            <a:ext cx="8900779" cy="5153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你們有其他味覺活動建議嗎？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Oval 27"/>
          <p:cNvSpPr/>
          <p:nvPr/>
        </p:nvSpPr>
        <p:spPr>
          <a:xfrm>
            <a:off x="2460242" y="1847306"/>
            <a:ext cx="372979" cy="397639"/>
          </a:xfrm>
          <a:prstGeom prst="ellipse">
            <a:avLst/>
          </a:prstGeom>
          <a:solidFill>
            <a:srgbClr val="41C3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27"/>
          <p:cNvSpPr/>
          <p:nvPr/>
        </p:nvSpPr>
        <p:spPr>
          <a:xfrm>
            <a:off x="2459864" y="2578183"/>
            <a:ext cx="372979" cy="397639"/>
          </a:xfrm>
          <a:prstGeom prst="ellipse">
            <a:avLst/>
          </a:prstGeom>
          <a:solidFill>
            <a:srgbClr val="41C3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內容版面配置區 2"/>
          <p:cNvSpPr txBox="1">
            <a:spLocks/>
          </p:cNvSpPr>
          <p:nvPr/>
        </p:nvSpPr>
        <p:spPr>
          <a:xfrm>
            <a:off x="1181553" y="3252820"/>
            <a:ext cx="8900779" cy="5153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參考建議</a:t>
            </a:r>
            <a:endParaRPr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9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427" y="3914991"/>
            <a:ext cx="2133812" cy="2219164"/>
          </a:xfrm>
          <a:prstGeom prst="rect">
            <a:avLst/>
          </a:prstGeom>
        </p:spPr>
      </p:pic>
      <p:graphicFrame>
        <p:nvGraphicFramePr>
          <p:cNvPr id="27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8519067"/>
              </p:ext>
            </p:extLst>
          </p:nvPr>
        </p:nvGraphicFramePr>
        <p:xfrm>
          <a:off x="4182666" y="3252820"/>
          <a:ext cx="6328221" cy="31734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28221">
                  <a:extLst>
                    <a:ext uri="{9D8B030D-6E8A-4147-A177-3AD203B41FA5}">
                      <a16:colId xmlns:a16="http://schemas.microsoft.com/office/drawing/2014/main" val="1331689601"/>
                    </a:ext>
                  </a:extLst>
                </a:gridCol>
              </a:tblGrid>
              <a:tr h="57200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洗一個溫水澡／洗冷水澡</a:t>
                      </a:r>
                      <a:endParaRPr lang="en-US" sz="3200" b="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9DF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2759763"/>
                  </a:ext>
                </a:extLst>
              </a:tr>
              <a:tr h="59259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為身體按摩</a:t>
                      </a:r>
                      <a:endParaRPr lang="en-US" sz="3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CF2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1842263"/>
                  </a:ext>
                </a:extLst>
              </a:tr>
              <a:tr h="62361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撫摸小動物／物件</a:t>
                      </a:r>
                      <a:r>
                        <a:rPr lang="zh-TW" altLang="en-US" sz="32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／衣物</a:t>
                      </a:r>
                      <a:endParaRPr lang="en-US" sz="32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9DF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2482894"/>
                  </a:ext>
                </a:extLst>
              </a:tr>
              <a:tr h="62487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擁抱或被擁抱</a:t>
                      </a:r>
                      <a:endParaRPr lang="en-US" sz="3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CF2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3375797"/>
                  </a:ext>
                </a:extLst>
              </a:tr>
              <a:tr h="7603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穿一件舒適的衣服</a:t>
                      </a:r>
                      <a:endParaRPr lang="en-US" sz="3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9DF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78168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0903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187" y="0"/>
            <a:ext cx="12192000" cy="6858000"/>
            <a:chOff x="0" y="0"/>
            <a:chExt cx="12192000" cy="6858000"/>
          </a:xfrm>
        </p:grpSpPr>
        <p:sp>
          <p:nvSpPr>
            <p:cNvPr id="20" name="Rectangle 1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D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0" y="0"/>
              <a:ext cx="12192000" cy="529389"/>
            </a:xfrm>
            <a:prstGeom prst="rect">
              <a:avLst/>
            </a:prstGeom>
            <a:solidFill>
              <a:srgbClr val="41C3D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0" y="0"/>
            <a:ext cx="2471987" cy="2732197"/>
            <a:chOff x="482670" y="2614481"/>
            <a:chExt cx="2471987" cy="2732197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670" y="2614481"/>
              <a:ext cx="2471987" cy="2732197"/>
            </a:xfrm>
            <a:prstGeom prst="rect">
              <a:avLst/>
            </a:prstGeom>
          </p:spPr>
        </p:pic>
        <p:sp>
          <p:nvSpPr>
            <p:cNvPr id="24" name="Oval 23"/>
            <p:cNvSpPr/>
            <p:nvPr/>
          </p:nvSpPr>
          <p:spPr>
            <a:xfrm>
              <a:off x="1024128" y="3147762"/>
              <a:ext cx="1481328" cy="15156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914"/>
          <a:stretch/>
        </p:blipFill>
        <p:spPr>
          <a:xfrm>
            <a:off x="455559" y="454394"/>
            <a:ext cx="1440445" cy="1673450"/>
          </a:xfrm>
          <a:prstGeom prst="rect">
            <a:avLst/>
          </a:prstGeom>
        </p:spPr>
      </p:pic>
      <p:sp>
        <p:nvSpPr>
          <p:cNvPr id="26" name="Title 1"/>
          <p:cNvSpPr txBox="1">
            <a:spLocks/>
          </p:cNvSpPr>
          <p:nvPr/>
        </p:nvSpPr>
        <p:spPr>
          <a:xfrm>
            <a:off x="2773199" y="596234"/>
            <a:ext cx="852649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b="1" dirty="0">
                <a:solidFill>
                  <a:srgbClr val="28ACC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建立個人的「五感」清單</a:t>
            </a:r>
            <a:endParaRPr lang="zh-HK" altLang="en-US" b="1" dirty="0">
              <a:solidFill>
                <a:srgbClr val="28ACC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5049250"/>
              </p:ext>
            </p:extLst>
          </p:nvPr>
        </p:nvGraphicFramePr>
        <p:xfrm>
          <a:off x="114486" y="1681554"/>
          <a:ext cx="12039414" cy="48906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1350">
                  <a:extLst>
                    <a:ext uri="{9D8B030D-6E8A-4147-A177-3AD203B41FA5}">
                      <a16:colId xmlns:a16="http://schemas.microsoft.com/office/drawing/2014/main" val="235454900"/>
                    </a:ext>
                  </a:extLst>
                </a:gridCol>
                <a:gridCol w="2293947">
                  <a:extLst>
                    <a:ext uri="{9D8B030D-6E8A-4147-A177-3AD203B41FA5}">
                      <a16:colId xmlns:a16="http://schemas.microsoft.com/office/drawing/2014/main" val="853301351"/>
                    </a:ext>
                  </a:extLst>
                </a:gridCol>
                <a:gridCol w="2373154">
                  <a:extLst>
                    <a:ext uri="{9D8B030D-6E8A-4147-A177-3AD203B41FA5}">
                      <a16:colId xmlns:a16="http://schemas.microsoft.com/office/drawing/2014/main" val="468094775"/>
                    </a:ext>
                  </a:extLst>
                </a:gridCol>
                <a:gridCol w="2797620">
                  <a:extLst>
                    <a:ext uri="{9D8B030D-6E8A-4147-A177-3AD203B41FA5}">
                      <a16:colId xmlns:a16="http://schemas.microsoft.com/office/drawing/2014/main" val="3330892254"/>
                    </a:ext>
                  </a:extLst>
                </a:gridCol>
                <a:gridCol w="2373343">
                  <a:extLst>
                    <a:ext uri="{9D8B030D-6E8A-4147-A177-3AD203B41FA5}">
                      <a16:colId xmlns:a16="http://schemas.microsoft.com/office/drawing/2014/main" val="1331689601"/>
                    </a:ext>
                  </a:extLst>
                </a:gridCol>
              </a:tblGrid>
              <a:tr h="56559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視覺</a:t>
                      </a:r>
                      <a:endParaRPr lang="zh-HK" altLang="en-US" sz="2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solidFill>
                      <a:srgbClr val="F3AC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altLang="en-US" sz="28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聽覺</a:t>
                      </a:r>
                      <a:endParaRPr lang="en-US" sz="2800" b="1" kern="12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6ACFE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altLang="en-US" sz="28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嗅覺</a:t>
                      </a:r>
                      <a:endParaRPr lang="en-US" sz="2800" b="1" kern="12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B0D0A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altLang="en-US" sz="28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味覺</a:t>
                      </a:r>
                      <a:endParaRPr lang="en-US" sz="2800" b="1" kern="12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CEB3A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altLang="en-US" sz="28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觸覺</a:t>
                      </a:r>
                      <a:endParaRPr lang="en-US" sz="2800" b="1" kern="12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EFAA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7712449"/>
                  </a:ext>
                </a:extLst>
              </a:tr>
              <a:tr h="86502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HK" altLang="en-US" sz="26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觀看你喜</a:t>
                      </a:r>
                      <a:r>
                        <a:rPr lang="zh-TW" altLang="en-US" sz="26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歡</a:t>
                      </a:r>
                      <a:r>
                        <a:rPr lang="zh-HK" altLang="en-US" sz="26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的照</a:t>
                      </a:r>
                      <a:r>
                        <a:rPr lang="zh-TW" altLang="en-US" sz="26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片</a:t>
                      </a:r>
                      <a:endParaRPr lang="en-US" sz="2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ADF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HK" altLang="en-US" sz="26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聆</a:t>
                      </a:r>
                      <a:r>
                        <a:rPr lang="zh-TW" altLang="en-US" sz="26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聽</a:t>
                      </a:r>
                      <a:r>
                        <a:rPr lang="zh-HK" altLang="en-US" sz="26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你喜</a:t>
                      </a:r>
                      <a:r>
                        <a:rPr lang="zh-TW" altLang="en-US" sz="26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歡</a:t>
                      </a:r>
                      <a:r>
                        <a:rPr lang="zh-HK" altLang="en-US" sz="26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的音</a:t>
                      </a:r>
                      <a:r>
                        <a:rPr lang="zh-TW" altLang="en-US" sz="26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樂</a:t>
                      </a:r>
                      <a:endParaRPr lang="en-US" sz="2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FE7E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HK" altLang="en-US" sz="26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搽上你喜歡的</a:t>
                      </a:r>
                      <a:r>
                        <a:rPr lang="zh-TW" altLang="en-US" sz="26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潤膚</a:t>
                      </a:r>
                      <a:r>
                        <a:rPr lang="zh-HK" altLang="en-US" sz="26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膏</a:t>
                      </a:r>
                      <a:endParaRPr lang="en-US" sz="2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6D9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HK" altLang="en-US" sz="26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喝杯你喜</a:t>
                      </a:r>
                      <a:r>
                        <a:rPr lang="zh-TW" altLang="en-US" sz="26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歡</a:t>
                      </a:r>
                      <a:r>
                        <a:rPr lang="zh-HK" altLang="en-US" sz="26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的飲品</a:t>
                      </a:r>
                      <a:endParaRPr lang="en-US" sz="2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6D9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6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洗</a:t>
                      </a:r>
                      <a:r>
                        <a:rPr lang="zh-HK" altLang="en-US" sz="26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一個溫水澡</a:t>
                      </a:r>
                      <a:r>
                        <a:rPr lang="zh-TW" altLang="en-US" sz="26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／洗冷</a:t>
                      </a:r>
                      <a:r>
                        <a:rPr lang="zh-HK" altLang="en-US" sz="26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水澡</a:t>
                      </a:r>
                      <a:endParaRPr lang="en-US" sz="2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9DF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2759763"/>
                  </a:ext>
                </a:extLst>
              </a:tr>
              <a:tr h="86502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HK" altLang="en-US" sz="26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觀看令你放</a:t>
                      </a:r>
                      <a:r>
                        <a:rPr lang="zh-TW" altLang="en-US" sz="26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鬆</a:t>
                      </a:r>
                      <a:r>
                        <a:rPr lang="zh-HK" altLang="en-US" sz="26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的影</a:t>
                      </a:r>
                      <a:r>
                        <a:rPr lang="zh-TW" altLang="en-US" sz="26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片</a:t>
                      </a:r>
                      <a:endParaRPr lang="en-US" sz="2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EF6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HK" altLang="en-US" sz="26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留</a:t>
                      </a:r>
                      <a:r>
                        <a:rPr lang="zh-TW" altLang="en-US" sz="26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意</a:t>
                      </a:r>
                      <a:r>
                        <a:rPr lang="zh-HK" altLang="en-US" sz="26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室內的微聲</a:t>
                      </a:r>
                      <a:endParaRPr lang="en-US" sz="2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HK" altLang="en-US" sz="26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聞聞花香的味</a:t>
                      </a:r>
                      <a:r>
                        <a:rPr lang="zh-TW" altLang="en-US" sz="26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道</a:t>
                      </a:r>
                      <a:endParaRPr lang="en-US" sz="2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DF3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HK" altLang="en-US" sz="26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吃一個你喜</a:t>
                      </a:r>
                      <a:r>
                        <a:rPr lang="zh-TW" altLang="en-US" sz="26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歡</a:t>
                      </a:r>
                      <a:r>
                        <a:rPr lang="zh-HK" altLang="en-US" sz="26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的午</a:t>
                      </a:r>
                      <a:r>
                        <a:rPr lang="zh-TW" altLang="en-US" sz="26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餐</a:t>
                      </a:r>
                      <a:endParaRPr lang="en-US" sz="2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5E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HK" altLang="en-US" sz="26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為身</a:t>
                      </a:r>
                      <a:r>
                        <a:rPr lang="zh-TW" altLang="en-US" sz="26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體</a:t>
                      </a:r>
                      <a:r>
                        <a:rPr lang="zh-HK" altLang="en-US" sz="26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按</a:t>
                      </a:r>
                      <a:r>
                        <a:rPr lang="zh-TW" altLang="en-US" sz="26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摩</a:t>
                      </a:r>
                      <a:endParaRPr lang="en-US" sz="2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CF2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1842263"/>
                  </a:ext>
                </a:extLst>
              </a:tr>
              <a:tr h="86502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26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靜靜</a:t>
                      </a:r>
                      <a:r>
                        <a:rPr lang="zh-HK" altLang="en-US" sz="26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觀看路上的行人</a:t>
                      </a:r>
                      <a:r>
                        <a:rPr lang="zh-TW" altLang="en-US" sz="26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／</a:t>
                      </a:r>
                      <a:r>
                        <a:rPr lang="zh-TW" altLang="en-US" sz="26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物品</a:t>
                      </a:r>
                      <a:endParaRPr lang="en-US" sz="26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ADF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HK" altLang="en-US" sz="26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聽聽大自</a:t>
                      </a:r>
                      <a:r>
                        <a:rPr lang="zh-TW" altLang="en-US" sz="26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然</a:t>
                      </a:r>
                      <a:r>
                        <a:rPr lang="zh-HK" altLang="en-US" sz="26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的聲音</a:t>
                      </a:r>
                      <a:endParaRPr lang="en-US" sz="2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FE7E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HK" altLang="en-US" sz="26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沖一杯花茶，聞聞它的味</a:t>
                      </a:r>
                      <a:r>
                        <a:rPr lang="zh-TW" altLang="en-US" sz="26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道</a:t>
                      </a:r>
                      <a:endParaRPr lang="en-US" sz="2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6D9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HK" altLang="en-US" sz="26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享受一些你喜</a:t>
                      </a:r>
                      <a:r>
                        <a:rPr lang="zh-TW" altLang="en-US" sz="26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歡</a:t>
                      </a:r>
                      <a:r>
                        <a:rPr lang="zh-HK" altLang="en-US" sz="26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的零食</a:t>
                      </a:r>
                      <a:r>
                        <a:rPr lang="en-US" sz="26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（</a:t>
                      </a:r>
                      <a:r>
                        <a:rPr lang="zh-TW" altLang="en-US" sz="26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適</a:t>
                      </a:r>
                      <a:r>
                        <a:rPr lang="zh-HK" altLang="en-US" sz="26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量而止</a:t>
                      </a:r>
                      <a:r>
                        <a:rPr lang="en-US" sz="26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）</a:t>
                      </a:r>
                      <a:endParaRPr lang="en-US" sz="2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6D9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HK" altLang="en-US" sz="26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撫</a:t>
                      </a:r>
                      <a:r>
                        <a:rPr lang="zh-TW" altLang="en-US" sz="26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摸</a:t>
                      </a:r>
                      <a:r>
                        <a:rPr lang="zh-HK" altLang="en-US" sz="26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小動</a:t>
                      </a:r>
                      <a:r>
                        <a:rPr lang="zh-TW" altLang="en-US" sz="26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物／</a:t>
                      </a:r>
                      <a:r>
                        <a:rPr lang="zh-HK" altLang="en-US" sz="26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物件</a:t>
                      </a:r>
                      <a:r>
                        <a:rPr lang="zh-TW" altLang="en-US" sz="26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／衣物</a:t>
                      </a:r>
                      <a:endParaRPr lang="en-US" sz="26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9DF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2482894"/>
                  </a:ext>
                </a:extLst>
              </a:tr>
              <a:tr h="86502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HK" altLang="en-US" sz="26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留意日出日落的顏</a:t>
                      </a:r>
                      <a:r>
                        <a:rPr lang="zh-TW" altLang="en-US" sz="26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色</a:t>
                      </a:r>
                      <a:r>
                        <a:rPr lang="zh-HK" altLang="en-US" sz="26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變幻</a:t>
                      </a:r>
                      <a:endParaRPr lang="en-US" sz="2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EF6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HK" altLang="en-US" sz="26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唱一首歌</a:t>
                      </a:r>
                      <a:endParaRPr lang="en-US" sz="2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FE7E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HK" altLang="en-US" sz="26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聞聞你喜</a:t>
                      </a:r>
                      <a:r>
                        <a:rPr lang="zh-TW" altLang="en-US" sz="26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歡</a:t>
                      </a:r>
                      <a:r>
                        <a:rPr lang="zh-HK" altLang="en-US" sz="26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的食</a:t>
                      </a:r>
                      <a:r>
                        <a:rPr lang="zh-TW" altLang="en-US" sz="26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物</a:t>
                      </a:r>
                      <a:endParaRPr lang="en-US" sz="2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DF3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HK" altLang="en-US" sz="26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慢慢咀</a:t>
                      </a:r>
                      <a:r>
                        <a:rPr lang="zh-TW" altLang="en-US" sz="26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嚼</a:t>
                      </a:r>
                      <a:r>
                        <a:rPr lang="zh-HK" altLang="en-US" sz="26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糖果</a:t>
                      </a:r>
                      <a:r>
                        <a:rPr lang="zh-TW" altLang="en-US" sz="26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或</a:t>
                      </a:r>
                      <a:r>
                        <a:rPr lang="zh-HK" altLang="en-US" sz="26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口香糖</a:t>
                      </a:r>
                      <a:endParaRPr lang="en-US" sz="2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5E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HK" altLang="en-US" sz="26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擁抱</a:t>
                      </a:r>
                      <a:r>
                        <a:rPr lang="zh-TW" altLang="en-US" sz="26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或</a:t>
                      </a:r>
                      <a:r>
                        <a:rPr lang="zh-HK" altLang="en-US" sz="26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被擁抱</a:t>
                      </a:r>
                      <a:endParaRPr lang="en-US" sz="2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CF2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3375797"/>
                  </a:ext>
                </a:extLst>
              </a:tr>
              <a:tr h="86502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HK" altLang="en-US" sz="26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觀看公</a:t>
                      </a:r>
                      <a:r>
                        <a:rPr lang="zh-TW" altLang="en-US" sz="26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園</a:t>
                      </a:r>
                      <a:r>
                        <a:rPr lang="zh-HK" altLang="en-US" sz="26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的花草樹</a:t>
                      </a:r>
                      <a:r>
                        <a:rPr lang="zh-TW" altLang="en-US" sz="26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木</a:t>
                      </a:r>
                      <a:endParaRPr lang="en-US" sz="2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ADF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HK" altLang="en-US" sz="26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演奏一首樂</a:t>
                      </a:r>
                      <a:r>
                        <a:rPr lang="zh-TW" altLang="en-US" sz="26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曲</a:t>
                      </a:r>
                      <a:endParaRPr lang="en-US" sz="2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FE7E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HK" altLang="en-US" sz="26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燃點你喜</a:t>
                      </a:r>
                      <a:r>
                        <a:rPr lang="zh-TW" altLang="en-US" sz="26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歡</a:t>
                      </a:r>
                      <a:r>
                        <a:rPr lang="zh-HK" altLang="en-US" sz="26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的香薰</a:t>
                      </a:r>
                      <a:endParaRPr lang="en-US" sz="2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6D9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HK" altLang="en-US" sz="26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吃一些新</a:t>
                      </a:r>
                      <a:r>
                        <a:rPr lang="zh-TW" altLang="en-US" sz="26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鮮</a:t>
                      </a:r>
                      <a:r>
                        <a:rPr lang="zh-HK" altLang="en-US" sz="26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的蔬果</a:t>
                      </a:r>
                      <a:endParaRPr lang="en-US" sz="2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6D9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HK" altLang="en-US" sz="26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穿一件舒</a:t>
                      </a:r>
                      <a:r>
                        <a:rPr lang="zh-TW" altLang="en-US" sz="26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適</a:t>
                      </a:r>
                      <a:r>
                        <a:rPr lang="zh-HK" altLang="en-US" sz="26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的衣</a:t>
                      </a:r>
                      <a:r>
                        <a:rPr lang="zh-TW" altLang="en-US" sz="26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服</a:t>
                      </a:r>
                      <a:endParaRPr lang="en-US" sz="2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9DF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78168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593616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/>
          <p:cNvGrpSpPr/>
          <p:nvPr/>
        </p:nvGrpSpPr>
        <p:grpSpPr>
          <a:xfrm>
            <a:off x="0" y="0"/>
            <a:ext cx="12210288" cy="6858000"/>
            <a:chOff x="0" y="0"/>
            <a:chExt cx="12210288" cy="6858000"/>
          </a:xfrm>
        </p:grpSpPr>
        <p:sp>
          <p:nvSpPr>
            <p:cNvPr id="48" name="Rectangle 4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D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8288" y="0"/>
              <a:ext cx="12192000" cy="529389"/>
            </a:xfrm>
            <a:prstGeom prst="rect">
              <a:avLst/>
            </a:prstGeom>
            <a:solidFill>
              <a:srgbClr val="41C3D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2" name="群組 35"/>
          <p:cNvGrpSpPr/>
          <p:nvPr/>
        </p:nvGrpSpPr>
        <p:grpSpPr>
          <a:xfrm>
            <a:off x="648860" y="473954"/>
            <a:ext cx="11165188" cy="6265174"/>
            <a:chOff x="4237160" y="-118752"/>
            <a:chExt cx="5135011" cy="3895106"/>
          </a:xfrm>
        </p:grpSpPr>
        <p:sp>
          <p:nvSpPr>
            <p:cNvPr id="34" name="矩形 37"/>
            <p:cNvSpPr/>
            <p:nvPr/>
          </p:nvSpPr>
          <p:spPr>
            <a:xfrm>
              <a:off x="4237160" y="-118752"/>
              <a:ext cx="5135011" cy="3895106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35" name="矩形 38"/>
            <p:cNvSpPr/>
            <p:nvPr/>
          </p:nvSpPr>
          <p:spPr>
            <a:xfrm>
              <a:off x="4397883" y="88023"/>
              <a:ext cx="4769399" cy="34666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8868" y="1154252"/>
            <a:ext cx="1686073" cy="928601"/>
          </a:xfrm>
        </p:spPr>
        <p:txBody>
          <a:bodyPr>
            <a:normAutofit/>
          </a:bodyPr>
          <a:lstStyle/>
          <a:p>
            <a:r>
              <a:rPr lang="zh-TW" altLang="en-US" b="1" dirty="0">
                <a:solidFill>
                  <a:srgbClr val="28ACC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小結</a:t>
            </a:r>
            <a:endParaRPr lang="zh-HK" altLang="en-US" b="1" dirty="0">
              <a:solidFill>
                <a:srgbClr val="28ACC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1552" y="2233295"/>
            <a:ext cx="9183552" cy="4149217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HK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透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過「</a:t>
            </a:r>
            <a:r>
              <a:rPr lang="zh-HK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五感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r>
              <a:rPr lang="zh-HK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情緒安撫技巧，即</a:t>
            </a:r>
            <a:r>
              <a:rPr lang="zh-HK" altLang="en-US" b="1" dirty="0">
                <a:solidFill>
                  <a:srgbClr val="28ACC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視覺、聽覺、觸覺、味覺、嗅覺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等五個感官系統安撫快要失控的情緒，我們可以喚起放鬆和愛惜自己的感覺，為即將滿瀉的「壓力水桶」放水，以釋出空間面對眼前的挑戰。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65" name="Group 64"/>
          <p:cNvGrpSpPr/>
          <p:nvPr/>
        </p:nvGrpSpPr>
        <p:grpSpPr>
          <a:xfrm>
            <a:off x="1141008" y="2208880"/>
            <a:ext cx="678417" cy="646331"/>
            <a:chOff x="-1683874" y="1978867"/>
            <a:chExt cx="678417" cy="646331"/>
          </a:xfrm>
        </p:grpSpPr>
        <p:sp>
          <p:nvSpPr>
            <p:cNvPr id="39" name="橢圓 31"/>
            <p:cNvSpPr/>
            <p:nvPr/>
          </p:nvSpPr>
          <p:spPr>
            <a:xfrm>
              <a:off x="-1683874" y="1990038"/>
              <a:ext cx="678417" cy="635160"/>
            </a:xfrm>
            <a:prstGeom prst="ellipse">
              <a:avLst/>
            </a:prstGeom>
            <a:solidFill>
              <a:srgbClr val="91C9C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40" name="文字方塊 32"/>
            <p:cNvSpPr txBox="1"/>
            <p:nvPr/>
          </p:nvSpPr>
          <p:spPr>
            <a:xfrm>
              <a:off x="-1660771" y="1978867"/>
              <a:ext cx="6553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HK" altLang="en-US" sz="3600" b="1" dirty="0">
                  <a:solidFill>
                    <a:schemeClr val="bg1"/>
                  </a:solidFill>
                  <a:latin typeface="Berlin Sans FB" panose="020E0602020502020306" pitchFamily="34" charset="0"/>
                </a:rPr>
                <a:t>√</a:t>
              </a:r>
            </a:p>
          </p:txBody>
        </p:sp>
      </p:grpSp>
      <p:pic>
        <p:nvPicPr>
          <p:cNvPr id="50" name="Picture 4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82" y="319487"/>
            <a:ext cx="1816770" cy="1861081"/>
          </a:xfrm>
          <a:prstGeom prst="rect">
            <a:avLst/>
          </a:prstGeom>
        </p:spPr>
      </p:pic>
      <p:sp>
        <p:nvSpPr>
          <p:cNvPr id="52" name="Arc 51"/>
          <p:cNvSpPr/>
          <p:nvPr/>
        </p:nvSpPr>
        <p:spPr>
          <a:xfrm flipH="1">
            <a:off x="2071558" y="309933"/>
            <a:ext cx="1000826" cy="704498"/>
          </a:xfrm>
          <a:prstGeom prst="arc">
            <a:avLst>
              <a:gd name="adj1" fmla="val 16200000"/>
              <a:gd name="adj2" fmla="val 4808052"/>
            </a:avLst>
          </a:prstGeom>
          <a:noFill/>
          <a:ln w="127000">
            <a:solidFill>
              <a:srgbClr val="3CB8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Arc 52"/>
          <p:cNvSpPr/>
          <p:nvPr/>
        </p:nvSpPr>
        <p:spPr>
          <a:xfrm flipH="1">
            <a:off x="2720418" y="297311"/>
            <a:ext cx="1000826" cy="704498"/>
          </a:xfrm>
          <a:prstGeom prst="arc">
            <a:avLst>
              <a:gd name="adj1" fmla="val 16200000"/>
              <a:gd name="adj2" fmla="val 4808052"/>
            </a:avLst>
          </a:prstGeom>
          <a:noFill/>
          <a:ln w="127000">
            <a:solidFill>
              <a:srgbClr val="3CB8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Arc 53"/>
          <p:cNvSpPr/>
          <p:nvPr/>
        </p:nvSpPr>
        <p:spPr>
          <a:xfrm flipH="1">
            <a:off x="3427714" y="335960"/>
            <a:ext cx="1000826" cy="704498"/>
          </a:xfrm>
          <a:prstGeom prst="arc">
            <a:avLst>
              <a:gd name="adj1" fmla="val 16200000"/>
              <a:gd name="adj2" fmla="val 4808052"/>
            </a:avLst>
          </a:prstGeom>
          <a:noFill/>
          <a:ln w="127000">
            <a:solidFill>
              <a:srgbClr val="3CB8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Arc 54"/>
          <p:cNvSpPr/>
          <p:nvPr/>
        </p:nvSpPr>
        <p:spPr>
          <a:xfrm flipH="1">
            <a:off x="4070818" y="315134"/>
            <a:ext cx="1000826" cy="704498"/>
          </a:xfrm>
          <a:prstGeom prst="arc">
            <a:avLst>
              <a:gd name="adj1" fmla="val 16200000"/>
              <a:gd name="adj2" fmla="val 4808052"/>
            </a:avLst>
          </a:prstGeom>
          <a:noFill/>
          <a:ln w="127000">
            <a:solidFill>
              <a:srgbClr val="3CB8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Arc 55"/>
          <p:cNvSpPr/>
          <p:nvPr/>
        </p:nvSpPr>
        <p:spPr>
          <a:xfrm flipH="1">
            <a:off x="4719678" y="302512"/>
            <a:ext cx="1000826" cy="704498"/>
          </a:xfrm>
          <a:prstGeom prst="arc">
            <a:avLst>
              <a:gd name="adj1" fmla="val 16200000"/>
              <a:gd name="adj2" fmla="val 4808052"/>
            </a:avLst>
          </a:prstGeom>
          <a:noFill/>
          <a:ln w="127000">
            <a:solidFill>
              <a:srgbClr val="3CB8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Arc 56"/>
          <p:cNvSpPr/>
          <p:nvPr/>
        </p:nvSpPr>
        <p:spPr>
          <a:xfrm flipH="1">
            <a:off x="5426974" y="341161"/>
            <a:ext cx="1000826" cy="704498"/>
          </a:xfrm>
          <a:prstGeom prst="arc">
            <a:avLst>
              <a:gd name="adj1" fmla="val 16200000"/>
              <a:gd name="adj2" fmla="val 4808052"/>
            </a:avLst>
          </a:prstGeom>
          <a:noFill/>
          <a:ln w="127000">
            <a:solidFill>
              <a:srgbClr val="3CB8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Arc 57"/>
          <p:cNvSpPr/>
          <p:nvPr/>
        </p:nvSpPr>
        <p:spPr>
          <a:xfrm flipH="1">
            <a:off x="6126716" y="348701"/>
            <a:ext cx="1000826" cy="704498"/>
          </a:xfrm>
          <a:prstGeom prst="arc">
            <a:avLst>
              <a:gd name="adj1" fmla="val 16200000"/>
              <a:gd name="adj2" fmla="val 4808052"/>
            </a:avLst>
          </a:prstGeom>
          <a:noFill/>
          <a:ln w="127000">
            <a:solidFill>
              <a:srgbClr val="3CB8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Arc 58"/>
          <p:cNvSpPr/>
          <p:nvPr/>
        </p:nvSpPr>
        <p:spPr>
          <a:xfrm flipH="1">
            <a:off x="6775576" y="336079"/>
            <a:ext cx="1000826" cy="704498"/>
          </a:xfrm>
          <a:prstGeom prst="arc">
            <a:avLst>
              <a:gd name="adj1" fmla="val 16200000"/>
              <a:gd name="adj2" fmla="val 4808052"/>
            </a:avLst>
          </a:prstGeom>
          <a:noFill/>
          <a:ln w="127000">
            <a:solidFill>
              <a:srgbClr val="3CB8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Arc 59"/>
          <p:cNvSpPr/>
          <p:nvPr/>
        </p:nvSpPr>
        <p:spPr>
          <a:xfrm flipH="1">
            <a:off x="7482872" y="374728"/>
            <a:ext cx="1000826" cy="704498"/>
          </a:xfrm>
          <a:prstGeom prst="arc">
            <a:avLst>
              <a:gd name="adj1" fmla="val 16200000"/>
              <a:gd name="adj2" fmla="val 4808052"/>
            </a:avLst>
          </a:prstGeom>
          <a:noFill/>
          <a:ln w="127000">
            <a:solidFill>
              <a:srgbClr val="3CB8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Arc 60"/>
          <p:cNvSpPr/>
          <p:nvPr/>
        </p:nvSpPr>
        <p:spPr>
          <a:xfrm flipH="1">
            <a:off x="8258714" y="388813"/>
            <a:ext cx="1000826" cy="704498"/>
          </a:xfrm>
          <a:prstGeom prst="arc">
            <a:avLst>
              <a:gd name="adj1" fmla="val 16200000"/>
              <a:gd name="adj2" fmla="val 4808052"/>
            </a:avLst>
          </a:prstGeom>
          <a:noFill/>
          <a:ln w="127000">
            <a:solidFill>
              <a:srgbClr val="3CB8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Arc 61"/>
          <p:cNvSpPr/>
          <p:nvPr/>
        </p:nvSpPr>
        <p:spPr>
          <a:xfrm flipH="1">
            <a:off x="8907574" y="376191"/>
            <a:ext cx="1000826" cy="704498"/>
          </a:xfrm>
          <a:prstGeom prst="arc">
            <a:avLst>
              <a:gd name="adj1" fmla="val 16200000"/>
              <a:gd name="adj2" fmla="val 4808052"/>
            </a:avLst>
          </a:prstGeom>
          <a:noFill/>
          <a:ln w="127000">
            <a:solidFill>
              <a:srgbClr val="3CB8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Arc 62"/>
          <p:cNvSpPr/>
          <p:nvPr/>
        </p:nvSpPr>
        <p:spPr>
          <a:xfrm flipH="1">
            <a:off x="9614870" y="414840"/>
            <a:ext cx="1000826" cy="704498"/>
          </a:xfrm>
          <a:prstGeom prst="arc">
            <a:avLst>
              <a:gd name="adj1" fmla="val 16200000"/>
              <a:gd name="adj2" fmla="val 4808052"/>
            </a:avLst>
          </a:prstGeom>
          <a:noFill/>
          <a:ln w="127000">
            <a:solidFill>
              <a:srgbClr val="3CB8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Arc 63"/>
          <p:cNvSpPr/>
          <p:nvPr/>
        </p:nvSpPr>
        <p:spPr>
          <a:xfrm flipH="1">
            <a:off x="10314679" y="383670"/>
            <a:ext cx="1000826" cy="704498"/>
          </a:xfrm>
          <a:prstGeom prst="arc">
            <a:avLst>
              <a:gd name="adj1" fmla="val 16200000"/>
              <a:gd name="adj2" fmla="val 4808052"/>
            </a:avLst>
          </a:prstGeom>
          <a:noFill/>
          <a:ln w="127000">
            <a:solidFill>
              <a:srgbClr val="3CB8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277762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0" y="4812"/>
            <a:ext cx="12192000" cy="6858000"/>
            <a:chOff x="0" y="0"/>
            <a:chExt cx="12192000" cy="6858000"/>
          </a:xfrm>
        </p:grpSpPr>
        <p:sp>
          <p:nvSpPr>
            <p:cNvPr id="33" name="Rectangle 3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D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0" y="0"/>
              <a:ext cx="12192000" cy="529389"/>
            </a:xfrm>
            <a:prstGeom prst="rect">
              <a:avLst/>
            </a:prstGeom>
            <a:solidFill>
              <a:srgbClr val="41C3D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849473" y="2216882"/>
            <a:ext cx="9236959" cy="39214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altLang="zh-TW" sz="6600" b="1" dirty="0"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  <a:p>
            <a:pPr marL="0" indent="0">
              <a:buNone/>
            </a:pPr>
            <a:r>
              <a:rPr lang="en-US" altLang="zh-TW" sz="6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                     </a:t>
            </a:r>
            <a:r>
              <a:rPr lang="zh-TW" altLang="en-US" sz="6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總結</a:t>
            </a:r>
            <a:endParaRPr lang="zh-HK" altLang="en-US" sz="6600" b="1" dirty="0"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127" y="2017775"/>
            <a:ext cx="3193204" cy="3271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5482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4" name="Rectangle 3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D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0" y="0"/>
              <a:ext cx="12192000" cy="529389"/>
            </a:xfrm>
            <a:prstGeom prst="rect">
              <a:avLst/>
            </a:prstGeom>
            <a:solidFill>
              <a:srgbClr val="41C3D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381933" y="2765370"/>
            <a:ext cx="10271532" cy="2627381"/>
          </a:xfrm>
        </p:spPr>
        <p:txBody>
          <a:bodyPr>
            <a:noAutofit/>
          </a:bodyPr>
          <a:lstStyle/>
          <a:p>
            <a:pPr marL="0" lvl="0" indent="0">
              <a:lnSpc>
                <a:spcPct val="100000"/>
              </a:lnSpc>
              <a:buNone/>
            </a:pP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認識調節強烈情緒的步驟「動」</a:t>
            </a:r>
            <a:endParaRPr lang="en-US" altLang="zh-HK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>
              <a:lnSpc>
                <a:spcPct val="100000"/>
              </a:lnSpc>
              <a:buNone/>
            </a:pPr>
            <a:r>
              <a:rPr lang="zh-HK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「轉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移</a:t>
            </a:r>
            <a:r>
              <a:rPr lang="zh-HK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注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意</a:t>
            </a:r>
            <a:r>
              <a:rPr lang="zh-HK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力」</a:t>
            </a:r>
            <a:endParaRPr lang="en-US" altLang="zh-HK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>
              <a:lnSpc>
                <a:spcPct val="100000"/>
              </a:lnSpc>
              <a:buNone/>
            </a:pPr>
            <a:r>
              <a:rPr lang="zh-HK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「五感」情緒安撫技巧</a:t>
            </a:r>
            <a:endParaRPr 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8244" y="402723"/>
            <a:ext cx="3393746" cy="2052505"/>
          </a:xfrm>
          <a:prstGeom prst="rect">
            <a:avLst/>
          </a:prstGeom>
        </p:spPr>
      </p:pic>
      <p:sp>
        <p:nvSpPr>
          <p:cNvPr id="31" name="4-Point Star 30"/>
          <p:cNvSpPr/>
          <p:nvPr/>
        </p:nvSpPr>
        <p:spPr>
          <a:xfrm>
            <a:off x="8718646" y="2006672"/>
            <a:ext cx="438690" cy="475488"/>
          </a:xfrm>
          <a:prstGeom prst="star4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4-Point Star 31"/>
          <p:cNvSpPr/>
          <p:nvPr/>
        </p:nvSpPr>
        <p:spPr>
          <a:xfrm>
            <a:off x="10569815" y="973677"/>
            <a:ext cx="384048" cy="363471"/>
          </a:xfrm>
          <a:prstGeom prst="star4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4" name="Group 43"/>
          <p:cNvGrpSpPr/>
          <p:nvPr/>
        </p:nvGrpSpPr>
        <p:grpSpPr>
          <a:xfrm>
            <a:off x="681024" y="2730682"/>
            <a:ext cx="570383" cy="555142"/>
            <a:chOff x="208548" y="1874972"/>
            <a:chExt cx="745958" cy="793422"/>
          </a:xfrm>
        </p:grpSpPr>
        <p:sp>
          <p:nvSpPr>
            <p:cNvPr id="39" name="Oval 38"/>
            <p:cNvSpPr/>
            <p:nvPr/>
          </p:nvSpPr>
          <p:spPr>
            <a:xfrm>
              <a:off x="208548" y="1874972"/>
              <a:ext cx="745958" cy="793422"/>
            </a:xfrm>
            <a:prstGeom prst="ellipse">
              <a:avLst/>
            </a:prstGeom>
            <a:solidFill>
              <a:srgbClr val="D93B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Oval 39"/>
            <p:cNvSpPr/>
            <p:nvPr/>
          </p:nvSpPr>
          <p:spPr>
            <a:xfrm>
              <a:off x="294424" y="1960253"/>
              <a:ext cx="591144" cy="62230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Oval 40"/>
            <p:cNvSpPr/>
            <p:nvPr/>
          </p:nvSpPr>
          <p:spPr>
            <a:xfrm>
              <a:off x="350741" y="2032123"/>
              <a:ext cx="475101" cy="480418"/>
            </a:xfrm>
            <a:prstGeom prst="ellipse">
              <a:avLst/>
            </a:prstGeom>
            <a:solidFill>
              <a:srgbClr val="D93B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Oval 41"/>
            <p:cNvSpPr/>
            <p:nvPr/>
          </p:nvSpPr>
          <p:spPr>
            <a:xfrm>
              <a:off x="427338" y="2102625"/>
              <a:ext cx="318187" cy="3357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Oval 42"/>
            <p:cNvSpPr/>
            <p:nvPr/>
          </p:nvSpPr>
          <p:spPr>
            <a:xfrm>
              <a:off x="503142" y="2178547"/>
              <a:ext cx="166224" cy="188136"/>
            </a:xfrm>
            <a:prstGeom prst="ellipse">
              <a:avLst/>
            </a:prstGeom>
            <a:solidFill>
              <a:srgbClr val="D93B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9" name="Rounded Rectangle 28"/>
          <p:cNvSpPr/>
          <p:nvPr/>
        </p:nvSpPr>
        <p:spPr>
          <a:xfrm>
            <a:off x="10225117" y="2006672"/>
            <a:ext cx="1367232" cy="559163"/>
          </a:xfrm>
          <a:prstGeom prst="roundRect">
            <a:avLst/>
          </a:prstGeom>
          <a:solidFill>
            <a:srgbClr val="41C3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10318421" y="2042615"/>
            <a:ext cx="15737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en-US" altLang="zh-TW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節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6" name="橢圓 31"/>
          <p:cNvSpPr/>
          <p:nvPr/>
        </p:nvSpPr>
        <p:spPr>
          <a:xfrm>
            <a:off x="1090667" y="3529227"/>
            <a:ext cx="452007" cy="419519"/>
          </a:xfrm>
          <a:prstGeom prst="ellipse">
            <a:avLst/>
          </a:prstGeom>
          <a:solidFill>
            <a:srgbClr val="91C9C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8" name="橢圓 31"/>
          <p:cNvSpPr/>
          <p:nvPr/>
        </p:nvSpPr>
        <p:spPr>
          <a:xfrm>
            <a:off x="1090666" y="4192149"/>
            <a:ext cx="452007" cy="419519"/>
          </a:xfrm>
          <a:prstGeom prst="ellipse">
            <a:avLst/>
          </a:prstGeom>
          <a:solidFill>
            <a:srgbClr val="91C9C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2" name="Rounded Rectangle 21"/>
          <p:cNvSpPr/>
          <p:nvPr/>
        </p:nvSpPr>
        <p:spPr>
          <a:xfrm>
            <a:off x="447492" y="968015"/>
            <a:ext cx="4804732" cy="951297"/>
          </a:xfrm>
          <a:prstGeom prst="roundRect">
            <a:avLst/>
          </a:prstGeom>
          <a:solidFill>
            <a:srgbClr val="FFF7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標題 1"/>
          <p:cNvSpPr>
            <a:spLocks noGrp="1"/>
          </p:cNvSpPr>
          <p:nvPr>
            <p:ph type="title"/>
          </p:nvPr>
        </p:nvSpPr>
        <p:spPr>
          <a:xfrm>
            <a:off x="966216" y="1225296"/>
            <a:ext cx="3773052" cy="684848"/>
          </a:xfrm>
        </p:spPr>
        <p:txBody>
          <a:bodyPr>
            <a:noAutofit/>
          </a:bodyPr>
          <a:lstStyle/>
          <a:p>
            <a:r>
              <a:rPr lang="zh-TW" altLang="en-US" b="1" dirty="0">
                <a:solidFill>
                  <a:srgbClr val="EF801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本節內容簡介</a:t>
            </a:r>
          </a:p>
        </p:txBody>
      </p:sp>
    </p:spTree>
    <p:extLst>
      <p:ext uri="{BB962C8B-B14F-4D97-AF65-F5344CB8AC3E}">
        <p14:creationId xmlns:p14="http://schemas.microsoft.com/office/powerpoint/2010/main" val="241240703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/>
          <p:cNvGrpSpPr/>
          <p:nvPr/>
        </p:nvGrpSpPr>
        <p:grpSpPr>
          <a:xfrm>
            <a:off x="0" y="4812"/>
            <a:ext cx="12192000" cy="6858000"/>
            <a:chOff x="0" y="0"/>
            <a:chExt cx="12192000" cy="6858000"/>
          </a:xfrm>
        </p:grpSpPr>
        <p:sp>
          <p:nvSpPr>
            <p:cNvPr id="34" name="Rectangle 3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D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0" y="0"/>
              <a:ext cx="12192000" cy="529389"/>
            </a:xfrm>
            <a:prstGeom prst="rect">
              <a:avLst/>
            </a:prstGeom>
            <a:solidFill>
              <a:srgbClr val="41C3D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>
                <a:solidFill>
                  <a:srgbClr val="28ACC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第四節 學習重點</a:t>
            </a:r>
            <a:endParaRPr lang="zh-HK" altLang="en-US" b="1" dirty="0">
              <a:solidFill>
                <a:srgbClr val="28ACC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3282" y="1902315"/>
            <a:ext cx="10269934" cy="467575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當我們的情緒變得激動時，以</a:t>
            </a:r>
            <a:r>
              <a:rPr lang="zh-TW" altLang="en-US" sz="3200" b="1" dirty="0">
                <a:solidFill>
                  <a:srgbClr val="28ACC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「轉移注意力」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的方法即時為「壓力水桶」放水，讓我們可以暫時冷靜，不被衝動行為主導。我們可以</a:t>
            </a:r>
            <a:r>
              <a:rPr lang="zh-TW" altLang="en-US" sz="3200" b="1" dirty="0">
                <a:solidFill>
                  <a:srgbClr val="28ACC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「轉吓活動」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3200" b="1" dirty="0">
                <a:solidFill>
                  <a:srgbClr val="28ACC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「轉吓腦袋」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和</a:t>
            </a:r>
            <a:r>
              <a:rPr lang="zh-TW" altLang="en-US" sz="3200" b="1" dirty="0">
                <a:solidFill>
                  <a:srgbClr val="28ACC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「轉吓環境」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buNone/>
            </a:pPr>
            <a:endParaRPr lang="zh-TW" altLang="en-US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透過</a:t>
            </a:r>
            <a:r>
              <a:rPr lang="zh-TW" altLang="en-US" sz="3200" b="1" dirty="0">
                <a:solidFill>
                  <a:srgbClr val="28ACC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「五感」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情緒安撫技巧，即</a:t>
            </a:r>
            <a:r>
              <a:rPr lang="zh-TW" altLang="en-US" sz="3200" b="1" dirty="0">
                <a:solidFill>
                  <a:srgbClr val="28ACC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視覺、聽覺、觸覺、味覺、嗅覺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等五個感官系統安撫快要失控的情緒，我們可以喚起放鬆和愛惜自己</a:t>
            </a:r>
            <a:r>
              <a:rPr lang="zh-TW" altLang="en-US" sz="3200">
                <a:latin typeface="微軟正黑體" panose="020B0604030504040204" pitchFamily="34" charset="-120"/>
                <a:ea typeface="微軟正黑體" panose="020B0604030504040204" pitchFamily="34" charset="-120"/>
              </a:rPr>
              <a:t>的感覺，為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即將滿瀉的「壓力水桶」放水，以釋出空間面對眼前的挑戰。</a:t>
            </a:r>
            <a:endParaRPr lang="en-US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5568" y="381825"/>
            <a:ext cx="1714133" cy="1180847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766006" y="2045707"/>
            <a:ext cx="372979" cy="397639"/>
          </a:xfrm>
          <a:prstGeom prst="ellipse">
            <a:avLst/>
          </a:prstGeom>
          <a:solidFill>
            <a:srgbClr val="41C3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766005" y="4692150"/>
            <a:ext cx="372979" cy="397639"/>
          </a:xfrm>
          <a:prstGeom prst="ellipse">
            <a:avLst/>
          </a:prstGeom>
          <a:solidFill>
            <a:srgbClr val="41C3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3088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/>
          <p:cNvGrpSpPr/>
          <p:nvPr/>
        </p:nvGrpSpPr>
        <p:grpSpPr>
          <a:xfrm>
            <a:off x="0" y="-14203"/>
            <a:ext cx="12192000" cy="6858000"/>
            <a:chOff x="0" y="0"/>
            <a:chExt cx="12192000" cy="6858000"/>
          </a:xfrm>
        </p:grpSpPr>
        <p:sp>
          <p:nvSpPr>
            <p:cNvPr id="34" name="Rectangle 3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D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0" y="0"/>
              <a:ext cx="12192000" cy="529389"/>
            </a:xfrm>
            <a:prstGeom prst="rect">
              <a:avLst/>
            </a:prstGeom>
            <a:solidFill>
              <a:srgbClr val="41C3D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387" y="327265"/>
            <a:ext cx="10515600" cy="1325563"/>
          </a:xfrm>
        </p:spPr>
        <p:txBody>
          <a:bodyPr>
            <a:normAutofit/>
          </a:bodyPr>
          <a:lstStyle/>
          <a:p>
            <a:r>
              <a:rPr lang="zh-TW" altLang="en-US" b="1" dirty="0">
                <a:solidFill>
                  <a:srgbClr val="28ACC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影片重溫、引入</a:t>
            </a:r>
            <a:endParaRPr lang="zh-HK" altLang="en-US" b="1" dirty="0">
              <a:solidFill>
                <a:srgbClr val="28ACC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221305" y="4284890"/>
            <a:ext cx="57286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Miss Lee</a:t>
            </a:r>
            <a:r>
              <a:rPr lang="zh-HK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向他介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紹「</a:t>
            </a:r>
            <a:r>
              <a:rPr lang="zh-HK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停、問、動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」三個步驟</a:t>
            </a:r>
            <a:r>
              <a:rPr lang="zh-HK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以幫助他調節強烈的情緒</a:t>
            </a:r>
            <a:endParaRPr lang="zh-TW" altLang="en-US" sz="3200" dirty="0">
              <a:latin typeface="微軟正黑體" panose="020B0604030504040204" pitchFamily="34" charset="-120"/>
              <a:ea typeface="微軟正黑體" panose="020B0604030504040204" pitchFamily="34" charset="-120"/>
              <a:cs typeface="SetoFont" panose="02000600000000000000" pitchFamily="2" charset="-128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181702" y="2147370"/>
            <a:ext cx="57286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HK" altLang="en-US" sz="3200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言仔</a:t>
            </a:r>
            <a:r>
              <a:rPr lang="zh-HK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因被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同學</a:t>
            </a:r>
            <a:r>
              <a:rPr lang="zh-HK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誤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會而</a:t>
            </a:r>
            <a:r>
              <a:rPr lang="zh-HK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感到十分憤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怒</a:t>
            </a:r>
            <a:r>
              <a:rPr lang="zh-HK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，衝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動</a:t>
            </a:r>
            <a:r>
              <a:rPr lang="zh-HK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之下弄破了一件視藝作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品</a:t>
            </a:r>
            <a:endPara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  <a:cs typeface="SetoFont" panose="02000600000000000000" pitchFamily="2" charset="-128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8112" y="1424416"/>
            <a:ext cx="7685590" cy="4323145"/>
          </a:xfrm>
          <a:prstGeom prst="rect">
            <a:avLst/>
          </a:prstGeom>
        </p:spPr>
      </p:pic>
      <p:sp>
        <p:nvSpPr>
          <p:cNvPr id="25" name="橢圓 31"/>
          <p:cNvSpPr/>
          <p:nvPr/>
        </p:nvSpPr>
        <p:spPr>
          <a:xfrm>
            <a:off x="729696" y="2220688"/>
            <a:ext cx="532118" cy="419519"/>
          </a:xfrm>
          <a:prstGeom prst="ellipse">
            <a:avLst/>
          </a:prstGeom>
          <a:solidFill>
            <a:srgbClr val="91C9C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sz="3200"/>
          </a:p>
        </p:txBody>
      </p:sp>
      <p:sp>
        <p:nvSpPr>
          <p:cNvPr id="27" name="橢圓 31"/>
          <p:cNvSpPr/>
          <p:nvPr/>
        </p:nvSpPr>
        <p:spPr>
          <a:xfrm>
            <a:off x="729696" y="4395013"/>
            <a:ext cx="532118" cy="419519"/>
          </a:xfrm>
          <a:prstGeom prst="ellipse">
            <a:avLst/>
          </a:prstGeom>
          <a:solidFill>
            <a:srgbClr val="91C9C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sz="3200"/>
          </a:p>
        </p:txBody>
      </p:sp>
    </p:spTree>
    <p:extLst>
      <p:ext uri="{BB962C8B-B14F-4D97-AF65-F5344CB8AC3E}">
        <p14:creationId xmlns:p14="http://schemas.microsoft.com/office/powerpoint/2010/main" val="14957322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6" name="Rectangle 3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D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0" y="0"/>
              <a:ext cx="12192000" cy="529389"/>
            </a:xfrm>
            <a:prstGeom prst="rect">
              <a:avLst/>
            </a:prstGeom>
            <a:solidFill>
              <a:srgbClr val="41C3D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4447" y="850062"/>
            <a:ext cx="9144000" cy="820017"/>
          </a:xfrm>
        </p:spPr>
        <p:txBody>
          <a:bodyPr>
            <a:noAutofit/>
          </a:bodyPr>
          <a:lstStyle/>
          <a:p>
            <a:pPr lvl="0"/>
            <a:r>
              <a:rPr lang="zh-HK" altLang="en-US" sz="4400" b="1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留</a:t>
            </a:r>
            <a:r>
              <a:rPr lang="zh-TW" altLang="en-US" sz="4400" b="1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意</a:t>
            </a:r>
            <a:r>
              <a:rPr lang="zh-HK" altLang="en-US" sz="4400" b="1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影</a:t>
            </a:r>
            <a:r>
              <a:rPr lang="zh-TW" altLang="en-US" sz="4400" b="1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片</a:t>
            </a:r>
            <a:r>
              <a:rPr lang="zh-HK" altLang="en-US" sz="4400" b="1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內</a:t>
            </a:r>
            <a:r>
              <a:rPr lang="zh-TW" altLang="en-US" sz="4400" b="1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容</a:t>
            </a:r>
            <a:r>
              <a:rPr lang="zh-HK" altLang="en-US" sz="4400" b="1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，找出答</a:t>
            </a:r>
            <a:r>
              <a:rPr lang="zh-TW" altLang="en-US" sz="4400" b="1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案</a:t>
            </a:r>
            <a:endParaRPr lang="en-US" sz="4400" b="1" dirty="0">
              <a:solidFill>
                <a:srgbClr val="00B0F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8" name="群組 7"/>
          <p:cNvGrpSpPr/>
          <p:nvPr/>
        </p:nvGrpSpPr>
        <p:grpSpPr>
          <a:xfrm>
            <a:off x="249748" y="229874"/>
            <a:ext cx="1848255" cy="2042809"/>
            <a:chOff x="249748" y="229874"/>
            <a:chExt cx="2471987" cy="2732197"/>
          </a:xfrm>
        </p:grpSpPr>
        <p:grpSp>
          <p:nvGrpSpPr>
            <p:cNvPr id="5" name="Group 4"/>
            <p:cNvGrpSpPr/>
            <p:nvPr/>
          </p:nvGrpSpPr>
          <p:grpSpPr>
            <a:xfrm>
              <a:off x="249748" y="229874"/>
              <a:ext cx="2471987" cy="2732197"/>
              <a:chOff x="482670" y="2614481"/>
              <a:chExt cx="2471987" cy="2732197"/>
            </a:xfrm>
          </p:grpSpPr>
          <p:pic>
            <p:nvPicPr>
              <p:cNvPr id="38" name="Picture 37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2670" y="2614481"/>
                <a:ext cx="2471987" cy="2732197"/>
              </a:xfrm>
              <a:prstGeom prst="rect">
                <a:avLst/>
              </a:prstGeom>
            </p:spPr>
          </p:pic>
          <p:sp>
            <p:nvSpPr>
              <p:cNvPr id="4" name="Oval 3"/>
              <p:cNvSpPr/>
              <p:nvPr/>
            </p:nvSpPr>
            <p:spPr>
              <a:xfrm>
                <a:off x="1024128" y="3147762"/>
                <a:ext cx="1481328" cy="151567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4672" y="829344"/>
              <a:ext cx="1587862" cy="1194072"/>
            </a:xfrm>
            <a:prstGeom prst="rect">
              <a:avLst/>
            </a:prstGeom>
          </p:spPr>
        </p:pic>
      </p:grpSp>
      <p:sp>
        <p:nvSpPr>
          <p:cNvPr id="6" name="Rectangle 5"/>
          <p:cNvSpPr/>
          <p:nvPr/>
        </p:nvSpPr>
        <p:spPr>
          <a:xfrm>
            <a:off x="969320" y="2593356"/>
            <a:ext cx="11531337" cy="1511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3600450" algn="l"/>
              </a:tabLst>
            </a:pPr>
            <a:r>
              <a:rPr lang="zh-HK" altLang="en-US" sz="40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主角</a:t>
            </a:r>
            <a:r>
              <a:rPr lang="zh-TW" altLang="en-US" sz="4000" u="sng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言仔</a:t>
            </a:r>
            <a:r>
              <a:rPr lang="zh-HK" altLang="en-US" sz="40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用了甚</a:t>
            </a:r>
            <a:r>
              <a:rPr lang="zh-TW" altLang="en-US" sz="40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麼</a:t>
            </a:r>
            <a:r>
              <a:rPr lang="zh-HK" altLang="en-US" sz="40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方</a:t>
            </a:r>
            <a:r>
              <a:rPr lang="zh-TW" altLang="en-US" sz="40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法</a:t>
            </a:r>
            <a:r>
              <a:rPr lang="zh-HK" altLang="en-US" sz="40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安</a:t>
            </a:r>
            <a:r>
              <a:rPr lang="zh-TW" altLang="en-US" sz="40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撫</a:t>
            </a:r>
            <a:r>
              <a:rPr lang="zh-HK" altLang="en-US" sz="40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原</a:t>
            </a:r>
            <a:r>
              <a:rPr lang="zh-TW" altLang="en-US" sz="40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本</a:t>
            </a:r>
            <a:r>
              <a:rPr lang="zh-HK" altLang="en-US" sz="40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強</a:t>
            </a:r>
            <a:r>
              <a:rPr lang="zh-TW" altLang="en-US" sz="40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烈</a:t>
            </a:r>
            <a:r>
              <a:rPr lang="zh-HK" altLang="en-US" sz="40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的情</a:t>
            </a:r>
            <a:r>
              <a:rPr lang="zh-TW" altLang="en-US" sz="40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緒</a:t>
            </a:r>
            <a:r>
              <a:rPr lang="zh-HK" altLang="en-US" sz="40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？</a:t>
            </a:r>
            <a:endParaRPr lang="en-US" sz="40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3600450" algn="l"/>
              </a:tabLst>
            </a:pPr>
            <a:endParaRPr lang="en-US" sz="28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endParaRPr lang="en-US" altLang="zh-HK" sz="7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endParaRPr lang="en-US" altLang="zh-HK" sz="7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61676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6" name="Rectangle 3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D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0" y="0"/>
              <a:ext cx="12192000" cy="529389"/>
            </a:xfrm>
            <a:prstGeom prst="rect">
              <a:avLst/>
            </a:prstGeom>
            <a:solidFill>
              <a:srgbClr val="41C3D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群組 7"/>
          <p:cNvGrpSpPr/>
          <p:nvPr/>
        </p:nvGrpSpPr>
        <p:grpSpPr>
          <a:xfrm>
            <a:off x="249748" y="229874"/>
            <a:ext cx="1848255" cy="2042809"/>
            <a:chOff x="249748" y="229874"/>
            <a:chExt cx="2471987" cy="2732197"/>
          </a:xfrm>
        </p:grpSpPr>
        <p:grpSp>
          <p:nvGrpSpPr>
            <p:cNvPr id="5" name="Group 4"/>
            <p:cNvGrpSpPr/>
            <p:nvPr/>
          </p:nvGrpSpPr>
          <p:grpSpPr>
            <a:xfrm>
              <a:off x="249748" y="229874"/>
              <a:ext cx="2471987" cy="2732197"/>
              <a:chOff x="482670" y="2614481"/>
              <a:chExt cx="2471987" cy="2732197"/>
            </a:xfrm>
          </p:grpSpPr>
          <p:pic>
            <p:nvPicPr>
              <p:cNvPr id="38" name="Picture 37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2670" y="2614481"/>
                <a:ext cx="2471987" cy="2732197"/>
              </a:xfrm>
              <a:prstGeom prst="rect">
                <a:avLst/>
              </a:prstGeom>
            </p:spPr>
          </p:pic>
          <p:sp>
            <p:nvSpPr>
              <p:cNvPr id="4" name="Oval 3"/>
              <p:cNvSpPr/>
              <p:nvPr/>
            </p:nvSpPr>
            <p:spPr>
              <a:xfrm>
                <a:off x="1024128" y="3147762"/>
                <a:ext cx="1481328" cy="151567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4672" y="829344"/>
              <a:ext cx="1587862" cy="1194072"/>
            </a:xfrm>
            <a:prstGeom prst="rect">
              <a:avLst/>
            </a:prstGeom>
          </p:spPr>
        </p:pic>
      </p:grpSp>
      <p:pic>
        <p:nvPicPr>
          <p:cNvPr id="9" name="圖片 8">
            <a:hlinkClick r:id="rId5"/>
            <a:extLst>
              <a:ext uri="{FF2B5EF4-FFF2-40B4-BE49-F238E27FC236}">
                <a16:creationId xmlns:a16="http://schemas.microsoft.com/office/drawing/2014/main" id="{333F7009-8530-4B0D-AD42-52F8614DDB8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2054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828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6" name="Rectangle 3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D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0" y="0"/>
              <a:ext cx="12192000" cy="529389"/>
            </a:xfrm>
            <a:prstGeom prst="rect">
              <a:avLst/>
            </a:prstGeom>
            <a:solidFill>
              <a:srgbClr val="41C3D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5397" y="647817"/>
            <a:ext cx="9144000" cy="820017"/>
          </a:xfrm>
        </p:spPr>
        <p:txBody>
          <a:bodyPr>
            <a:noAutofit/>
          </a:bodyPr>
          <a:lstStyle/>
          <a:p>
            <a:pPr lvl="0"/>
            <a:r>
              <a:rPr lang="zh-HK" altLang="en-US" sz="4400" b="1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留</a:t>
            </a:r>
            <a:r>
              <a:rPr lang="zh-TW" altLang="en-US" sz="4400" b="1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意</a:t>
            </a:r>
            <a:r>
              <a:rPr lang="zh-HK" altLang="en-US" sz="4400" b="1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影</a:t>
            </a:r>
            <a:r>
              <a:rPr lang="zh-TW" altLang="en-US" sz="4400" b="1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片</a:t>
            </a:r>
            <a:r>
              <a:rPr lang="zh-HK" altLang="en-US" sz="4400" b="1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內</a:t>
            </a:r>
            <a:r>
              <a:rPr lang="zh-TW" altLang="en-US" sz="4400" b="1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容</a:t>
            </a:r>
            <a:r>
              <a:rPr lang="zh-HK" altLang="en-US" sz="4400" b="1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，找出答</a:t>
            </a:r>
            <a:r>
              <a:rPr lang="zh-TW" altLang="en-US" sz="4400" b="1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案</a:t>
            </a:r>
            <a:endParaRPr lang="en-US" sz="4400" b="1" dirty="0">
              <a:solidFill>
                <a:srgbClr val="00B0F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8" name="群組 7"/>
          <p:cNvGrpSpPr/>
          <p:nvPr/>
        </p:nvGrpSpPr>
        <p:grpSpPr>
          <a:xfrm>
            <a:off x="249748" y="229874"/>
            <a:ext cx="1848255" cy="2042809"/>
            <a:chOff x="249748" y="229874"/>
            <a:chExt cx="2471987" cy="2732197"/>
          </a:xfrm>
        </p:grpSpPr>
        <p:grpSp>
          <p:nvGrpSpPr>
            <p:cNvPr id="5" name="Group 4"/>
            <p:cNvGrpSpPr/>
            <p:nvPr/>
          </p:nvGrpSpPr>
          <p:grpSpPr>
            <a:xfrm>
              <a:off x="249748" y="229874"/>
              <a:ext cx="2471987" cy="2732197"/>
              <a:chOff x="482670" y="2614481"/>
              <a:chExt cx="2471987" cy="2732197"/>
            </a:xfrm>
          </p:grpSpPr>
          <p:pic>
            <p:nvPicPr>
              <p:cNvPr id="38" name="Picture 37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2670" y="2614481"/>
                <a:ext cx="2471987" cy="2732197"/>
              </a:xfrm>
              <a:prstGeom prst="rect">
                <a:avLst/>
              </a:prstGeom>
            </p:spPr>
          </p:pic>
          <p:sp>
            <p:nvSpPr>
              <p:cNvPr id="4" name="Oval 3"/>
              <p:cNvSpPr/>
              <p:nvPr/>
            </p:nvSpPr>
            <p:spPr>
              <a:xfrm>
                <a:off x="1024128" y="3147762"/>
                <a:ext cx="1481328" cy="151567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4672" y="829344"/>
              <a:ext cx="1587862" cy="1194072"/>
            </a:xfrm>
            <a:prstGeom prst="rect">
              <a:avLst/>
            </a:prstGeom>
          </p:spPr>
        </p:pic>
      </p:grpSp>
      <p:sp>
        <p:nvSpPr>
          <p:cNvPr id="6" name="Rectangle 5"/>
          <p:cNvSpPr/>
          <p:nvPr/>
        </p:nvSpPr>
        <p:spPr>
          <a:xfrm>
            <a:off x="1762144" y="1742846"/>
            <a:ext cx="11531337" cy="1588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3600450" algn="l"/>
              </a:tabLst>
            </a:pPr>
            <a:r>
              <a:rPr lang="zh-HK" altLang="en-US" sz="40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主角</a:t>
            </a:r>
            <a:r>
              <a:rPr lang="zh-TW" altLang="en-US" sz="4000" u="sng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言仔</a:t>
            </a:r>
            <a:r>
              <a:rPr lang="zh-HK" altLang="en-US" sz="40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用了甚</a:t>
            </a:r>
            <a:r>
              <a:rPr lang="zh-TW" altLang="en-US" sz="40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麼</a:t>
            </a:r>
            <a:r>
              <a:rPr lang="zh-HK" altLang="en-US" sz="40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方</a:t>
            </a:r>
            <a:r>
              <a:rPr lang="zh-TW" altLang="en-US" sz="40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法</a:t>
            </a:r>
            <a:r>
              <a:rPr lang="zh-HK" altLang="en-US" sz="40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安</a:t>
            </a:r>
            <a:r>
              <a:rPr lang="zh-TW" altLang="en-US" sz="40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撫</a:t>
            </a:r>
            <a:r>
              <a:rPr lang="zh-HK" altLang="en-US" sz="40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原</a:t>
            </a:r>
            <a:r>
              <a:rPr lang="zh-TW" altLang="en-US" sz="40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本</a:t>
            </a:r>
            <a:r>
              <a:rPr lang="zh-HK" altLang="en-US" sz="40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強</a:t>
            </a:r>
            <a:r>
              <a:rPr lang="zh-TW" altLang="en-US" sz="40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烈</a:t>
            </a:r>
            <a:r>
              <a:rPr lang="zh-HK" altLang="en-US" sz="40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的情</a:t>
            </a:r>
            <a:r>
              <a:rPr lang="zh-TW" altLang="en-US" sz="40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緒</a:t>
            </a:r>
            <a:r>
              <a:rPr lang="zh-HK" altLang="en-US" sz="40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？</a:t>
            </a:r>
            <a:endParaRPr lang="en-US" sz="40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3600450" algn="l"/>
              </a:tabLst>
            </a:pPr>
            <a:endParaRPr lang="en-US" altLang="zh-HK" sz="8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lvl="0"/>
            <a:r>
              <a:rPr lang="zh-HK" altLang="en-US" sz="28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        </a:t>
            </a:r>
            <a:endParaRPr lang="en-US" sz="28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endParaRPr lang="en-US" altLang="zh-HK" sz="7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endParaRPr lang="en-US" altLang="zh-HK" sz="7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987817" y="2775255"/>
            <a:ext cx="487055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HK" altLang="en-US" sz="3200" b="1" kern="1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轉</a:t>
            </a:r>
            <a:r>
              <a:rPr lang="zh-TW" altLang="en-US" sz="3200" b="1" kern="1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移</a:t>
            </a:r>
            <a:r>
              <a:rPr lang="zh-HK" altLang="en-US" sz="3200" b="1" kern="1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注</a:t>
            </a:r>
            <a:r>
              <a:rPr lang="zh-TW" altLang="en-US" sz="3200" b="1" kern="1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意</a:t>
            </a:r>
            <a:r>
              <a:rPr lang="zh-HK" altLang="en-US" sz="3200" b="1" kern="1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力</a:t>
            </a:r>
            <a:endParaRPr lang="en-US" altLang="zh-HK" sz="3200" b="1" kern="100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zh-HK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轉吓環境：轉身離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開</a:t>
            </a:r>
            <a:r>
              <a:rPr lang="zh-HK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，停止與裁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判爭</a:t>
            </a:r>
            <a:r>
              <a:rPr lang="zh-HK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執</a:t>
            </a:r>
            <a:endParaRPr lang="en-US" altLang="zh-HK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zh-HK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轉吓腦袋：在腦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袋</a:t>
            </a:r>
            <a:r>
              <a:rPr lang="zh-HK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</a:t>
            </a:r>
            <a:r>
              <a:rPr lang="zh-TW" altLang="zh-HK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作數字運算</a:t>
            </a:r>
            <a:endParaRPr 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Rectangle 5"/>
          <p:cNvSpPr/>
          <p:nvPr/>
        </p:nvSpPr>
        <p:spPr>
          <a:xfrm>
            <a:off x="6412150" y="2635418"/>
            <a:ext cx="4606450" cy="34963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3600450" algn="l"/>
              </a:tabLst>
            </a:pPr>
            <a:endParaRPr lang="en-US" altLang="zh-HK" sz="800" kern="100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r>
              <a:rPr lang="zh-HK" altLang="en-US" sz="3200" b="1" kern="1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「五感」情緒安撫技巧</a:t>
            </a:r>
            <a:endParaRPr lang="en-US" altLang="zh-HK" sz="3200" b="1" kern="100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endParaRPr lang="en-US" altLang="zh-HK" sz="800" b="1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zh-HK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視覺：看看室外的樹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木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endParaRPr lang="en-US" sz="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zh-HK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聽覺：聽聽輕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鬆</a:t>
            </a:r>
            <a:r>
              <a:rPr lang="zh-HK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的音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樂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/>
            <a:endParaRPr lang="en-US" sz="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zh-HK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觸覺：以毛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巾</a:t>
            </a:r>
            <a:r>
              <a:rPr lang="zh-HK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拭擦肌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膚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/>
            <a:endParaRPr lang="en-US" sz="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zh-HK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味覺：喝一口喜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歡</a:t>
            </a:r>
            <a:r>
              <a:rPr lang="zh-HK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的飲品</a:t>
            </a:r>
            <a:endParaRPr lang="en-US" altLang="zh-HK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/>
            <a:endParaRPr lang="en-US" sz="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zh-HK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嗅覺：聞一聞香味棒</a:t>
            </a:r>
            <a:endParaRPr 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94616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4" name="Rectangle 3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D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0" y="0"/>
              <a:ext cx="12192000" cy="529389"/>
            </a:xfrm>
            <a:prstGeom prst="rect">
              <a:avLst/>
            </a:prstGeom>
            <a:solidFill>
              <a:srgbClr val="41C3D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371" l="0" r="9689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71827" y="3774292"/>
            <a:ext cx="2402583" cy="25434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1270" y="617475"/>
            <a:ext cx="9814373" cy="967920"/>
          </a:xfrm>
        </p:spPr>
        <p:txBody>
          <a:bodyPr>
            <a:normAutofit/>
          </a:bodyPr>
          <a:lstStyle/>
          <a:p>
            <a:r>
              <a:rPr lang="zh-TW" altLang="en-US" b="1" dirty="0">
                <a:solidFill>
                  <a:srgbClr val="28ACC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調節強烈情緒的方法 </a:t>
            </a:r>
            <a:r>
              <a:rPr lang="en-US" altLang="zh-TW" b="1" dirty="0">
                <a:solidFill>
                  <a:srgbClr val="28ACC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  </a:t>
            </a:r>
            <a:r>
              <a:rPr lang="zh-TW" altLang="en-US" b="1" dirty="0">
                <a:solidFill>
                  <a:srgbClr val="28ACC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「轉移注意力」</a:t>
            </a:r>
            <a:endParaRPr lang="zh-HK" altLang="en-US" b="1" dirty="0">
              <a:solidFill>
                <a:srgbClr val="28ACC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Explosion 2 3"/>
          <p:cNvSpPr/>
          <p:nvPr/>
        </p:nvSpPr>
        <p:spPr>
          <a:xfrm>
            <a:off x="96255" y="1879741"/>
            <a:ext cx="4090737" cy="3259771"/>
          </a:xfrm>
          <a:prstGeom prst="irregularSeal2">
            <a:avLst/>
          </a:prstGeom>
          <a:solidFill>
            <a:srgbClr val="FF4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481090" y="3017383"/>
            <a:ext cx="12384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  <a:cs typeface="SetoFont" panose="02000600000000000000" pitchFamily="2" charset="-128"/>
              </a:rPr>
              <a:t>強烈情緒</a:t>
            </a:r>
            <a:endParaRPr lang="en-US" sz="2800" dirty="0">
              <a:latin typeface="微軟正黑體" panose="020B0604030504040204" pitchFamily="34" charset="-120"/>
              <a:ea typeface="微軟正黑體" panose="020B0604030504040204" pitchFamily="34" charset="-120"/>
              <a:cs typeface="SetoFont" panose="02000600000000000000" pitchFamily="2" charset="-128"/>
            </a:endParaRPr>
          </a:p>
        </p:txBody>
      </p:sp>
      <p:sp>
        <p:nvSpPr>
          <p:cNvPr id="19" name="Right Arrow 18"/>
          <p:cNvSpPr/>
          <p:nvPr/>
        </p:nvSpPr>
        <p:spPr>
          <a:xfrm rot="1670564">
            <a:off x="4165241" y="3783890"/>
            <a:ext cx="1363579" cy="689810"/>
          </a:xfrm>
          <a:prstGeom prst="rightArrow">
            <a:avLst/>
          </a:prstGeom>
          <a:noFill/>
          <a:ln w="76200">
            <a:solidFill>
              <a:srgbClr val="5DB4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 rot="20453219">
            <a:off x="4273748" y="2569946"/>
            <a:ext cx="1363579" cy="689810"/>
          </a:xfrm>
          <a:prstGeom prst="rightArrow">
            <a:avLst/>
          </a:prstGeom>
          <a:solidFill>
            <a:srgbClr val="5DB4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/>
          <p:cNvSpPr/>
          <p:nvPr/>
        </p:nvSpPr>
        <p:spPr>
          <a:xfrm>
            <a:off x="5714254" y="1685755"/>
            <a:ext cx="2098254" cy="1559148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6106165" y="2195651"/>
            <a:ext cx="12384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  <a:cs typeface="SetoFont" panose="02000600000000000000" pitchFamily="2" charset="-128"/>
              </a:rPr>
              <a:t>衝動行為</a:t>
            </a:r>
            <a:endParaRPr lang="en-US" sz="2800" dirty="0">
              <a:latin typeface="微軟正黑體" panose="020B0604030504040204" pitchFamily="34" charset="-120"/>
              <a:ea typeface="微軟正黑體" panose="020B0604030504040204" pitchFamily="34" charset="-120"/>
              <a:cs typeface="SetoFont" panose="02000600000000000000" pitchFamily="2" charset="-128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854643" y="4683949"/>
            <a:ext cx="2093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>
                <a:latin typeface="SetoFont" panose="02000600000000000000" pitchFamily="2" charset="-128"/>
                <a:ea typeface="SetoFont" panose="02000600000000000000" pitchFamily="2" charset="-128"/>
                <a:cs typeface="SetoFont" panose="02000600000000000000" pitchFamily="2" charset="-128"/>
              </a:rPr>
              <a:t>轉移注意力</a:t>
            </a:r>
            <a:endParaRPr lang="en-US" sz="2800" dirty="0">
              <a:latin typeface="SetoFont" panose="02000600000000000000" pitchFamily="2" charset="-128"/>
              <a:ea typeface="SetoFont" panose="02000600000000000000" pitchFamily="2" charset="-128"/>
              <a:cs typeface="SetoFont" panose="02000600000000000000" pitchFamily="2" charset="-128"/>
            </a:endParaRPr>
          </a:p>
        </p:txBody>
      </p:sp>
      <p:sp>
        <p:nvSpPr>
          <p:cNvPr id="30" name="Right Arrow 29"/>
          <p:cNvSpPr/>
          <p:nvPr/>
        </p:nvSpPr>
        <p:spPr>
          <a:xfrm>
            <a:off x="8056592" y="4545061"/>
            <a:ext cx="923568" cy="689810"/>
          </a:xfrm>
          <a:prstGeom prst="rightArrow">
            <a:avLst/>
          </a:prstGeom>
          <a:noFill/>
          <a:ln w="76200">
            <a:solidFill>
              <a:srgbClr val="5DB4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8643920" y="2256241"/>
            <a:ext cx="21617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  <a:cs typeface="SetoFont" panose="02000600000000000000" pitchFamily="2" charset="-128"/>
              </a:rPr>
              <a:t>事情惡化</a:t>
            </a:r>
          </a:p>
        </p:txBody>
      </p:sp>
      <p:sp>
        <p:nvSpPr>
          <p:cNvPr id="32" name="Right Arrow 31"/>
          <p:cNvSpPr/>
          <p:nvPr/>
        </p:nvSpPr>
        <p:spPr>
          <a:xfrm>
            <a:off x="7812509" y="2251283"/>
            <a:ext cx="1058776" cy="689810"/>
          </a:xfrm>
          <a:prstGeom prst="rightArrow">
            <a:avLst/>
          </a:prstGeom>
          <a:solidFill>
            <a:srgbClr val="5DB4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8980160" y="4860044"/>
            <a:ext cx="30490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SetoFont" panose="02000600000000000000" pitchFamily="2" charset="-128"/>
              </a:rPr>
              <a:t>心神暫時離開強烈情緒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  <a:cs typeface="SetoFont" panose="02000600000000000000" pitchFamily="2" charset="-128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SetoFont" panose="02000600000000000000" pitchFamily="2" charset="-128"/>
              </a:rPr>
              <a:t>減低進行衝動行為的意欲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760936" y="6198872"/>
            <a:ext cx="3878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SetoFont" panose="02000600000000000000" pitchFamily="2" charset="-128"/>
              </a:rPr>
              <a:t>短暫應對強烈情緒的方法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933"/>
          <a:stretch/>
        </p:blipFill>
        <p:spPr>
          <a:xfrm>
            <a:off x="9569530" y="3382874"/>
            <a:ext cx="1779601" cy="129823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30783">
            <a:off x="4197112" y="2004619"/>
            <a:ext cx="876397" cy="88057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398" y="1544658"/>
            <a:ext cx="994490" cy="5860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305078">
            <a:off x="3850569" y="4312605"/>
            <a:ext cx="1238478" cy="124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0374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文件" ma:contentTypeID="0x010100E1B010E513754C4FBF423E6115B9BD48" ma:contentTypeVersion="11" ma:contentTypeDescription="建立新的文件。" ma:contentTypeScope="" ma:versionID="b95f78fc337e804bf54ec19020a9ae7e">
  <xsd:schema xmlns:xsd="http://www.w3.org/2001/XMLSchema" xmlns:xs="http://www.w3.org/2001/XMLSchema" xmlns:p="http://schemas.microsoft.com/office/2006/metadata/properties" xmlns:ns2="4b640152-3d3c-465b-beb1-086ea6aeed0e" xmlns:ns3="41427138-8be5-4331-9876-fbac57ee4dc8" targetNamespace="http://schemas.microsoft.com/office/2006/metadata/properties" ma:root="true" ma:fieldsID="146e02d83dae825ae2f14ad6ee8b6f96" ns2:_="" ns3:_="">
    <xsd:import namespace="4b640152-3d3c-465b-beb1-086ea6aeed0e"/>
    <xsd:import namespace="41427138-8be5-4331-9876-fbac57ee4dc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640152-3d3c-465b-beb1-086ea6aeed0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影像標籤" ma:readOnly="false" ma:fieldId="{5cf76f15-5ced-4ddc-b409-7134ff3c332f}" ma:taxonomyMulti="true" ma:sspId="bca0ba2c-31e5-4c89-bdb4-0b3d60f8794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427138-8be5-4331-9876-fbac57ee4dc8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124d27d4-b118-4058-99ce-07324ded7239}" ma:internalName="TaxCatchAll" ma:showField="CatchAllData" ma:web="41427138-8be5-4331-9876-fbac57ee4dc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內容類型"/>
        <xsd:element ref="dc:title" minOccurs="0" maxOccurs="1" ma:index="4" ma:displayName="標題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b640152-3d3c-465b-beb1-086ea6aeed0e">
      <Terms xmlns="http://schemas.microsoft.com/office/infopath/2007/PartnerControls"/>
    </lcf76f155ced4ddcb4097134ff3c332f>
    <TaxCatchAll xmlns="41427138-8be5-4331-9876-fbac57ee4dc8" xsi:nil="true"/>
  </documentManagement>
</p:properties>
</file>

<file path=customXml/itemProps1.xml><?xml version="1.0" encoding="utf-8"?>
<ds:datastoreItem xmlns:ds="http://schemas.openxmlformats.org/officeDocument/2006/customXml" ds:itemID="{F230F2EE-5F4B-4A31-913A-24ED7A62C81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845468B-6593-4509-B514-80BB39987E9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b640152-3d3c-465b-beb1-086ea6aeed0e"/>
    <ds:schemaRef ds:uri="41427138-8be5-4331-9876-fbac57ee4dc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A359E10-AC30-4D47-8DAF-C512FA2D4B26}">
  <ds:schemaRefs>
    <ds:schemaRef ds:uri="http://schemas.openxmlformats.org/package/2006/metadata/core-properties"/>
    <ds:schemaRef ds:uri="41427138-8be5-4331-9876-fbac57ee4dc8"/>
    <ds:schemaRef ds:uri="http://schemas.microsoft.com/office/2006/documentManagement/types"/>
    <ds:schemaRef ds:uri="http://purl.org/dc/terms/"/>
    <ds:schemaRef ds:uri="4b640152-3d3c-465b-beb1-086ea6aeed0e"/>
    <ds:schemaRef ds:uri="http://schemas.microsoft.com/office/2006/metadata/properties"/>
    <ds:schemaRef ds:uri="http://www.w3.org/XML/1998/namespace"/>
    <ds:schemaRef ds:uri="http://purl.org/dc/elements/1.1/"/>
    <ds:schemaRef ds:uri="http://schemas.microsoft.com/office/infopath/2007/PartnerControl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6092</TotalTime>
  <Words>1882</Words>
  <Application>Microsoft Office PowerPoint</Application>
  <PresentationFormat>寬螢幕</PresentationFormat>
  <Paragraphs>257</Paragraphs>
  <Slides>40</Slides>
  <Notes>24</Notes>
  <HiddenSlides>0</HiddenSlides>
  <MMClips>0</MMClips>
  <ScaleCrop>false</ScaleCrop>
  <HeadingPairs>
    <vt:vector size="6" baseType="variant">
      <vt:variant>
        <vt:lpstr>使用字型</vt:lpstr>
      </vt:variant>
      <vt:variant>
        <vt:i4>13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40</vt:i4>
      </vt:variant>
    </vt:vector>
  </HeadingPairs>
  <TitlesOfParts>
    <vt:vector size="54" baseType="lpstr">
      <vt:lpstr>Microsoft YaHei</vt:lpstr>
      <vt:lpstr>SetoFont</vt:lpstr>
      <vt:lpstr>細明體</vt:lpstr>
      <vt:lpstr>Microsoft JhengHei</vt:lpstr>
      <vt:lpstr>Microsoft JhengHei</vt:lpstr>
      <vt:lpstr>Arial</vt:lpstr>
      <vt:lpstr>Berlin Sans FB</vt:lpstr>
      <vt:lpstr>Calibri</vt:lpstr>
      <vt:lpstr>Calibri Light</vt:lpstr>
      <vt:lpstr>Courier New</vt:lpstr>
      <vt:lpstr>Rockwell Extra Bold</vt:lpstr>
      <vt:lpstr>Times New Roman</vt:lpstr>
      <vt:lpstr>Wingdings</vt:lpstr>
      <vt:lpstr>Office Theme</vt:lpstr>
      <vt:lpstr>PowerPoint 簡報</vt:lpstr>
      <vt:lpstr>PowerPoint 簡報</vt:lpstr>
      <vt:lpstr>PowerPoint 簡報</vt:lpstr>
      <vt:lpstr>本節內容簡介</vt:lpstr>
      <vt:lpstr>影片重溫、引入</vt:lpstr>
      <vt:lpstr>留意影片內容，找出答案</vt:lpstr>
      <vt:lpstr>PowerPoint 簡報</vt:lpstr>
      <vt:lpstr>留意影片內容，找出答案</vt:lpstr>
      <vt:lpstr>調節強烈情緒的方法 -  「轉移注意力」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調節強烈情緒的方法 -  「轉移注意力」</vt:lpstr>
      <vt:lpstr>PowerPoint 簡報</vt:lpstr>
      <vt:lpstr>小結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小結</vt:lpstr>
      <vt:lpstr>PowerPoint 簡報</vt:lpstr>
      <vt:lpstr>第四節 學習重點</vt:lpstr>
    </vt:vector>
  </TitlesOfParts>
  <Company>EDB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警鐘長期誤鳴</dc:title>
  <dc:creator>CHAN, Hiu-wo Lucy</dc:creator>
  <cp:lastModifiedBy>YIU, Ching-laam Crystal</cp:lastModifiedBy>
  <cp:revision>440</cp:revision>
  <dcterms:created xsi:type="dcterms:W3CDTF">2023-01-05T07:24:07Z</dcterms:created>
  <dcterms:modified xsi:type="dcterms:W3CDTF">2026-05-12T03:51:25Z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0x010100E1B010E513754C4FBF423E6115B9BD48</vt:lpwstr>
  </property>
</Properties>
</file>