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4"/>
  </p:notesMasterIdLst>
  <p:sldIdLst>
    <p:sldId id="275" r:id="rId5"/>
    <p:sldId id="383" r:id="rId6"/>
    <p:sldId id="409" r:id="rId7"/>
    <p:sldId id="340" r:id="rId8"/>
    <p:sldId id="285" r:id="rId9"/>
    <p:sldId id="281" r:id="rId10"/>
    <p:sldId id="397" r:id="rId11"/>
    <p:sldId id="363" r:id="rId12"/>
    <p:sldId id="384" r:id="rId13"/>
    <p:sldId id="364" r:id="rId14"/>
    <p:sldId id="342" r:id="rId15"/>
    <p:sldId id="400" r:id="rId16"/>
    <p:sldId id="401" r:id="rId17"/>
    <p:sldId id="402" r:id="rId18"/>
    <p:sldId id="403" r:id="rId19"/>
    <p:sldId id="404" r:id="rId20"/>
    <p:sldId id="385" r:id="rId21"/>
    <p:sldId id="341" r:id="rId22"/>
    <p:sldId id="405" r:id="rId23"/>
    <p:sldId id="408" r:id="rId24"/>
    <p:sldId id="257" r:id="rId25"/>
    <p:sldId id="344" r:id="rId26"/>
    <p:sldId id="410" r:id="rId27"/>
    <p:sldId id="390" r:id="rId28"/>
    <p:sldId id="345" r:id="rId29"/>
    <p:sldId id="391" r:id="rId30"/>
    <p:sldId id="392" r:id="rId31"/>
    <p:sldId id="393" r:id="rId32"/>
    <p:sldId id="398" r:id="rId33"/>
    <p:sldId id="399" r:id="rId34"/>
    <p:sldId id="395" r:id="rId35"/>
    <p:sldId id="296" r:id="rId36"/>
    <p:sldId id="346" r:id="rId37"/>
    <p:sldId id="347" r:id="rId38"/>
    <p:sldId id="348" r:id="rId39"/>
    <p:sldId id="349" r:id="rId40"/>
    <p:sldId id="396" r:id="rId41"/>
    <p:sldId id="361" r:id="rId42"/>
    <p:sldId id="362" r:id="rId4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NG, Ka-po Phoebe" initials="CKP" lastIdx="1" clrIdx="0">
    <p:extLst>
      <p:ext uri="{19B8F6BF-5375-455C-9EA6-DF929625EA0E}">
        <p15:presenceInfo xmlns:p15="http://schemas.microsoft.com/office/powerpoint/2012/main" userId="S-1-5-21-2637006528-1015924553-1750768987-889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4C3"/>
    <a:srgbClr val="67B98E"/>
    <a:srgbClr val="FF9933"/>
    <a:srgbClr val="28ACC2"/>
    <a:srgbClr val="548235"/>
    <a:srgbClr val="33CCCC"/>
    <a:srgbClr val="F4B183"/>
    <a:srgbClr val="A4C0A5"/>
    <a:srgbClr val="CEB3A0"/>
    <a:srgbClr val="EFA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363E7-8A4E-4208-98AE-A7D5CA2EC424}" v="1" dt="2023-02-06T01:19:57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81417" autoAdjust="0"/>
  </p:normalViewPr>
  <p:slideViewPr>
    <p:cSldViewPr snapToGrid="0">
      <p:cViewPr varScale="1">
        <p:scale>
          <a:sx n="66" d="100"/>
          <a:sy n="66" d="100"/>
        </p:scale>
        <p:origin x="13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Ka-po Phoebe" userId="S::phoebekpchung@edb.gov.hk::9babcedb-5f0a-4859-ba95-0a15edfebd67" providerId="AD" clId="Web-{FDF363E7-8A4E-4208-98AE-A7D5CA2EC424}"/>
    <pc:docChg chg="modSld">
      <pc:chgData name="CHUNG, Ka-po Phoebe" userId="S::phoebekpchung@edb.gov.hk::9babcedb-5f0a-4859-ba95-0a15edfebd67" providerId="AD" clId="Web-{FDF363E7-8A4E-4208-98AE-A7D5CA2EC424}" dt="2023-02-06T01:19:57.079" v="0" actId="1076"/>
      <pc:docMkLst>
        <pc:docMk/>
      </pc:docMkLst>
      <pc:sldChg chg="modSp">
        <pc:chgData name="CHUNG, Ka-po Phoebe" userId="S::phoebekpchung@edb.gov.hk::9babcedb-5f0a-4859-ba95-0a15edfebd67" providerId="AD" clId="Web-{FDF363E7-8A4E-4208-98AE-A7D5CA2EC424}" dt="2023-02-06T01:19:57.079" v="0" actId="1076"/>
        <pc:sldMkLst>
          <pc:docMk/>
          <pc:sldMk cId="1365214351" sldId="267"/>
        </pc:sldMkLst>
        <pc:picChg chg="mod">
          <ac:chgData name="CHUNG, Ka-po Phoebe" userId="S::phoebekpchung@edb.gov.hk::9babcedb-5f0a-4859-ba95-0a15edfebd67" providerId="AD" clId="Web-{FDF363E7-8A4E-4208-98AE-A7D5CA2EC424}" dt="2023-02-06T01:19:57.079" v="0" actId="1076"/>
          <ac:picMkLst>
            <pc:docMk/>
            <pc:sldMk cId="1365214351" sldId="267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1824-FE88-4E96-8178-4FEA8E4DCBA6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6844-D433-4E72-B630-A2F31FA224E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631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526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2033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36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2504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1576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應對情緒我有計（一）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TW" altLang="en-US" dirty="0"/>
              <a:t> 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https://youtu.be/zwf-kBke0rc</a:t>
            </a:r>
            <a:r>
              <a:rPr lang="zh-TW" altLang="en-US" dirty="0"/>
              <a:t> 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5267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3848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5794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9653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8918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519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正方形呼吸法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HK" altLang="en-US" dirty="0"/>
              <a:t> </a:t>
            </a:r>
            <a:r>
              <a:rPr lang="en-US" altLang="zh-HK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https://youtu.be/vaQhpI9ta3I</a:t>
            </a: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6326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應對情緒我有計（二）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TW" altLang="en-US" dirty="0"/>
              <a:t> 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https://youtu.be/x5013uozwho</a:t>
            </a:r>
            <a:r>
              <a:rPr lang="zh-TW" altLang="en-US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5956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3959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820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6867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53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815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5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245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971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92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915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008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828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09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583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32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928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78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30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918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962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87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062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08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aQhpI9ta3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youtu.be/zwf-kBke0rc" TargetMode="Externa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youtu.be/x5013uozwho" TargetMode="Externa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00956" y="3560213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70775" y="3557177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825029" y="3569133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198999" y="3557175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576154" y="3557174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27650" y="3569814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26622" y="3580408"/>
            <a:ext cx="10843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94848" y="3569814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620856" y="3569814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08956" y="3548575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31888" y="0"/>
            <a:ext cx="2689673" cy="1411705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58752" y="410817"/>
            <a:ext cx="2994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單元二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1" l="0" r="968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41" y="1960311"/>
            <a:ext cx="3736671" cy="39557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3"/>
          <a:stretch/>
        </p:blipFill>
        <p:spPr>
          <a:xfrm flipH="1">
            <a:off x="1224791" y="2535729"/>
            <a:ext cx="1503947" cy="113791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97553" y="2150811"/>
            <a:ext cx="2994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21" name="Rectangle 35"/>
          <p:cNvSpPr/>
          <p:nvPr/>
        </p:nvSpPr>
        <p:spPr>
          <a:xfrm>
            <a:off x="10906428" y="3567768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41"/>
          <p:cNvSpPr/>
          <p:nvPr/>
        </p:nvSpPr>
        <p:spPr>
          <a:xfrm>
            <a:off x="10951130" y="358040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51097" y="63347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教育局</a:t>
            </a:r>
          </a:p>
        </p:txBody>
      </p:sp>
    </p:spTree>
    <p:extLst>
      <p:ext uri="{BB962C8B-B14F-4D97-AF65-F5344CB8AC3E}">
        <p14:creationId xmlns:p14="http://schemas.microsoft.com/office/powerpoint/2010/main" val="40826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9748" y="229874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542521" y="712639"/>
            <a:ext cx="9505099" cy="1597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情緒功能配對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765518" y="684269"/>
            <a:ext cx="1440445" cy="1673450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6944232" y="2491581"/>
            <a:ext cx="4025739" cy="4184901"/>
            <a:chOff x="5007856" y="2330199"/>
            <a:chExt cx="4025739" cy="41849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417" y="2330199"/>
              <a:ext cx="3894618" cy="41849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374779" y="3874614"/>
              <a:ext cx="12384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基本情緒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07856" y="3560861"/>
              <a:ext cx="1596744" cy="8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快樂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87701" y="2713150"/>
              <a:ext cx="1596744" cy="8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憤怒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73664" y="3510516"/>
              <a:ext cx="1596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悲傷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36851" y="4649597"/>
              <a:ext cx="1596744" cy="8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厭惡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6683" y="5633896"/>
              <a:ext cx="1596744" cy="8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恐懼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24860" y="4681657"/>
              <a:ext cx="1596744" cy="8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驚訝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616251" y="3487726"/>
            <a:ext cx="6152984" cy="2844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每組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為負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責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的基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配對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出相應的情緒功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能，並作出解釋</a:t>
            </a:r>
            <a:endParaRPr lang="en-US" altLang="zh-TW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14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6782" y="11641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794" y="229873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584564" y="684268"/>
            <a:ext cx="1440445" cy="16734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97944" y="3509745"/>
            <a:ext cx="103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：家人送我期待已久的禮物，我也期待準備禮物送給他們。</a:t>
            </a:r>
          </a:p>
        </p:txBody>
      </p:sp>
      <p:sp>
        <p:nvSpPr>
          <p:cNvPr id="10" name="矩形 9"/>
          <p:cNvSpPr/>
          <p:nvPr/>
        </p:nvSpPr>
        <p:spPr>
          <a:xfrm>
            <a:off x="2724214" y="775560"/>
            <a:ext cx="1723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HK" altLang="en-US" sz="6000" b="1" kern="1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快</a:t>
            </a:r>
            <a:r>
              <a:rPr lang="zh-TW" altLang="en-US" sz="6000" b="1" kern="1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樂</a:t>
            </a:r>
            <a:endParaRPr lang="en-US" sz="6000" b="1" kern="1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1" name="Picture 8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31" l="0" r="96310">
                        <a14:foregroundMark x1="30627" y1="35793" x2="30627" y2="35793"/>
                        <a14:foregroundMark x1="70849" y1="34686" x2="70849" y2="34686"/>
                        <a14:foregroundMark x1="76384" y1="54244" x2="76384" y2="542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2256" y="1744827"/>
            <a:ext cx="1395816" cy="1395816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5080618" y="1033690"/>
            <a:ext cx="6049837" cy="1833176"/>
          </a:xfrm>
          <a:prstGeom prst="roundRect">
            <a:avLst/>
          </a:prstGeom>
          <a:ln w="76200">
            <a:solidFill>
              <a:srgbClr val="54823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情緒功能：</a:t>
            </a:r>
          </a:p>
          <a:p>
            <a:pPr algn="ctr"/>
            <a:r>
              <a:rPr lang="zh-TW" altLang="en-US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提升幸福感和生活動力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97944" y="4874117"/>
            <a:ext cx="103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：暑假我相約好友去主題樂園遊玩，與朋友一起享受生活。</a:t>
            </a:r>
          </a:p>
        </p:txBody>
      </p:sp>
    </p:spTree>
    <p:extLst>
      <p:ext uri="{BB962C8B-B14F-4D97-AF65-F5344CB8AC3E}">
        <p14:creationId xmlns:p14="http://schemas.microsoft.com/office/powerpoint/2010/main" val="3542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6782" y="11641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794" y="229873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584564" y="684268"/>
            <a:ext cx="1440445" cy="16734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97944" y="3509745"/>
            <a:ext cx="1036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：朋友在我背後散播謠言，於是我找他理論。</a:t>
            </a:r>
          </a:p>
        </p:txBody>
      </p:sp>
      <p:sp>
        <p:nvSpPr>
          <p:cNvPr id="10" name="矩形 9"/>
          <p:cNvSpPr/>
          <p:nvPr/>
        </p:nvSpPr>
        <p:spPr>
          <a:xfrm>
            <a:off x="2724214" y="775560"/>
            <a:ext cx="1723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HK" altLang="en-US" sz="6000" b="1" kern="1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憤怒</a:t>
            </a:r>
            <a:endParaRPr lang="en-US" sz="6000" b="1" kern="1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995191" y="950799"/>
            <a:ext cx="6049837" cy="2150944"/>
          </a:xfrm>
          <a:prstGeom prst="roundRect">
            <a:avLst/>
          </a:prstGeom>
          <a:ln w="76200">
            <a:solidFill>
              <a:srgbClr val="54823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情緒功能：</a:t>
            </a:r>
          </a:p>
          <a:p>
            <a:pPr algn="ctr"/>
            <a:r>
              <a:rPr lang="zh-TW" altLang="en-US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具爆發力，驅使我們威懾敵人，維護自身的權益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97944" y="4874117"/>
            <a:ext cx="103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：弟弟故意破壞了我辛苦拼砌的模型，所以我教訓他。</a:t>
            </a:r>
          </a:p>
        </p:txBody>
      </p:sp>
      <p:pic>
        <p:nvPicPr>
          <p:cNvPr id="14" name="Picture 6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0" b="100000" l="893" r="100000">
                        <a14:foregroundMark x1="29911" y1="38621" x2="29911" y2="38621"/>
                        <a14:foregroundMark x1="70536" y1="35862" x2="70536" y2="35862"/>
                        <a14:foregroundMark x1="61161" y1="57701" x2="61161" y2="577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6829" y="1678847"/>
            <a:ext cx="1398319" cy="13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6782" y="11641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794" y="229873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584564" y="684268"/>
            <a:ext cx="1440445" cy="16734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97944" y="3667402"/>
            <a:ext cx="103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：好朋友將要移居外地，所以我把握機會相約他。</a:t>
            </a:r>
          </a:p>
        </p:txBody>
      </p:sp>
      <p:sp>
        <p:nvSpPr>
          <p:cNvPr id="10" name="矩形 9"/>
          <p:cNvSpPr/>
          <p:nvPr/>
        </p:nvSpPr>
        <p:spPr>
          <a:xfrm>
            <a:off x="2724214" y="775560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HK" altLang="en-US" sz="6000" b="1" kern="1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悲傷</a:t>
            </a:r>
            <a:endParaRPr lang="en-US" sz="6000" b="1" kern="1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229148" y="634139"/>
            <a:ext cx="5633294" cy="2782497"/>
          </a:xfrm>
          <a:prstGeom prst="roundRect">
            <a:avLst/>
          </a:prstGeom>
          <a:ln w="76200">
            <a:solidFill>
              <a:srgbClr val="54823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情緒功能：</a:t>
            </a:r>
          </a:p>
          <a:p>
            <a:pPr algn="ctr"/>
            <a:r>
              <a:rPr lang="zh-TW" altLang="en-US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表達我們對失去的人和事的重視，提醒我們</a:t>
            </a:r>
            <a:br>
              <a:rPr lang="en-US" altLang="zh-TW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珍惜所擁有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97944" y="5031774"/>
            <a:ext cx="103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：我遺失了小時候的玩具，現在我想找回相似的也找不到。</a:t>
            </a:r>
          </a:p>
        </p:txBody>
      </p:sp>
      <p:pic>
        <p:nvPicPr>
          <p:cNvPr id="14" name="Picture 6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1" b="100000" l="0" r="99338">
                        <a14:foregroundMark x1="68653" y1="46224" x2="68653" y2="46224"/>
                        <a14:foregroundMark x1="62252" y1="66133" x2="62252" y2="66133"/>
                        <a14:foregroundMark x1="30684" y1="45309" x2="30684" y2="453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5531" y="1682001"/>
            <a:ext cx="1400915" cy="135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6782" y="11641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794" y="229873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584564" y="684268"/>
            <a:ext cx="1440445" cy="16734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97944" y="3509745"/>
            <a:ext cx="103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：昨天我沒有帶雨傘，被大雨弄濕了全身。今日無論如何我也要帶雨傘。</a:t>
            </a:r>
          </a:p>
        </p:txBody>
      </p:sp>
      <p:sp>
        <p:nvSpPr>
          <p:cNvPr id="10" name="矩形 9"/>
          <p:cNvSpPr/>
          <p:nvPr/>
        </p:nvSpPr>
        <p:spPr>
          <a:xfrm>
            <a:off x="2724214" y="775560"/>
            <a:ext cx="1723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HK" altLang="en-US" sz="6000" b="1" kern="1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厭惡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5080618" y="1033689"/>
            <a:ext cx="6049837" cy="2154615"/>
          </a:xfrm>
          <a:prstGeom prst="roundRect">
            <a:avLst/>
          </a:prstGeom>
          <a:ln w="76200">
            <a:solidFill>
              <a:srgbClr val="54823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情緒功能：</a:t>
            </a:r>
          </a:p>
          <a:p>
            <a:pPr algn="ctr"/>
            <a:r>
              <a:rPr lang="zh-TW" altLang="en-US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提醒我們避開令自己感覺不舒服的人和事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97944" y="4874117"/>
            <a:ext cx="103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：我上學行走的路正在進行工程，有很大的嘈音及灰塵。明天，我會走另一條路。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" b="98355" l="1954" r="97720">
                        <a14:foregroundMark x1="39739" y1="25000" x2="39739" y2="25000"/>
                        <a14:foregroundMark x1="57003" y1="22039" x2="57003" y2="22039"/>
                        <a14:foregroundMark x1="68404" y1="36842" x2="68404" y2="36842"/>
                        <a14:foregroundMark x1="39739" y1="39803" x2="39739" y2="39803"/>
                        <a14:foregroundMark x1="51792" y1="52632" x2="51792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5972" y="1702930"/>
            <a:ext cx="1500034" cy="14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6782" y="11641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794" y="229873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584564" y="684268"/>
            <a:ext cx="1440445" cy="16734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97944" y="3572809"/>
            <a:ext cx="103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：我被抽中第一個上台演講，急起來，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分鐘便講完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分鐘的內容。</a:t>
            </a:r>
          </a:p>
        </p:txBody>
      </p:sp>
      <p:sp>
        <p:nvSpPr>
          <p:cNvPr id="10" name="矩形 9"/>
          <p:cNvSpPr/>
          <p:nvPr/>
        </p:nvSpPr>
        <p:spPr>
          <a:xfrm>
            <a:off x="2724214" y="775560"/>
            <a:ext cx="1723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HK" altLang="en-US" sz="6000" b="1" kern="1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恐懼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5080618" y="674853"/>
            <a:ext cx="6179874" cy="2661434"/>
          </a:xfrm>
          <a:prstGeom prst="roundRect">
            <a:avLst/>
          </a:prstGeom>
          <a:ln w="76200">
            <a:solidFill>
              <a:srgbClr val="54823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情緒功能：</a:t>
            </a:r>
          </a:p>
          <a:p>
            <a:pPr algn="ctr"/>
            <a:r>
              <a:rPr lang="zh-TW" altLang="en-US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保護我們遠離可能出現的問題和威脅、督促我們</a:t>
            </a:r>
            <a:br>
              <a:rPr lang="en-US" altLang="zh-TW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做好準備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97944" y="4937181"/>
            <a:ext cx="103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：第一天返到新學校，面對陌生的人和環境，我</a:t>
            </a:r>
            <a:r>
              <a:rPr lang="zh-HK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小心翼翼，嘗</a:t>
            </a:r>
            <a:r>
              <a:rPr lang="zh-TW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試</a:t>
            </a:r>
            <a:r>
              <a:rPr lang="zh-HK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給別人留下好印</a:t>
            </a:r>
            <a:r>
              <a:rPr lang="zh-TW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象</a:t>
            </a:r>
            <a:r>
              <a:rPr lang="zh-HK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TW" altLang="en-US" sz="3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96" l="2888" r="98195">
                        <a14:foregroundMark x1="36823" y1="44737" x2="36823" y2="44737"/>
                        <a14:foregroundMark x1="61011" y1="44361" x2="61011" y2="44361"/>
                        <a14:foregroundMark x1="62455" y1="71053" x2="62455" y2="71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175" y="1700158"/>
            <a:ext cx="1528589" cy="14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6782" y="11641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794" y="229873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584564" y="684268"/>
            <a:ext cx="1440445" cy="16734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97944" y="3509745"/>
            <a:ext cx="103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：我突然發現小息後有中文小測，於是我花了整個小息在溫習。</a:t>
            </a:r>
          </a:p>
        </p:txBody>
      </p:sp>
      <p:sp>
        <p:nvSpPr>
          <p:cNvPr id="10" name="矩形 9"/>
          <p:cNvSpPr/>
          <p:nvPr/>
        </p:nvSpPr>
        <p:spPr>
          <a:xfrm>
            <a:off x="2724214" y="775560"/>
            <a:ext cx="1723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HK" altLang="en-US" sz="6000" b="1" kern="1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驚訝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927052" y="647916"/>
            <a:ext cx="6851845" cy="2779808"/>
          </a:xfrm>
          <a:prstGeom prst="roundRect">
            <a:avLst/>
          </a:prstGeom>
          <a:ln w="76200">
            <a:solidFill>
              <a:srgbClr val="54823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情緒功能：</a:t>
            </a:r>
          </a:p>
          <a:p>
            <a:pPr algn="ctr"/>
            <a:r>
              <a:rPr lang="zh-TW" altLang="en-US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讓我們集中心神</a:t>
            </a:r>
            <a:r>
              <a:rPr lang="zh-TW" altLang="zh-HK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en-US" sz="4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、思考，幫助我們專注處理未能預計的事或留意令人喜悦的經歷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97944" y="4874117"/>
            <a:ext cx="1036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例子</a:t>
            </a:r>
            <a:r>
              <a:rPr lang="en-US" altLang="zh-TW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：今日天空出現雙彩虹，這是我第一次見到的</a:t>
            </a:r>
            <a:r>
              <a:rPr lang="zh-TW" altLang="zh-HK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，於是我停下來舉目觀賞</a:t>
            </a:r>
            <a:r>
              <a:rPr lang="zh-TW" altLang="en-US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93" b="96281" l="2075" r="97095">
                        <a14:foregroundMark x1="32365" y1="39669" x2="32365" y2="39669"/>
                        <a14:foregroundMark x1="75934" y1="44215" x2="75934" y2="44215"/>
                        <a14:foregroundMark x1="53527" y1="62397" x2="53527" y2="62397"/>
                        <a14:foregroundMark x1="78008" y1="25207" x2="78008" y2="25207"/>
                        <a14:foregroundMark x1="20747" y1="25207" x2="20747" y2="25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8690" y="1639536"/>
            <a:ext cx="1542370" cy="15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601" y="2328616"/>
            <a:ext cx="7975192" cy="28446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不同的情緒會</a:t>
            </a:r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牽動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我們作出相應的反應或行動。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情緒也能讓我們以及他人了解自己目前的需要。</a:t>
            </a:r>
            <a:endParaRPr lang="en-US" altLang="zh-TW" sz="8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64"/>
          <p:cNvGrpSpPr/>
          <p:nvPr/>
        </p:nvGrpSpPr>
        <p:grpSpPr>
          <a:xfrm>
            <a:off x="1583896" y="2324214"/>
            <a:ext cx="678417" cy="646331"/>
            <a:chOff x="-1683874" y="1978867"/>
            <a:chExt cx="678417" cy="646331"/>
          </a:xfrm>
        </p:grpSpPr>
        <p:sp>
          <p:nvSpPr>
            <p:cNvPr id="24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grpSp>
        <p:nvGrpSpPr>
          <p:cNvPr id="26" name="Group 64"/>
          <p:cNvGrpSpPr/>
          <p:nvPr/>
        </p:nvGrpSpPr>
        <p:grpSpPr>
          <a:xfrm>
            <a:off x="1606999" y="3747163"/>
            <a:ext cx="678417" cy="646331"/>
            <a:chOff x="-1683874" y="1978867"/>
            <a:chExt cx="678417" cy="646331"/>
          </a:xfrm>
        </p:grpSpPr>
        <p:sp>
          <p:nvSpPr>
            <p:cNvPr id="27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8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6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6782" y="11641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9748" y="229874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765518" y="684269"/>
            <a:ext cx="1440445" cy="1673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1517" y="9608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54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情緒強度</a:t>
            </a:r>
            <a:endParaRPr lang="zh-HK" altLang="en-US" sz="54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內容版面配置區 2"/>
          <p:cNvSpPr txBox="1">
            <a:spLocks/>
          </p:cNvSpPr>
          <p:nvPr/>
        </p:nvSpPr>
        <p:spPr>
          <a:xfrm>
            <a:off x="1186195" y="1943417"/>
            <a:ext cx="10859511" cy="1161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每天都會經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不同程度的情緒，</a:t>
            </a:r>
            <a:br>
              <a:rPr lang="en-US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有些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會比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烈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些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則比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78388" y="3137921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5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快</a:t>
            </a:r>
            <a:r>
              <a:rPr lang="zh-TW" altLang="en-US" sz="5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樂</a:t>
            </a:r>
            <a:endParaRPr 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434" y="3450076"/>
            <a:ext cx="3711893" cy="160440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31742" y="339079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開心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50" y="3431794"/>
            <a:ext cx="3892141" cy="168944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782487" y="346740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歡喜若狂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77826" y="5252998"/>
            <a:ext cx="3245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同學與你分享零食，</a:t>
            </a:r>
            <a:endParaRPr lang="en-US" altLang="zh-TW" sz="28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你感到有些開心。</a:t>
            </a:r>
            <a:endParaRPr lang="en-US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55473" y="5251411"/>
            <a:ext cx="4479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中一派位入讀心儀的中學，</a:t>
            </a:r>
            <a:endParaRPr lang="en-US" altLang="zh-TW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你感到歡喜若狂。</a:t>
            </a:r>
            <a:endParaRPr lang="en-US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6"/>
          <p:cNvSpPr/>
          <p:nvPr/>
        </p:nvSpPr>
        <p:spPr>
          <a:xfrm>
            <a:off x="490653" y="5238130"/>
            <a:ext cx="1706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例子：</a:t>
            </a:r>
            <a:endParaRPr lang="en-US" sz="28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7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7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6782" y="11641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9748" y="229874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765518" y="684269"/>
            <a:ext cx="1440445" cy="1673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1517" y="9608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54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情緒強度</a:t>
            </a:r>
            <a:endParaRPr lang="zh-HK" altLang="en-US" sz="54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78388" y="3583969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54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憤怒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434" y="4364458"/>
            <a:ext cx="3711893" cy="160440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18436" y="422767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生氣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469" y="4364458"/>
            <a:ext cx="3850022" cy="167116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767738" y="438178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怒氣衝天</a:t>
            </a:r>
          </a:p>
        </p:txBody>
      </p:sp>
      <p:sp>
        <p:nvSpPr>
          <p:cNvPr id="18" name="矩形 17"/>
          <p:cNvSpPr/>
          <p:nvPr/>
        </p:nvSpPr>
        <p:spPr>
          <a:xfrm>
            <a:off x="2988265" y="1944529"/>
            <a:ext cx="842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人一組以「憤怒」為主題，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討論及分享兩個不同憤怒程度的情景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491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2A70C17D-E732-4ED3-8B1C-5BBD75356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6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6782" y="11641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676026" y="3253370"/>
            <a:ext cx="6331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鄰座的同學不問自取地拿了你的文具，你感到有些</a:t>
            </a:r>
            <a:r>
              <a:rPr lang="zh-HK" altLang="en-US" sz="3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生氣，說他幾句</a:t>
            </a:r>
            <a:r>
              <a:rPr lang="zh-TW" altLang="en-US" sz="3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HK" altLang="en-US" sz="3200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6026" y="4889231"/>
            <a:ext cx="5825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同學</a:t>
            </a: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弄破了你準備用來比賽的模型，你</a:t>
            </a:r>
            <a:r>
              <a:rPr lang="zh-TW" altLang="en-US" sz="32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感到</a:t>
            </a:r>
            <a:r>
              <a:rPr lang="zh-TW" altLang="en-US" sz="3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怒氣衝天，甚至破口大罵。</a:t>
            </a:r>
            <a:endParaRPr lang="en-US" sz="32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Group 4"/>
          <p:cNvGrpSpPr/>
          <p:nvPr/>
        </p:nvGrpSpPr>
        <p:grpSpPr>
          <a:xfrm>
            <a:off x="402148" y="382274"/>
            <a:ext cx="2471987" cy="2732197"/>
            <a:chOff x="482670" y="2614481"/>
            <a:chExt cx="2471987" cy="2732197"/>
          </a:xfrm>
        </p:grpSpPr>
        <p:pic>
          <p:nvPicPr>
            <p:cNvPr id="22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23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917918" y="836669"/>
            <a:ext cx="1440445" cy="1673450"/>
          </a:xfrm>
          <a:prstGeom prst="rect">
            <a:avLst/>
          </a:prstGeom>
        </p:spPr>
      </p:pic>
      <p:sp>
        <p:nvSpPr>
          <p:cNvPr id="25" name="Rectangle 2"/>
          <p:cNvSpPr/>
          <p:nvPr/>
        </p:nvSpPr>
        <p:spPr>
          <a:xfrm>
            <a:off x="3373917" y="11132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54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情緒強度（例子）</a:t>
            </a:r>
            <a:endParaRPr lang="zh-HK" altLang="en-US" sz="54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470" y="2510119"/>
            <a:ext cx="3711893" cy="160440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591301" y="230149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4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生氣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005" y="4825113"/>
            <a:ext cx="3763892" cy="163377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604800" y="4628388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4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怒氣衝天</a:t>
            </a:r>
          </a:p>
        </p:txBody>
      </p:sp>
      <p:sp>
        <p:nvSpPr>
          <p:cNvPr id="18" name="矩形 16"/>
          <p:cNvSpPr/>
          <p:nvPr/>
        </p:nvSpPr>
        <p:spPr>
          <a:xfrm>
            <a:off x="2774447" y="2363044"/>
            <a:ext cx="1706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例子：</a:t>
            </a:r>
            <a:endParaRPr lang="en-US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88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868" y="1154252"/>
            <a:ext cx="1686073" cy="92860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405" y="2065911"/>
            <a:ext cx="9287250" cy="4149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識及察覺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當下的</a:t>
            </a:r>
            <a:r>
              <a:rPr lang="zh-HK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感受和需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每種情緒也有它的</a:t>
            </a:r>
            <a:r>
              <a:rPr lang="zh-TW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獨特意義和功能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，並沒有好壞之分。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6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有強有弱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不同的情緒或情緒強度會驅使我們作出不同的行動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HK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311948" y="2104495"/>
            <a:ext cx="678417" cy="646331"/>
            <a:chOff x="-1683874" y="1978867"/>
            <a:chExt cx="678417" cy="646331"/>
          </a:xfrm>
        </p:grpSpPr>
        <p:sp>
          <p:nvSpPr>
            <p:cNvPr id="3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335051" y="3509631"/>
            <a:ext cx="678417" cy="646331"/>
            <a:chOff x="-1683874" y="1978867"/>
            <a:chExt cx="678417" cy="646331"/>
          </a:xfrm>
        </p:grpSpPr>
        <p:sp>
          <p:nvSpPr>
            <p:cNvPr id="67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8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grpSp>
        <p:nvGrpSpPr>
          <p:cNvPr id="30" name="Group 65"/>
          <p:cNvGrpSpPr/>
          <p:nvPr/>
        </p:nvGrpSpPr>
        <p:grpSpPr>
          <a:xfrm>
            <a:off x="1402885" y="4811134"/>
            <a:ext cx="678417" cy="646331"/>
            <a:chOff x="-1683874" y="1978867"/>
            <a:chExt cx="678417" cy="646331"/>
          </a:xfrm>
        </p:grpSpPr>
        <p:sp>
          <p:nvSpPr>
            <p:cNvPr id="31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59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700402" y="3602736"/>
            <a:ext cx="11058782" cy="36576"/>
          </a:xfrm>
          <a:prstGeom prst="line">
            <a:avLst/>
          </a:prstGeom>
          <a:ln w="762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062690" y="1595070"/>
            <a:ext cx="10189764" cy="4351192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37" y="3140456"/>
            <a:ext cx="8993794" cy="1186811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在強烈的情緒下，</a:t>
            </a:r>
            <a:br>
              <a:rPr lang="en-US" altLang="zh-TW" sz="4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身體和行為有甚麼反應呢</a:t>
            </a:r>
            <a:r>
              <a:rPr lang="en-US" altLang="zh-TW" sz="44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HK" altLang="en-US" sz="3600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3" y="330304"/>
            <a:ext cx="2471987" cy="2732197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350944" y="3392424"/>
            <a:ext cx="362288" cy="384971"/>
          </a:xfrm>
          <a:prstGeom prst="ellipse">
            <a:avLst/>
          </a:prstGeom>
          <a:solidFill>
            <a:srgbClr val="FFF79A"/>
          </a:solidFill>
          <a:ln w="5715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1735318" y="3446826"/>
            <a:ext cx="362288" cy="384971"/>
          </a:xfrm>
          <a:prstGeom prst="ellipse">
            <a:avLst/>
          </a:prstGeom>
          <a:solidFill>
            <a:srgbClr val="FFF79A"/>
          </a:solidFill>
          <a:ln w="5715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0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8225" y="1017489"/>
            <a:ext cx="9144000" cy="820017"/>
          </a:xfrm>
        </p:spPr>
        <p:txBody>
          <a:bodyPr>
            <a:normAutofit/>
          </a:bodyPr>
          <a:lstStyle/>
          <a:p>
            <a:pPr algn="l"/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，找出答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HK" altLang="en-US" sz="4400" b="1" dirty="0">
              <a:solidFill>
                <a:srgbClr val="EF80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49748" y="229874"/>
            <a:ext cx="1848255" cy="2042809"/>
            <a:chOff x="249748" y="229874"/>
            <a:chExt cx="2471987" cy="2732197"/>
          </a:xfrm>
        </p:grpSpPr>
        <p:grpSp>
          <p:nvGrpSpPr>
            <p:cNvPr id="5" name="Group 4"/>
            <p:cNvGrpSpPr/>
            <p:nvPr/>
          </p:nvGrpSpPr>
          <p:grpSpPr>
            <a:xfrm>
              <a:off x="249748" y="229874"/>
              <a:ext cx="2471987" cy="2732197"/>
              <a:chOff x="482670" y="2614481"/>
              <a:chExt cx="2471987" cy="273219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0" y="2614481"/>
                <a:ext cx="2471987" cy="2732197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1024128" y="3147762"/>
                <a:ext cx="1481328" cy="151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72" y="829344"/>
              <a:ext cx="1587862" cy="119407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097499" y="2760783"/>
            <a:ext cx="1028368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</a:pP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主角</a:t>
            </a:r>
            <a:r>
              <a:rPr lang="zh-HK" altLang="en-US" sz="3600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言仔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正經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甚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緒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？強度是強還是弱？</a:t>
            </a:r>
            <a:endParaRPr lang="en-US" altLang="zh-HK" sz="3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</a:pP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當主角</a:t>
            </a:r>
            <a:r>
              <a:rPr lang="zh-HK" altLang="en-US" sz="3600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言仔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緒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激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動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時，他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出現甚麼身體反應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altLang="zh-HK" sz="3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altLang="zh-HK" sz="9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</a:pP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他做了甚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衝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動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的行為？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537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49748" y="229874"/>
            <a:ext cx="1848255" cy="2042809"/>
            <a:chOff x="249748" y="229874"/>
            <a:chExt cx="2471987" cy="2732197"/>
          </a:xfrm>
        </p:grpSpPr>
        <p:grpSp>
          <p:nvGrpSpPr>
            <p:cNvPr id="5" name="Group 4"/>
            <p:cNvGrpSpPr/>
            <p:nvPr/>
          </p:nvGrpSpPr>
          <p:grpSpPr>
            <a:xfrm>
              <a:off x="249748" y="229874"/>
              <a:ext cx="2471987" cy="2732197"/>
              <a:chOff x="482670" y="2614481"/>
              <a:chExt cx="2471987" cy="273219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0" y="2614481"/>
                <a:ext cx="2471987" cy="2732197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1024128" y="3147762"/>
                <a:ext cx="1481328" cy="151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72" y="829344"/>
              <a:ext cx="1587862" cy="1194072"/>
            </a:xfrm>
            <a:prstGeom prst="rect">
              <a:avLst/>
            </a:prstGeom>
          </p:spPr>
        </p:pic>
      </p:grp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圖片 8">
            <a:hlinkClick r:id="rId5"/>
            <a:extLst>
              <a:ext uri="{FF2B5EF4-FFF2-40B4-BE49-F238E27FC236}">
                <a16:creationId xmlns:a16="http://schemas.microsoft.com/office/drawing/2014/main" id="{4C15F155-C398-42EF-83DD-EC972CE4B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575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26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49748" y="229874"/>
            <a:ext cx="1848255" cy="2042809"/>
            <a:chOff x="249748" y="229874"/>
            <a:chExt cx="2471987" cy="2732197"/>
          </a:xfrm>
        </p:grpSpPr>
        <p:grpSp>
          <p:nvGrpSpPr>
            <p:cNvPr id="5" name="Group 4"/>
            <p:cNvGrpSpPr/>
            <p:nvPr/>
          </p:nvGrpSpPr>
          <p:grpSpPr>
            <a:xfrm>
              <a:off x="249748" y="229874"/>
              <a:ext cx="2471987" cy="2732197"/>
              <a:chOff x="482670" y="2614481"/>
              <a:chExt cx="2471987" cy="273219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0" y="2614481"/>
                <a:ext cx="2471987" cy="2732197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1024128" y="3147762"/>
                <a:ext cx="1481328" cy="151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72" y="829344"/>
              <a:ext cx="1587862" cy="119407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168538" y="3047445"/>
            <a:ext cx="1028368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</a:pP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主角</a:t>
            </a:r>
            <a:r>
              <a:rPr lang="zh-HK" altLang="en-US" sz="3200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言仔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正經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甚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緒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？強度是強還是弱？</a:t>
            </a:r>
            <a:endParaRPr lang="en-US" altLang="zh-HK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</a:pP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當主角</a:t>
            </a:r>
            <a:r>
              <a:rPr lang="zh-HK" altLang="en-US" sz="3200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言仔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緒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激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動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時，他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出現甚麼身體反應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en-US" altLang="zh-HK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altLang="zh-HK" sz="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</a:pP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他做了甚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麼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衝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動</a:t>
            </a:r>
            <a:r>
              <a:rPr lang="zh-HK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的行為？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0338" y="2514158"/>
            <a:ext cx="203132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討論題目</a:t>
            </a:r>
            <a:endParaRPr lang="en-US" altLang="zh-HK" sz="36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308225" y="1017489"/>
            <a:ext cx="9144000" cy="820017"/>
          </a:xfrm>
        </p:spPr>
        <p:txBody>
          <a:bodyPr>
            <a:normAutofit/>
          </a:bodyPr>
          <a:lstStyle/>
          <a:p>
            <a:pPr algn="l"/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</a:t>
            </a:r>
            <a:r>
              <a:rPr lang="zh-HK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，找出答</a:t>
            </a:r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HK" altLang="en-US" sz="4400" b="1" dirty="0">
              <a:solidFill>
                <a:srgbClr val="EF80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062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-14203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87" y="32726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HK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與身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HK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及行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為反應</a:t>
            </a:r>
            <a:r>
              <a:rPr lang="zh-HK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間的</a:t>
            </a:r>
            <a:r>
              <a:rPr lang="zh-HK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endParaRPr lang="zh-HK" altLang="en-US" sz="4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838387" y="1529395"/>
            <a:ext cx="10890262" cy="15812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映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，它會透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體和行為反應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向我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發出訊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。例如，當</a:t>
            </a:r>
            <a:r>
              <a:rPr lang="zh-HK" altLang="en-US" sz="32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言仔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5408" y="1614744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54" y="2483692"/>
            <a:ext cx="7685590" cy="4323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480987">
            <a:off x="568855" y="3273073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</a:t>
            </a:r>
            <a:r>
              <a:rPr lang="zh-TW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</a:t>
            </a:r>
            <a:r>
              <a:rPr lang="zh-HK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變得急</a:t>
            </a:r>
            <a:r>
              <a:rPr lang="zh-TW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速</a:t>
            </a:r>
            <a:endParaRPr lang="en-US" sz="3600" dirty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 rot="1732280">
            <a:off x="8284283" y="293393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肌</a:t>
            </a:r>
            <a:r>
              <a:rPr lang="zh-TW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肉</a:t>
            </a:r>
            <a:r>
              <a:rPr lang="zh-HK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繃緊</a:t>
            </a:r>
            <a:endParaRPr lang="en-US" sz="3600" dirty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4082" y="525639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緊握</a:t>
            </a:r>
            <a:r>
              <a:rPr lang="zh-TW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拳</a:t>
            </a:r>
            <a:r>
              <a:rPr lang="zh-HK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</a:t>
            </a:r>
            <a:endParaRPr lang="en-US" sz="3600" dirty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1082" y="515761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語速加快</a:t>
            </a:r>
            <a:endParaRPr lang="en-US" sz="3600" dirty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10253" y="417451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聲量加大</a:t>
            </a:r>
            <a:endParaRPr lang="en-US" sz="3600" dirty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92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648752" y="1011354"/>
            <a:ext cx="3550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烈</a:t>
            </a:r>
            <a:r>
              <a:rPr lang="zh-HK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的情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05" y="872067"/>
            <a:ext cx="10032453" cy="56432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1778" y="2538305"/>
            <a:ext cx="567920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反應傾向由大腦負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責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杏仁核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主導</a:t>
            </a:r>
            <a:endParaRPr lang="en-US" altLang="zh-HK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負責理性思維的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大腦前額葉皮層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</a:t>
            </a:r>
            <a:r>
              <a:rPr lang="zh-HK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「斷了線」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一樣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未能如常地作理性思考和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斷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799" y="2669041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68457" y="3802679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68456" y="5134244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91" y="796183"/>
            <a:ext cx="3244061" cy="14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79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648752" y="1011354"/>
            <a:ext cx="3550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烈</a:t>
            </a:r>
            <a:r>
              <a:rPr lang="zh-HK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的情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2466" y="2299495"/>
            <a:ext cx="10774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HK" altLang="en-US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言仔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上升到非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烈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時，他衝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地將另一個視藝作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</a:t>
            </a:r>
            <a:r>
              <a:rPr lang="zh-HK" altLang="en-US" sz="3600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弄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破，而這個行為對事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並沒有任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9487" y="2330699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9" y="2617463"/>
            <a:ext cx="8395557" cy="4722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21254">
            <a:off x="6147393" y="4398347"/>
            <a:ext cx="28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衝動行為</a:t>
            </a:r>
            <a: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91" y="796183"/>
            <a:ext cx="3244061" cy="14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4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0288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648752" y="1011354"/>
            <a:ext cx="3550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烈</a:t>
            </a:r>
            <a:r>
              <a:rPr lang="zh-HK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的情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2466" y="2299495"/>
            <a:ext cx="10571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我們的「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溢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，做的行為未必是</a:t>
            </a:r>
            <a:r>
              <a:rPr lang="zh-TW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基於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慧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的決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，未能幫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，往往會令事情變得更差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9487" y="2330699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264">
            <a:off x="4627377" y="4599300"/>
            <a:ext cx="2139184" cy="2149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423">
            <a:off x="5485019" y="3843043"/>
            <a:ext cx="2110752" cy="12439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8951">
            <a:off x="4082742" y="3925069"/>
            <a:ext cx="2110752" cy="124395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1" y="796183"/>
            <a:ext cx="3244061" cy="14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1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838387" y="327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重溫第二節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259322" y="2294209"/>
            <a:ext cx="10299222" cy="4351338"/>
            <a:chOff x="1170832" y="1540000"/>
            <a:chExt cx="10299222" cy="4351338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1170832" y="1540000"/>
              <a:ext cx="10299222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l">
                <a:lnSpc>
                  <a:spcPct val="120000"/>
                </a:lnSpc>
              </a:pPr>
              <a:r>
                <a:rPr lang="zh-TW" altLang="en-US" sz="2800" dirty="0">
                  <a:solidFill>
                    <a:srgbClr val="28ACC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良好的睡眠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是「壓力水桶」</a:t>
              </a:r>
              <a:r>
                <a:rPr lang="zh-TW" altLang="en-US" sz="2800" dirty="0">
                  <a:solidFill>
                    <a:srgbClr val="28ACC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放水的方法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之一，對維持身心健康甚為重要。睡眠不足或者睡眠質素欠佳都會對我們的身體、情緒，以</a:t>
              </a:r>
              <a:r>
                <a:rPr lang="zh-TW" altLang="zh-HK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至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學習、日常生活等各方面構成負面影響。</a:t>
              </a:r>
              <a:endPara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 algn="l">
                <a:lnSpc>
                  <a:spcPct val="120000"/>
                </a:lnSpc>
              </a:pPr>
              <a:endParaRPr 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 algn="l">
                <a:lnSpc>
                  <a:spcPct val="120000"/>
                </a:lnSpc>
              </a:pP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我們除了要保持足夠的睡眠時間之外，還需要留意自己的睡眠質素，因為</a:t>
              </a:r>
              <a:r>
                <a:rPr lang="zh-HK" altLang="en-US" sz="2800" dirty="0">
                  <a:solidFill>
                    <a:srgbClr val="28ACC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睡眠時間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HK" altLang="en-US" sz="2800" dirty="0">
                  <a:solidFill>
                    <a:srgbClr val="28ACC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睡眠質素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同樣重要。</a:t>
              </a:r>
              <a:endPara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 algn="l">
                <a:lnSpc>
                  <a:spcPct val="120000"/>
                </a:lnSpc>
              </a:pPr>
              <a:endPara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1" algn="l">
                <a:lnSpc>
                  <a:spcPct val="120000"/>
                </a:lnSpc>
              </a:pPr>
              <a:endParaRPr 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>
                <a:lnSpc>
                  <a:spcPct val="120000"/>
                </a:lnSpc>
              </a:pPr>
              <a:endPara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170832" y="1810391"/>
              <a:ext cx="372979" cy="397639"/>
            </a:xfrm>
            <a:prstGeom prst="ellipse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170832" y="3850864"/>
              <a:ext cx="372979" cy="397639"/>
            </a:xfrm>
            <a:prstGeom prst="ellipse">
              <a:avLst/>
            </a:prstGeom>
            <a:solidFill>
              <a:srgbClr val="41C3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8" y="339016"/>
            <a:ext cx="1479537" cy="16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60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64061" y="944477"/>
            <a:ext cx="10857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為了讓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即時放水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</a:t>
            </a:r>
            <a:r>
              <a:rPr lang="zh-HK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調節強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烈</a:t>
            </a:r>
            <a:r>
              <a:rPr lang="zh-HK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，讓情緒暫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時降溫</a:t>
            </a:r>
            <a:endParaRPr lang="en-US" altLang="zh-TW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1082" y="107209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09355" y="2731567"/>
            <a:ext cx="2722916" cy="2737898"/>
            <a:chOff x="662659" y="1690688"/>
            <a:chExt cx="5787948" cy="45142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48" y="1690688"/>
              <a:ext cx="4492815" cy="45142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279" y="2913648"/>
              <a:ext cx="1595922" cy="127334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013" y="3637673"/>
              <a:ext cx="1539023" cy="127334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462" y="4179712"/>
              <a:ext cx="635145" cy="101623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59" y="4911015"/>
              <a:ext cx="608433" cy="97349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67" y="4161934"/>
            <a:ext cx="4777176" cy="268716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31199" y="5526599"/>
            <a:ext cx="4062108" cy="417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42" y="4575712"/>
            <a:ext cx="3244061" cy="14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67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49748" y="229874"/>
            <a:ext cx="1848255" cy="2042809"/>
            <a:chOff x="249748" y="229874"/>
            <a:chExt cx="2471987" cy="2732197"/>
          </a:xfrm>
        </p:grpSpPr>
        <p:grpSp>
          <p:nvGrpSpPr>
            <p:cNvPr id="5" name="Group 4"/>
            <p:cNvGrpSpPr/>
            <p:nvPr/>
          </p:nvGrpSpPr>
          <p:grpSpPr>
            <a:xfrm>
              <a:off x="249748" y="229874"/>
              <a:ext cx="2471987" cy="2732197"/>
              <a:chOff x="482670" y="2614481"/>
              <a:chExt cx="2471987" cy="273219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0" y="2614481"/>
                <a:ext cx="2471987" cy="2732197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1024128" y="3147762"/>
                <a:ext cx="1481328" cy="1515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72" y="829344"/>
              <a:ext cx="1587862" cy="1194072"/>
            </a:xfrm>
            <a:prstGeom prst="rect">
              <a:avLst/>
            </a:prstGeom>
          </p:spPr>
        </p:pic>
      </p:grp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圖片 8">
            <a:hlinkClick r:id="rId5"/>
            <a:extLst>
              <a:ext uri="{FF2B5EF4-FFF2-40B4-BE49-F238E27FC236}">
                <a16:creationId xmlns:a16="http://schemas.microsoft.com/office/drawing/2014/main" id="{F6B4DCB8-B230-417E-BE56-3432A4C66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22049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50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-14203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87" y="32726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「停、問、動」步驟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74" y="2667037"/>
            <a:ext cx="4347410" cy="3875406"/>
          </a:xfrm>
          <a:prstGeom prst="rect">
            <a:avLst/>
          </a:prstGeom>
        </p:spPr>
      </p:pic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838387" y="1529395"/>
            <a:ext cx="10890262" cy="158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當出現強烈的情緒時，我們可以用「停、問、動」三個步驟來幫助自己檢視當刻的狀態及調節情緒，減少被情緒主導的機會</a:t>
            </a:r>
            <a:endParaRPr lang="en-US" altLang="zh-HK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5408" y="1614744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34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4029" y="-43308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87" y="32726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「停、問、動」步驟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3545305" y="2769285"/>
            <a:ext cx="8646695" cy="1488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當察覺出現身體反應和衝動行為的想法時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心跳加速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肌肉繃緊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呼吸急速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面紅耳熱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</a:t>
            </a:r>
          </a:p>
        </p:txBody>
      </p:sp>
      <p:sp>
        <p:nvSpPr>
          <p:cNvPr id="18" name="Oval 17"/>
          <p:cNvSpPr/>
          <p:nvPr/>
        </p:nvSpPr>
        <p:spPr>
          <a:xfrm>
            <a:off x="3145661" y="2817408"/>
            <a:ext cx="372979" cy="397639"/>
          </a:xfrm>
          <a:prstGeom prst="ellipse">
            <a:avLst/>
          </a:prstGeom>
          <a:solidFill>
            <a:srgbClr val="EFA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AAC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" y="1994296"/>
            <a:ext cx="2515173" cy="2820042"/>
          </a:xfrm>
          <a:prstGeom prst="rect">
            <a:avLst/>
          </a:prstGeom>
        </p:spPr>
      </p:pic>
      <p:sp>
        <p:nvSpPr>
          <p:cNvPr id="10" name="Google Shape;155;p7"/>
          <p:cNvSpPr txBox="1">
            <a:spLocks/>
          </p:cNvSpPr>
          <p:nvPr/>
        </p:nvSpPr>
        <p:spPr>
          <a:xfrm>
            <a:off x="3175800" y="1551501"/>
            <a:ext cx="5742314" cy="1146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defPPr>
              <a:defRPr lang="zh-HK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38AB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E2689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第一步</a:t>
            </a:r>
            <a:r>
              <a:rPr lang="zh-TW" altLang="zh-TW" dirty="0">
                <a:solidFill>
                  <a:srgbClr val="E2689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：停</a:t>
            </a:r>
            <a:endParaRPr lang="en-US" altLang="zh-TW" dirty="0">
              <a:solidFill>
                <a:srgbClr val="E2689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 rot="20389218">
            <a:off x="6974391" y="4144523"/>
            <a:ext cx="4824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在心裡大聲說出「停一停」</a:t>
            </a:r>
            <a:endParaRPr lang="zh-TW" altLang="zh-HK" sz="48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37421" y="5375186"/>
            <a:ext cx="462987" cy="398729"/>
            <a:chOff x="-2771895" y="2212705"/>
            <a:chExt cx="678417" cy="635160"/>
          </a:xfrm>
        </p:grpSpPr>
        <p:sp>
          <p:nvSpPr>
            <p:cNvPr id="15" name="橢圓 31"/>
            <p:cNvSpPr/>
            <p:nvPr/>
          </p:nvSpPr>
          <p:spPr>
            <a:xfrm>
              <a:off x="-2771895" y="2212705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" name="文字方塊 32"/>
            <p:cNvSpPr txBox="1"/>
            <p:nvPr/>
          </p:nvSpPr>
          <p:spPr>
            <a:xfrm>
              <a:off x="-2664150" y="2241867"/>
              <a:ext cx="570672" cy="510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20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92418" y="3642322"/>
            <a:ext cx="462987" cy="398729"/>
            <a:chOff x="-2771895" y="2212705"/>
            <a:chExt cx="678417" cy="635160"/>
          </a:xfrm>
        </p:grpSpPr>
        <p:sp>
          <p:nvSpPr>
            <p:cNvPr id="29" name="橢圓 31"/>
            <p:cNvSpPr/>
            <p:nvPr/>
          </p:nvSpPr>
          <p:spPr>
            <a:xfrm>
              <a:off x="-2771895" y="2212705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0" name="文字方塊 32"/>
            <p:cNvSpPr txBox="1"/>
            <p:nvPr/>
          </p:nvSpPr>
          <p:spPr>
            <a:xfrm>
              <a:off x="-2664150" y="2241867"/>
              <a:ext cx="570672" cy="510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20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00656" y="4244964"/>
            <a:ext cx="462987" cy="398729"/>
            <a:chOff x="-2771895" y="2212705"/>
            <a:chExt cx="678417" cy="635160"/>
          </a:xfrm>
        </p:grpSpPr>
        <p:sp>
          <p:nvSpPr>
            <p:cNvPr id="32" name="橢圓 31"/>
            <p:cNvSpPr/>
            <p:nvPr/>
          </p:nvSpPr>
          <p:spPr>
            <a:xfrm>
              <a:off x="-2771895" y="2212705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6" name="文字方塊 32"/>
            <p:cNvSpPr txBox="1"/>
            <p:nvPr/>
          </p:nvSpPr>
          <p:spPr>
            <a:xfrm>
              <a:off x="-2664150" y="2241867"/>
              <a:ext cx="570672" cy="510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20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27824" y="4784174"/>
            <a:ext cx="462987" cy="398729"/>
            <a:chOff x="-2771895" y="2212705"/>
            <a:chExt cx="678417" cy="635160"/>
          </a:xfrm>
        </p:grpSpPr>
        <p:sp>
          <p:nvSpPr>
            <p:cNvPr id="38" name="橢圓 31"/>
            <p:cNvSpPr/>
            <p:nvPr/>
          </p:nvSpPr>
          <p:spPr>
            <a:xfrm>
              <a:off x="-2771895" y="2212705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9" name="文字方塊 32"/>
            <p:cNvSpPr txBox="1"/>
            <p:nvPr/>
          </p:nvSpPr>
          <p:spPr>
            <a:xfrm>
              <a:off x="-2664150" y="2241867"/>
              <a:ext cx="570672" cy="510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20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122" y="5953284"/>
            <a:ext cx="579170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-14203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87" y="32726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「停、問、動」步驟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3545305" y="2939930"/>
            <a:ext cx="8331571" cy="3460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問一問自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己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當刻的情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，情緒處於甚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HK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強度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？有甚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HK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衝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HK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的行為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？對事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HK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有沒有幫</a:t>
            </a: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可以嘗試以以下句子來檢視自己的狀態：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這刻，我有甚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情緒？是否太強烈？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這刻，我想做甚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？對事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發展有幫助嗎？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45661" y="2988053"/>
            <a:ext cx="372979" cy="397639"/>
          </a:xfrm>
          <a:prstGeom prst="ellipse">
            <a:avLst/>
          </a:prstGeom>
          <a:solidFill>
            <a:srgbClr val="9D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AACA"/>
              </a:solidFill>
            </a:endParaRPr>
          </a:p>
        </p:txBody>
      </p:sp>
      <p:sp>
        <p:nvSpPr>
          <p:cNvPr id="10" name="Google Shape;155;p7"/>
          <p:cNvSpPr txBox="1">
            <a:spLocks/>
          </p:cNvSpPr>
          <p:nvPr/>
        </p:nvSpPr>
        <p:spPr>
          <a:xfrm>
            <a:off x="3224843" y="1603047"/>
            <a:ext cx="5742314" cy="1146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defPPr>
              <a:defRPr lang="zh-HK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38AB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67B9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第二步</a:t>
            </a:r>
            <a:r>
              <a:rPr lang="zh-TW" altLang="zh-TW" dirty="0">
                <a:solidFill>
                  <a:srgbClr val="67B9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rgbClr val="67B9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dirty="0">
              <a:solidFill>
                <a:srgbClr val="67B98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1" y="1994296"/>
            <a:ext cx="2527876" cy="2680311"/>
          </a:xfrm>
          <a:prstGeom prst="rect">
            <a:avLst/>
          </a:prstGeom>
        </p:spPr>
      </p:pic>
      <p:sp>
        <p:nvSpPr>
          <p:cNvPr id="12" name="Oval 17"/>
          <p:cNvSpPr/>
          <p:nvPr/>
        </p:nvSpPr>
        <p:spPr>
          <a:xfrm>
            <a:off x="3172326" y="4253148"/>
            <a:ext cx="372979" cy="397639"/>
          </a:xfrm>
          <a:prstGeom prst="ellipse">
            <a:avLst/>
          </a:prstGeom>
          <a:solidFill>
            <a:srgbClr val="9D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A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47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87" y="-43308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387" y="32726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「停、問、動」步驟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3545305" y="2939930"/>
            <a:ext cx="8021053" cy="14716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嘗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找出當下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合調節強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烈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</a:t>
            </a: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，防止「壓力水桶」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滿瀉。例如，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155;p7"/>
          <p:cNvSpPr txBox="1">
            <a:spLocks/>
          </p:cNvSpPr>
          <p:nvPr/>
        </p:nvSpPr>
        <p:spPr>
          <a:xfrm>
            <a:off x="3225030" y="1723236"/>
            <a:ext cx="5742314" cy="1146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defPPr>
              <a:defRPr lang="zh-HK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38AB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5DB4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第三步</a:t>
            </a:r>
            <a:r>
              <a:rPr lang="zh-TW" altLang="zh-TW" dirty="0">
                <a:solidFill>
                  <a:srgbClr val="5DB4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srgbClr val="5DB4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altLang="zh-TW" dirty="0">
              <a:solidFill>
                <a:srgbClr val="5DB4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1" y="1795905"/>
            <a:ext cx="2527876" cy="278193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186220" y="3451567"/>
            <a:ext cx="372979" cy="397639"/>
          </a:xfrm>
          <a:prstGeom prst="ellipse">
            <a:avLst/>
          </a:prstGeom>
          <a:solidFill>
            <a:srgbClr val="87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AAC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9191" y="4681826"/>
            <a:ext cx="6096000" cy="13132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3600450" algn="l"/>
              </a:tabLst>
            </a:pP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轉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移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意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力</a:t>
            </a:r>
            <a:endParaRPr lang="en-US" sz="3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3600450" algn="l"/>
              </a:tabLst>
            </a:pP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「五感」情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緒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安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撫</a:t>
            </a:r>
            <a:r>
              <a:rPr lang="zh-HK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</a:t>
            </a:r>
            <a:r>
              <a:rPr lang="zh-TW" altLang="en-US" sz="3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巧</a:t>
            </a:r>
            <a:endParaRPr lang="en-US" sz="3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094" y="1955600"/>
            <a:ext cx="9183552" cy="4149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dirty="0">
                <a:solidFill>
                  <a:srgbClr val="5DB4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停</a:t>
            </a:r>
            <a:r>
              <a:rPr lang="zh-TW" altLang="en-US" sz="3200" dirty="0">
                <a:solidFill>
                  <a:srgbClr val="5DB4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」能夠幫助我們對</a:t>
            </a:r>
            <a:r>
              <a:rPr lang="zh-TW" altLang="en-US" sz="3200" dirty="0">
                <a:solidFill>
                  <a:srgbClr val="5DB4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當刻的情緒和想法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有所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覺察。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dirty="0">
                <a:solidFill>
                  <a:srgbClr val="5DB4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讓我們為</a:t>
            </a:r>
            <a:r>
              <a:rPr lang="zh-TW" altLang="en-US" sz="3200" dirty="0">
                <a:solidFill>
                  <a:srgbClr val="5DB4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安撫強烈情緒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作出行動，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作出令事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惡化的反應。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調節強烈情緒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r>
              <a:rPr lang="zh-HK" altLang="en-US" sz="3200" dirty="0">
                <a:solidFill>
                  <a:srgbClr val="5DB4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恢復理性思</a:t>
            </a:r>
            <a:r>
              <a:rPr lang="zh-TW" altLang="en-US" sz="3200" dirty="0">
                <a:solidFill>
                  <a:srgbClr val="5DB4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，找更合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及方法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去解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257233" y="1958875"/>
            <a:ext cx="678417" cy="646331"/>
            <a:chOff x="-1683874" y="1978867"/>
            <a:chExt cx="678417" cy="646331"/>
          </a:xfrm>
        </p:grpSpPr>
        <p:sp>
          <p:nvSpPr>
            <p:cNvPr id="3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59456" y="3271363"/>
            <a:ext cx="678417" cy="646331"/>
            <a:chOff x="-1683874" y="1978867"/>
            <a:chExt cx="678417" cy="646331"/>
          </a:xfrm>
        </p:grpSpPr>
        <p:sp>
          <p:nvSpPr>
            <p:cNvPr id="67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8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grpSp>
        <p:nvGrpSpPr>
          <p:cNvPr id="29" name="Group 65"/>
          <p:cNvGrpSpPr/>
          <p:nvPr/>
        </p:nvGrpSpPr>
        <p:grpSpPr>
          <a:xfrm>
            <a:off x="1321301" y="4642284"/>
            <a:ext cx="678417" cy="646331"/>
            <a:chOff x="-1683874" y="1978867"/>
            <a:chExt cx="678417" cy="646331"/>
          </a:xfrm>
        </p:grpSpPr>
        <p:sp>
          <p:nvSpPr>
            <p:cNvPr id="30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1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01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868" y="1154252"/>
            <a:ext cx="1686073" cy="928601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576" y="2227164"/>
            <a:ext cx="9183552" cy="4149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當遇上強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烈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的情緒時，我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溢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易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作出衝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HK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問、動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HK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察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覺和調節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當下的情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和想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，我們可以為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壓力水桶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即時放水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，暫時讓情緒冷靜下來。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257233" y="2149375"/>
            <a:ext cx="678417" cy="646331"/>
            <a:chOff x="-1683874" y="1978867"/>
            <a:chExt cx="678417" cy="646331"/>
          </a:xfrm>
        </p:grpSpPr>
        <p:sp>
          <p:nvSpPr>
            <p:cNvPr id="3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80336" y="3825360"/>
            <a:ext cx="678417" cy="646331"/>
            <a:chOff x="-1683874" y="1978867"/>
            <a:chExt cx="678417" cy="646331"/>
          </a:xfrm>
        </p:grpSpPr>
        <p:sp>
          <p:nvSpPr>
            <p:cNvPr id="67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8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769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9473" y="2216882"/>
            <a:ext cx="9236959" cy="3921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總結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27" y="2017775"/>
            <a:ext cx="3193204" cy="32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8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282" y="1902315"/>
            <a:ext cx="10269934" cy="4675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識及察覺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有助我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當下的</a:t>
            </a:r>
            <a:r>
              <a:rPr lang="zh-HK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感受和需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。每種情緒也有它的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獨特意義和功能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，並沒有好壞之分。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有強有弱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不同的情緒或情緒強度會驅使我們作出不同的行動。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當遇上強烈的情緒時，我們的「壓力水桶」迅速溢滿，容易作出衝動的行為。透過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「停、問、動」察覺和調節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當下的情緒和想法，我們可以為「壓力水桶」</a:t>
            </a:r>
            <a:r>
              <a:rPr lang="zh-TW" altLang="en-US" sz="32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即時放水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，暫時讓情緒冷靜下來。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68" y="381825"/>
            <a:ext cx="1714133" cy="11808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73550" y="193389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73550" y="4395299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0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838387" y="327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重溫第二節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57321" y="2307608"/>
            <a:ext cx="102992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影響睡眠的因素眾多，</a:t>
            </a:r>
            <a:r>
              <a:rPr lang="zh-TW" altLang="en-US" sz="28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睡眠環境、日間及晚間進行的活動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皆有可能影響着我們的睡眠質素</a:t>
            </a:r>
            <a:r>
              <a:rPr lang="zh-HK" altLang="zh-TW" dirty="0"/>
              <a:t>。</a:t>
            </a:r>
            <a:endParaRPr lang="en-US" altLang="zh-HK" dirty="0"/>
          </a:p>
          <a:p>
            <a:pPr lvl="1" algn="l">
              <a:lnSpc>
                <a:spcPct val="120000"/>
              </a:lnSpc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在日常生活中，我們可以透過</a:t>
            </a:r>
            <a:r>
              <a:rPr lang="en-US" altLang="zh-TW" sz="28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B-E-D</a:t>
            </a:r>
            <a:r>
              <a:rPr lang="zh-TW" altLang="en-US" sz="28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來建立健康的睡眠習慣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，保持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精神健康。</a:t>
            </a:r>
          </a:p>
          <a:p>
            <a:pPr lvl="1" algn="l">
              <a:lnSpc>
                <a:spcPct val="120000"/>
              </a:lnSpc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>
              <a:lnSpc>
                <a:spcPct val="120000"/>
              </a:lnSpc>
            </a:pP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20000"/>
              </a:lnSpc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39637" y="2474878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240106" y="4123277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8" y="339016"/>
            <a:ext cx="1479537" cy="16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6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0817" y="2730682"/>
            <a:ext cx="9633046" cy="24635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及其功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HK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認識調節強</a:t>
            </a:r>
            <a:r>
              <a:rPr lang="zh-TW" altLang="zh-HK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烈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情緒的重要性及步驟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70" y="1018828"/>
            <a:ext cx="3393746" cy="2052505"/>
          </a:xfrm>
          <a:prstGeom prst="rect">
            <a:avLst/>
          </a:prstGeom>
        </p:spPr>
      </p:pic>
      <p:sp>
        <p:nvSpPr>
          <p:cNvPr id="31" name="4-Point Star 30"/>
          <p:cNvSpPr/>
          <p:nvPr/>
        </p:nvSpPr>
        <p:spPr>
          <a:xfrm>
            <a:off x="8658941" y="2412362"/>
            <a:ext cx="438690" cy="475488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4-Point Star 31"/>
          <p:cNvSpPr/>
          <p:nvPr/>
        </p:nvSpPr>
        <p:spPr>
          <a:xfrm>
            <a:off x="10569815" y="973677"/>
            <a:ext cx="384048" cy="363471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0235" y="2678540"/>
            <a:ext cx="745958" cy="793422"/>
            <a:chOff x="208548" y="1874972"/>
            <a:chExt cx="745958" cy="793422"/>
          </a:xfrm>
        </p:grpSpPr>
        <p:sp>
          <p:nvSpPr>
            <p:cNvPr id="39" name="Oval 38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6999" y="3820751"/>
            <a:ext cx="745958" cy="793422"/>
            <a:chOff x="208548" y="1874972"/>
            <a:chExt cx="745958" cy="793422"/>
          </a:xfrm>
        </p:grpSpPr>
        <p:sp>
          <p:nvSpPr>
            <p:cNvPr id="46" name="Oval 45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447492" y="968015"/>
            <a:ext cx="4804732" cy="951297"/>
          </a:xfrm>
          <a:prstGeom prst="roundRect">
            <a:avLst/>
          </a:prstGeom>
          <a:solidFill>
            <a:srgbClr val="FFF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標題 1"/>
          <p:cNvSpPr>
            <a:spLocks noGrp="1"/>
          </p:cNvSpPr>
          <p:nvPr>
            <p:ph type="title"/>
          </p:nvPr>
        </p:nvSpPr>
        <p:spPr>
          <a:xfrm>
            <a:off x="966216" y="1225296"/>
            <a:ext cx="3773052" cy="684848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EF8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本節內容簡介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225117" y="2006672"/>
            <a:ext cx="1367232" cy="559163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0348236" y="2060471"/>
            <a:ext cx="1211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0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9748" y="229874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542521" y="712639"/>
            <a:ext cx="9505099" cy="1597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情緒詞彙輪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765518" y="684269"/>
            <a:ext cx="1440445" cy="1673450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6944232" y="2491581"/>
            <a:ext cx="4025739" cy="4184901"/>
            <a:chOff x="5007856" y="2330199"/>
            <a:chExt cx="4025739" cy="41849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417" y="2330199"/>
              <a:ext cx="3894618" cy="41849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374779" y="3874614"/>
              <a:ext cx="12384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基本情緒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07856" y="3560861"/>
              <a:ext cx="1596744" cy="8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快樂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87701" y="2713150"/>
              <a:ext cx="1596744" cy="8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憤怒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73664" y="3510516"/>
              <a:ext cx="1596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悲傷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36851" y="4649597"/>
              <a:ext cx="1596744" cy="8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厭惡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6683" y="5633896"/>
              <a:ext cx="1596744" cy="8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恐懼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24860" y="4681657"/>
              <a:ext cx="1596744" cy="8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驚訝</a:t>
              </a:r>
              <a:endParaRPr lang="en-US" sz="2800" dirty="0">
                <a:latin typeface="SetoFont" panose="02000600000000000000" pitchFamily="2" charset="-128"/>
                <a:ea typeface="SetoFont" panose="02000600000000000000" pitchFamily="2" charset="-128"/>
                <a:cs typeface="SetoFont" panose="02000600000000000000" pitchFamily="2" charset="-128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413182" y="3191945"/>
            <a:ext cx="6425679" cy="2844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</a:t>
            </a:r>
            <a:r>
              <a:rPr lang="en-US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組，每組負責一種基本情緒</a:t>
            </a:r>
            <a:endParaRPr lang="en-US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每組寫下你們所知道與</a:t>
            </a:r>
            <a:r>
              <a:rPr lang="zh-TW" altLang="en-US" sz="36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該種基本情緒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相近的情緒詞彙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071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6782" y="11641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9748" y="229874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765518" y="684269"/>
            <a:ext cx="1440445" cy="16734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/>
          <a:srcRect l="-1798" t="21547" r="-1792" b="5608"/>
          <a:stretch/>
        </p:blipFill>
        <p:spPr>
          <a:xfrm>
            <a:off x="2988265" y="-11114"/>
            <a:ext cx="6951785" cy="69035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8794" y="3574357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情緒詞彙輪</a:t>
            </a:r>
            <a:endParaRPr lang="zh-HK" altLang="en-US" sz="40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018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678" y="2318443"/>
            <a:ext cx="9183552" cy="28446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</a:t>
            </a:r>
            <a:r>
              <a:rPr lang="zh-HK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察覺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HK" altLang="en-US" sz="4000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運用適當的詞彙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形容自己的情緒，是幫助我們調節情緒的重要一步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64"/>
          <p:cNvGrpSpPr/>
          <p:nvPr/>
        </p:nvGrpSpPr>
        <p:grpSpPr>
          <a:xfrm>
            <a:off x="1094356" y="2544939"/>
            <a:ext cx="678417" cy="646331"/>
            <a:chOff x="-1683874" y="1978867"/>
            <a:chExt cx="678417" cy="646331"/>
          </a:xfrm>
        </p:grpSpPr>
        <p:sp>
          <p:nvSpPr>
            <p:cNvPr id="24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01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046" y="2180568"/>
            <a:ext cx="8656943" cy="289592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每種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也有它的</a:t>
            </a:r>
            <a:r>
              <a:rPr lang="zh-HK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</a:t>
            </a: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</a:t>
            </a:r>
            <a:r>
              <a:rPr lang="zh-HK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</a:t>
            </a:r>
            <a:r>
              <a:rPr lang="zh-HK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HK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</a:t>
            </a: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HK" altLang="en-US" sz="4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好壞之分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HK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6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640152-3d3c-465b-beb1-086ea6aeed0e">
      <Terms xmlns="http://schemas.microsoft.com/office/infopath/2007/PartnerControls"/>
    </lcf76f155ced4ddcb4097134ff3c332f>
    <TaxCatchAll xmlns="41427138-8be5-4331-9876-fbac57ee4dc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1B010E513754C4FBF423E6115B9BD48" ma:contentTypeVersion="11" ma:contentTypeDescription="建立新的文件。" ma:contentTypeScope="" ma:versionID="b95f78fc337e804bf54ec19020a9ae7e">
  <xsd:schema xmlns:xsd="http://www.w3.org/2001/XMLSchema" xmlns:xs="http://www.w3.org/2001/XMLSchema" xmlns:p="http://schemas.microsoft.com/office/2006/metadata/properties" xmlns:ns2="4b640152-3d3c-465b-beb1-086ea6aeed0e" xmlns:ns3="41427138-8be5-4331-9876-fbac57ee4dc8" targetNamespace="http://schemas.microsoft.com/office/2006/metadata/properties" ma:root="true" ma:fieldsID="146e02d83dae825ae2f14ad6ee8b6f96" ns2:_="" ns3:_="">
    <xsd:import namespace="4b640152-3d3c-465b-beb1-086ea6aeed0e"/>
    <xsd:import namespace="41427138-8be5-4331-9876-fbac57ee4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40152-3d3c-465b-beb1-086ea6aeed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27138-8be5-4331-9876-fbac57ee4d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24d27d4-b118-4058-99ce-07324ded7239}" ma:internalName="TaxCatchAll" ma:showField="CatchAllData" ma:web="41427138-8be5-4331-9876-fbac57ee4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59E10-AC30-4D47-8DAF-C512FA2D4B26}">
  <ds:schemaRefs>
    <ds:schemaRef ds:uri="http://purl.org/dc/elements/1.1/"/>
    <ds:schemaRef ds:uri="http://www.w3.org/XML/1998/namespace"/>
    <ds:schemaRef ds:uri="41427138-8be5-4331-9876-fbac57ee4dc8"/>
    <ds:schemaRef ds:uri="http://schemas.microsoft.com/office/2006/documentManagement/types"/>
    <ds:schemaRef ds:uri="http://schemas.microsoft.com/office/infopath/2007/PartnerControls"/>
    <ds:schemaRef ds:uri="4b640152-3d3c-465b-beb1-086ea6aeed0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45468B-6593-4509-B514-80BB39987E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40152-3d3c-465b-beb1-086ea6aeed0e"/>
    <ds:schemaRef ds:uri="41427138-8be5-4331-9876-fbac57ee4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30F2EE-5F4B-4A31-913A-24ED7A62C8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6245</TotalTime>
  <Words>1776</Words>
  <Application>Microsoft Office PowerPoint</Application>
  <PresentationFormat>寬螢幕</PresentationFormat>
  <Paragraphs>227</Paragraphs>
  <Slides>39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52" baseType="lpstr">
      <vt:lpstr>Microsoft JhengHei UI</vt:lpstr>
      <vt:lpstr>Microsoft YaHei</vt:lpstr>
      <vt:lpstr>SetoFont</vt:lpstr>
      <vt:lpstr>細明體</vt:lpstr>
      <vt:lpstr>微軟正黑體</vt:lpstr>
      <vt:lpstr>微軟正黑體</vt:lpstr>
      <vt:lpstr>Arial</vt:lpstr>
      <vt:lpstr>Berlin Sans FB</vt:lpstr>
      <vt:lpstr>Calibri</vt:lpstr>
      <vt:lpstr>Calibri Light</vt:lpstr>
      <vt:lpstr>Times New Roman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本節內容簡介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小結</vt:lpstr>
      <vt:lpstr>在強烈的情緒下， 身體和行為有甚麼反應呢? </vt:lpstr>
      <vt:lpstr>留意影片內容，找出答案</vt:lpstr>
      <vt:lpstr>PowerPoint 簡報</vt:lpstr>
      <vt:lpstr>留意影片內容，找出答案</vt:lpstr>
      <vt:lpstr>情緒與身體及行為反應之間的關係</vt:lpstr>
      <vt:lpstr>PowerPoint 簡報</vt:lpstr>
      <vt:lpstr>PowerPoint 簡報</vt:lpstr>
      <vt:lpstr>PowerPoint 簡報</vt:lpstr>
      <vt:lpstr>PowerPoint 簡報</vt:lpstr>
      <vt:lpstr>PowerPoint 簡報</vt:lpstr>
      <vt:lpstr>「停、問、動」步驟</vt:lpstr>
      <vt:lpstr>「停、問、動」步驟</vt:lpstr>
      <vt:lpstr>「停、問、動」步驟</vt:lpstr>
      <vt:lpstr>「停、問、動」步驟</vt:lpstr>
      <vt:lpstr>PowerPoint 簡報</vt:lpstr>
      <vt:lpstr>小結</vt:lpstr>
      <vt:lpstr>PowerPoint 簡報</vt:lpstr>
      <vt:lpstr>第三節 學習重點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警鐘長期誤鳴</dc:title>
  <dc:creator>CHAN, Hiu-wo Lucy</dc:creator>
  <cp:lastModifiedBy>YIU, Ching-laam Crystal</cp:lastModifiedBy>
  <cp:revision>443</cp:revision>
  <dcterms:created xsi:type="dcterms:W3CDTF">2023-01-05T07:24:07Z</dcterms:created>
  <dcterms:modified xsi:type="dcterms:W3CDTF">2026-05-12T03:50:04Z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0x010100E1B010E513754C4FBF423E6115B9BD48</vt:lpwstr>
  </property>
</Properties>
</file>