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4"/>
  </p:notesMasterIdLst>
  <p:sldIdLst>
    <p:sldId id="275" r:id="rId5"/>
    <p:sldId id="490" r:id="rId6"/>
    <p:sldId id="340" r:id="rId7"/>
    <p:sldId id="495" r:id="rId8"/>
    <p:sldId id="285" r:id="rId9"/>
    <p:sldId id="434" r:id="rId10"/>
    <p:sldId id="441" r:id="rId11"/>
    <p:sldId id="497" r:id="rId12"/>
    <p:sldId id="486" r:id="rId13"/>
    <p:sldId id="498" r:id="rId14"/>
    <p:sldId id="487" r:id="rId15"/>
    <p:sldId id="454" r:id="rId16"/>
    <p:sldId id="451" r:id="rId17"/>
    <p:sldId id="452" r:id="rId18"/>
    <p:sldId id="453" r:id="rId19"/>
    <p:sldId id="450" r:id="rId20"/>
    <p:sldId id="415" r:id="rId21"/>
    <p:sldId id="500" r:id="rId22"/>
    <p:sldId id="455" r:id="rId23"/>
    <p:sldId id="491" r:id="rId24"/>
    <p:sldId id="496" r:id="rId25"/>
    <p:sldId id="456" r:id="rId26"/>
    <p:sldId id="457" r:id="rId27"/>
    <p:sldId id="458" r:id="rId28"/>
    <p:sldId id="459" r:id="rId29"/>
    <p:sldId id="492" r:id="rId30"/>
    <p:sldId id="493" r:id="rId31"/>
    <p:sldId id="361" r:id="rId32"/>
    <p:sldId id="362" r:id="rId33"/>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28ACC2"/>
    <a:srgbClr val="7030A0"/>
    <a:srgbClr val="FFC5C5"/>
    <a:srgbClr val="FFA3A3"/>
    <a:srgbClr val="FF8585"/>
    <a:srgbClr val="FBD5A3"/>
    <a:srgbClr val="FAC57E"/>
    <a:srgbClr val="DFD9DA"/>
    <a:srgbClr val="BBAC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F363E7-8A4E-4208-98AE-A7D5CA2EC424}" v="1" dt="2023-02-06T01:19:57.0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85442" autoAdjust="0"/>
  </p:normalViewPr>
  <p:slideViewPr>
    <p:cSldViewPr snapToGrid="0">
      <p:cViewPr varScale="1">
        <p:scale>
          <a:sx n="70" d="100"/>
          <a:sy n="70" d="100"/>
        </p:scale>
        <p:origin x="1061" y="43"/>
      </p:cViewPr>
      <p:guideLst/>
    </p:cSldViewPr>
  </p:slideViewPr>
  <p:notesTextViewPr>
    <p:cViewPr>
      <p:scale>
        <a:sx n="1" d="1"/>
        <a:sy n="1" d="1"/>
      </p:scale>
      <p:origin x="0" y="0"/>
    </p:cViewPr>
  </p:notesTextViewPr>
  <p:sorterViewPr>
    <p:cViewPr>
      <p:scale>
        <a:sx n="75" d="100"/>
        <a:sy n="75" d="100"/>
      </p:scale>
      <p:origin x="0" y="-56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UNG, Ka-po Phoebe" userId="S::phoebekpchung@edb.gov.hk::9babcedb-5f0a-4859-ba95-0a15edfebd67" providerId="AD" clId="Web-{FDF363E7-8A4E-4208-98AE-A7D5CA2EC424}"/>
    <pc:docChg chg="modSld">
      <pc:chgData name="CHUNG, Ka-po Phoebe" userId="S::phoebekpchung@edb.gov.hk::9babcedb-5f0a-4859-ba95-0a15edfebd67" providerId="AD" clId="Web-{FDF363E7-8A4E-4208-98AE-A7D5CA2EC424}" dt="2023-02-06T01:19:57.079" v="0" actId="1076"/>
      <pc:docMkLst>
        <pc:docMk/>
      </pc:docMkLst>
      <pc:sldChg chg="modSp">
        <pc:chgData name="CHUNG, Ka-po Phoebe" userId="S::phoebekpchung@edb.gov.hk::9babcedb-5f0a-4859-ba95-0a15edfebd67" providerId="AD" clId="Web-{FDF363E7-8A4E-4208-98AE-A7D5CA2EC424}" dt="2023-02-06T01:19:57.079" v="0" actId="1076"/>
        <pc:sldMkLst>
          <pc:docMk/>
          <pc:sldMk cId="1365214351" sldId="267"/>
        </pc:sldMkLst>
        <pc:picChg chg="mod">
          <ac:chgData name="CHUNG, Ka-po Phoebe" userId="S::phoebekpchung@edb.gov.hk::9babcedb-5f0a-4859-ba95-0a15edfebd67" providerId="AD" clId="Web-{FDF363E7-8A4E-4208-98AE-A7D5CA2EC424}" dt="2023-02-06T01:19:57.079" v="0" actId="1076"/>
          <ac:picMkLst>
            <pc:docMk/>
            <pc:sldMk cId="1365214351" sldId="267"/>
            <ac:picMk id="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C1824-FE88-4E96-8178-4FEA8E4DCBA6}" type="datetimeFigureOut">
              <a:rPr lang="zh-HK" altLang="en-US" smtClean="0"/>
              <a:t>12/5/2026</a:t>
            </a:fld>
            <a:endParaRPr lang="zh-HK"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B96844-D433-4E72-B630-A2F31FA224EF}" type="slidenum">
              <a:rPr lang="zh-HK" altLang="en-US" smtClean="0"/>
              <a:t>‹#›</a:t>
            </a:fld>
            <a:endParaRPr lang="zh-HK" altLang="en-US"/>
          </a:p>
        </p:txBody>
      </p:sp>
    </p:spTree>
    <p:extLst>
      <p:ext uri="{BB962C8B-B14F-4D97-AF65-F5344CB8AC3E}">
        <p14:creationId xmlns:p14="http://schemas.microsoft.com/office/powerpoint/2010/main" val="896313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hmentalhealth.hku.hk/"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penup.hk/"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bhk.org.hk/?page_id=31214#mailing"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sbhk.org.hk/?page_id=31242#onlin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96844-D433-4E72-B630-A2F31FA224EF}" type="slidenum">
              <a:rPr lang="zh-HK" altLang="en-US" smtClean="0"/>
              <a:t>1</a:t>
            </a:fld>
            <a:endParaRPr lang="zh-HK" altLang="en-US"/>
          </a:p>
        </p:txBody>
      </p:sp>
    </p:spTree>
    <p:extLst>
      <p:ext uri="{BB962C8B-B14F-4D97-AF65-F5344CB8AC3E}">
        <p14:creationId xmlns:p14="http://schemas.microsoft.com/office/powerpoint/2010/main" val="645269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dirty="0"/>
          </a:p>
        </p:txBody>
      </p:sp>
      <p:sp>
        <p:nvSpPr>
          <p:cNvPr id="4" name="Slide Number Placeholder 3"/>
          <p:cNvSpPr>
            <a:spLocks noGrp="1"/>
          </p:cNvSpPr>
          <p:nvPr>
            <p:ph type="sldNum" sz="quarter" idx="10"/>
          </p:nvPr>
        </p:nvSpPr>
        <p:spPr/>
        <p:txBody>
          <a:bodyPr/>
          <a:lstStyle/>
          <a:p>
            <a:fld id="{34B96844-D433-4E72-B630-A2F31FA224EF}" type="slidenum">
              <a:rPr lang="zh-HK" altLang="en-US" smtClean="0"/>
              <a:t>19</a:t>
            </a:fld>
            <a:endParaRPr lang="zh-HK" altLang="en-US"/>
          </a:p>
        </p:txBody>
      </p:sp>
    </p:spTree>
    <p:extLst>
      <p:ext uri="{BB962C8B-B14F-4D97-AF65-F5344CB8AC3E}">
        <p14:creationId xmlns:p14="http://schemas.microsoft.com/office/powerpoint/2010/main" val="4190910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34B96844-D433-4E72-B630-A2F31FA224EF}" type="slidenum">
              <a:rPr lang="zh-HK" altLang="en-US" smtClean="0"/>
              <a:t>20</a:t>
            </a:fld>
            <a:endParaRPr lang="zh-HK" altLang="en-US"/>
          </a:p>
        </p:txBody>
      </p:sp>
    </p:spTree>
    <p:extLst>
      <p:ext uri="{BB962C8B-B14F-4D97-AF65-F5344CB8AC3E}">
        <p14:creationId xmlns:p14="http://schemas.microsoft.com/office/powerpoint/2010/main" val="3103867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34B96844-D433-4E72-B630-A2F31FA224EF}" type="slidenum">
              <a:rPr lang="zh-HK" altLang="en-US" smtClean="0"/>
              <a:t>21</a:t>
            </a:fld>
            <a:endParaRPr lang="zh-HK" altLang="en-US"/>
          </a:p>
        </p:txBody>
      </p:sp>
    </p:spTree>
    <p:extLst>
      <p:ext uri="{BB962C8B-B14F-4D97-AF65-F5344CB8AC3E}">
        <p14:creationId xmlns:p14="http://schemas.microsoft.com/office/powerpoint/2010/main" val="3008041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34B96844-D433-4E72-B630-A2F31FA224EF}" type="slidenum">
              <a:rPr lang="zh-HK" altLang="en-US" smtClean="0"/>
              <a:t>22</a:t>
            </a:fld>
            <a:endParaRPr lang="zh-HK" altLang="en-US"/>
          </a:p>
        </p:txBody>
      </p:sp>
    </p:spTree>
    <p:extLst>
      <p:ext uri="{BB962C8B-B14F-4D97-AF65-F5344CB8AC3E}">
        <p14:creationId xmlns:p14="http://schemas.microsoft.com/office/powerpoint/2010/main" val="3100379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HK" u="sng" dirty="0">
                <a:hlinkClick r:id="rId3"/>
              </a:rPr>
              <a:t>https://www.youthmentalhealth.hku.hk</a:t>
            </a:r>
            <a:endParaRPr lang="zh-HK" altLang="en-US" dirty="0"/>
          </a:p>
        </p:txBody>
      </p:sp>
      <p:sp>
        <p:nvSpPr>
          <p:cNvPr id="4" name="Slide Number Placeholder 3"/>
          <p:cNvSpPr>
            <a:spLocks noGrp="1"/>
          </p:cNvSpPr>
          <p:nvPr>
            <p:ph type="sldNum" sz="quarter" idx="10"/>
          </p:nvPr>
        </p:nvSpPr>
        <p:spPr/>
        <p:txBody>
          <a:bodyPr/>
          <a:lstStyle/>
          <a:p>
            <a:fld id="{34B96844-D433-4E72-B630-A2F31FA224EF}" type="slidenum">
              <a:rPr lang="zh-HK" altLang="en-US" smtClean="0"/>
              <a:t>23</a:t>
            </a:fld>
            <a:endParaRPr lang="zh-HK" altLang="en-US"/>
          </a:p>
        </p:txBody>
      </p:sp>
    </p:spTree>
    <p:extLst>
      <p:ext uri="{BB962C8B-B14F-4D97-AF65-F5344CB8AC3E}">
        <p14:creationId xmlns:p14="http://schemas.microsoft.com/office/powerpoint/2010/main" val="3899976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u="sng" dirty="0">
                <a:hlinkClick r:id="rId3"/>
              </a:rPr>
              <a:t>https://www.openup.hk/</a:t>
            </a:r>
            <a:endParaRPr lang="zh-TW" altLang="zh-HK" dirty="0"/>
          </a:p>
          <a:p>
            <a:endParaRPr lang="zh-HK" altLang="en-US" dirty="0"/>
          </a:p>
        </p:txBody>
      </p:sp>
      <p:sp>
        <p:nvSpPr>
          <p:cNvPr id="4" name="Slide Number Placeholder 3"/>
          <p:cNvSpPr>
            <a:spLocks noGrp="1"/>
          </p:cNvSpPr>
          <p:nvPr>
            <p:ph type="sldNum" sz="quarter" idx="10"/>
          </p:nvPr>
        </p:nvSpPr>
        <p:spPr/>
        <p:txBody>
          <a:bodyPr/>
          <a:lstStyle/>
          <a:p>
            <a:fld id="{34B96844-D433-4E72-B630-A2F31FA224EF}" type="slidenum">
              <a:rPr lang="zh-HK" altLang="en-US" smtClean="0"/>
              <a:t>24</a:t>
            </a:fld>
            <a:endParaRPr lang="zh-HK" altLang="en-US"/>
          </a:p>
        </p:txBody>
      </p:sp>
    </p:spTree>
    <p:extLst>
      <p:ext uri="{BB962C8B-B14F-4D97-AF65-F5344CB8AC3E}">
        <p14:creationId xmlns:p14="http://schemas.microsoft.com/office/powerpoint/2010/main" val="4207674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HK" u="sng" dirty="0">
                <a:hlinkClick r:id="rId3"/>
              </a:rPr>
              <a:t>https://sbhk.org.hk/?page_id=31214#mailing</a:t>
            </a:r>
            <a:r>
              <a:rPr lang="en-US" altLang="zh-HK" dirty="0"/>
              <a:t> </a:t>
            </a:r>
            <a:endParaRPr lang="zh-TW" altLang="zh-HK" dirty="0"/>
          </a:p>
          <a:p>
            <a:r>
              <a:rPr lang="en-US" altLang="zh-HK" u="sng" dirty="0">
                <a:hlinkClick r:id="rId4"/>
              </a:rPr>
              <a:t>https://sbhk.org.hk/?page_id=31242#online</a:t>
            </a:r>
            <a:r>
              <a:rPr lang="en-US" altLang="zh-HK" dirty="0"/>
              <a:t> </a:t>
            </a:r>
            <a:endParaRPr lang="zh-TW" altLang="zh-HK" dirty="0"/>
          </a:p>
          <a:p>
            <a:endParaRPr lang="zh-HK" altLang="en-US" dirty="0"/>
          </a:p>
        </p:txBody>
      </p:sp>
      <p:sp>
        <p:nvSpPr>
          <p:cNvPr id="4" name="Slide Number Placeholder 3"/>
          <p:cNvSpPr>
            <a:spLocks noGrp="1"/>
          </p:cNvSpPr>
          <p:nvPr>
            <p:ph type="sldNum" sz="quarter" idx="10"/>
          </p:nvPr>
        </p:nvSpPr>
        <p:spPr/>
        <p:txBody>
          <a:bodyPr/>
          <a:lstStyle/>
          <a:p>
            <a:fld id="{34B96844-D433-4E72-B630-A2F31FA224EF}" type="slidenum">
              <a:rPr lang="zh-HK" altLang="en-US" smtClean="0"/>
              <a:t>25</a:t>
            </a:fld>
            <a:endParaRPr lang="zh-HK" altLang="en-US"/>
          </a:p>
        </p:txBody>
      </p:sp>
    </p:spTree>
    <p:extLst>
      <p:ext uri="{BB962C8B-B14F-4D97-AF65-F5344CB8AC3E}">
        <p14:creationId xmlns:p14="http://schemas.microsoft.com/office/powerpoint/2010/main" val="3485861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熱朱古力呼吸法</a:t>
            </a:r>
            <a:r>
              <a:rPr lang="en-US" altLang="zh-TW" dirty="0"/>
              <a:t>: https://youtu.be/I-vqE3r7AuM</a:t>
            </a:r>
            <a:endParaRPr lang="zh-HK" altLang="en-US" dirty="0"/>
          </a:p>
          <a:p>
            <a:endParaRPr lang="zh-HK" altLang="en-US" dirty="0"/>
          </a:p>
        </p:txBody>
      </p:sp>
      <p:sp>
        <p:nvSpPr>
          <p:cNvPr id="4" name="投影片編號版面配置區 3"/>
          <p:cNvSpPr>
            <a:spLocks noGrp="1"/>
          </p:cNvSpPr>
          <p:nvPr>
            <p:ph type="sldNum" sz="quarter" idx="5"/>
          </p:nvPr>
        </p:nvSpPr>
        <p:spPr/>
        <p:txBody>
          <a:bodyPr/>
          <a:lstStyle/>
          <a:p>
            <a:fld id="{34B96844-D433-4E72-B630-A2F31FA224EF}" type="slidenum">
              <a:rPr lang="zh-HK" altLang="en-US" smtClean="0"/>
              <a:t>2</a:t>
            </a:fld>
            <a:endParaRPr lang="zh-HK" altLang="en-US"/>
          </a:p>
        </p:txBody>
      </p:sp>
    </p:spTree>
    <p:extLst>
      <p:ext uri="{BB962C8B-B14F-4D97-AF65-F5344CB8AC3E}">
        <p14:creationId xmlns:p14="http://schemas.microsoft.com/office/powerpoint/2010/main" val="285285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34B96844-D433-4E72-B630-A2F31FA224EF}" type="slidenum">
              <a:rPr lang="zh-HK" altLang="en-US" smtClean="0"/>
              <a:t>6</a:t>
            </a:fld>
            <a:endParaRPr lang="zh-HK" altLang="en-US"/>
          </a:p>
        </p:txBody>
      </p:sp>
    </p:spTree>
    <p:extLst>
      <p:ext uri="{BB962C8B-B14F-4D97-AF65-F5344CB8AC3E}">
        <p14:creationId xmlns:p14="http://schemas.microsoft.com/office/powerpoint/2010/main" val="248174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34B96844-D433-4E72-B630-A2F31FA224EF}" type="slidenum">
              <a:rPr lang="zh-HK" altLang="en-US" smtClean="0"/>
              <a:t>7</a:t>
            </a:fld>
            <a:endParaRPr lang="zh-HK" altLang="en-US"/>
          </a:p>
        </p:txBody>
      </p:sp>
    </p:spTree>
    <p:extLst>
      <p:ext uri="{BB962C8B-B14F-4D97-AF65-F5344CB8AC3E}">
        <p14:creationId xmlns:p14="http://schemas.microsoft.com/office/powerpoint/2010/main" val="3799988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34B96844-D433-4E72-B630-A2F31FA224EF}" type="slidenum">
              <a:rPr lang="zh-HK" altLang="en-US" smtClean="0"/>
              <a:t>8</a:t>
            </a:fld>
            <a:endParaRPr lang="zh-HK" altLang="en-US"/>
          </a:p>
        </p:txBody>
      </p:sp>
    </p:spTree>
    <p:extLst>
      <p:ext uri="{BB962C8B-B14F-4D97-AF65-F5344CB8AC3E}">
        <p14:creationId xmlns:p14="http://schemas.microsoft.com/office/powerpoint/2010/main" val="3893415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34B96844-D433-4E72-B630-A2F31FA224EF}" type="slidenum">
              <a:rPr lang="zh-HK" altLang="en-US" smtClean="0"/>
              <a:t>9</a:t>
            </a:fld>
            <a:endParaRPr lang="zh-HK" altLang="en-US"/>
          </a:p>
        </p:txBody>
      </p:sp>
    </p:spTree>
    <p:extLst>
      <p:ext uri="{BB962C8B-B14F-4D97-AF65-F5344CB8AC3E}">
        <p14:creationId xmlns:p14="http://schemas.microsoft.com/office/powerpoint/2010/main" val="3487009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34B96844-D433-4E72-B630-A2F31FA224EF}" type="slidenum">
              <a:rPr lang="zh-HK" altLang="en-US" smtClean="0"/>
              <a:t>10</a:t>
            </a:fld>
            <a:endParaRPr lang="zh-HK" altLang="en-US"/>
          </a:p>
        </p:txBody>
      </p:sp>
    </p:spTree>
    <p:extLst>
      <p:ext uri="{BB962C8B-B14F-4D97-AF65-F5344CB8AC3E}">
        <p14:creationId xmlns:p14="http://schemas.microsoft.com/office/powerpoint/2010/main" val="2669397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34B96844-D433-4E72-B630-A2F31FA224EF}" type="slidenum">
              <a:rPr lang="zh-HK" altLang="en-US" smtClean="0"/>
              <a:t>11</a:t>
            </a:fld>
            <a:endParaRPr lang="zh-HK" altLang="en-US"/>
          </a:p>
        </p:txBody>
      </p:sp>
    </p:spTree>
    <p:extLst>
      <p:ext uri="{BB962C8B-B14F-4D97-AF65-F5344CB8AC3E}">
        <p14:creationId xmlns:p14="http://schemas.microsoft.com/office/powerpoint/2010/main" val="1628549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34B96844-D433-4E72-B630-A2F31FA224EF}" type="slidenum">
              <a:rPr lang="zh-HK" altLang="en-US" smtClean="0"/>
              <a:t>18</a:t>
            </a:fld>
            <a:endParaRPr lang="zh-HK" altLang="en-US"/>
          </a:p>
        </p:txBody>
      </p:sp>
    </p:spTree>
    <p:extLst>
      <p:ext uri="{BB962C8B-B14F-4D97-AF65-F5344CB8AC3E}">
        <p14:creationId xmlns:p14="http://schemas.microsoft.com/office/powerpoint/2010/main" val="23100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HK"/>
              <a:t>Click to edit Master title style</a:t>
            </a:r>
            <a:endParaRPr lang="zh-HK"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HK"/>
              <a:t>Click to edit Master subtitle style</a:t>
            </a:r>
            <a:endParaRPr lang="zh-HK" altLang="en-US"/>
          </a:p>
        </p:txBody>
      </p:sp>
      <p:sp>
        <p:nvSpPr>
          <p:cNvPr id="4" name="Date Placeholder 3"/>
          <p:cNvSpPr>
            <a:spLocks noGrp="1"/>
          </p:cNvSpPr>
          <p:nvPr>
            <p:ph type="dt" sz="half" idx="10"/>
          </p:nvPr>
        </p:nvSpPr>
        <p:spPr/>
        <p:txBody>
          <a:bodyPr/>
          <a:lstStyle/>
          <a:p>
            <a:fld id="{E1B83233-E967-4209-990D-1D789F84C9BC}" type="datetimeFigureOut">
              <a:rPr lang="zh-HK" altLang="en-US" smtClean="0"/>
              <a:t>12/5/2026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64661F5A-C5A6-423B-B413-5F96E3A4FB3A}" type="slidenum">
              <a:rPr lang="zh-HK" altLang="en-US" smtClean="0"/>
              <a:t>‹#›</a:t>
            </a:fld>
            <a:endParaRPr lang="zh-HK" altLang="en-US"/>
          </a:p>
        </p:txBody>
      </p:sp>
    </p:spTree>
    <p:extLst>
      <p:ext uri="{BB962C8B-B14F-4D97-AF65-F5344CB8AC3E}">
        <p14:creationId xmlns:p14="http://schemas.microsoft.com/office/powerpoint/2010/main" val="3918282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p>
            <a:fld id="{E1B83233-E967-4209-990D-1D789F84C9BC}" type="datetimeFigureOut">
              <a:rPr lang="zh-HK" altLang="en-US" smtClean="0"/>
              <a:t>12/5/2026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64661F5A-C5A6-423B-B413-5F96E3A4FB3A}" type="slidenum">
              <a:rPr lang="zh-HK" altLang="en-US" smtClean="0"/>
              <a:t>‹#›</a:t>
            </a:fld>
            <a:endParaRPr lang="zh-HK" altLang="en-US"/>
          </a:p>
        </p:txBody>
      </p:sp>
    </p:spTree>
    <p:extLst>
      <p:ext uri="{BB962C8B-B14F-4D97-AF65-F5344CB8AC3E}">
        <p14:creationId xmlns:p14="http://schemas.microsoft.com/office/powerpoint/2010/main" val="424809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HK"/>
              <a:t>Click to edit Master title style</a:t>
            </a:r>
            <a:endParaRPr lang="zh-HK"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p>
            <a:fld id="{E1B83233-E967-4209-990D-1D789F84C9BC}" type="datetimeFigureOut">
              <a:rPr lang="zh-HK" altLang="en-US" smtClean="0"/>
              <a:t>12/5/2026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64661F5A-C5A6-423B-B413-5F96E3A4FB3A}" type="slidenum">
              <a:rPr lang="zh-HK" altLang="en-US" smtClean="0"/>
              <a:t>‹#›</a:t>
            </a:fld>
            <a:endParaRPr lang="zh-HK" altLang="en-US"/>
          </a:p>
        </p:txBody>
      </p:sp>
    </p:spTree>
    <p:extLst>
      <p:ext uri="{BB962C8B-B14F-4D97-AF65-F5344CB8AC3E}">
        <p14:creationId xmlns:p14="http://schemas.microsoft.com/office/powerpoint/2010/main" val="137583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idx="1"/>
          </p:nvPr>
        </p:nvSpPr>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p>
            <a:fld id="{E1B83233-E967-4209-990D-1D789F84C9BC}" type="datetimeFigureOut">
              <a:rPr lang="zh-HK" altLang="en-US" smtClean="0"/>
              <a:t>12/5/2026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64661F5A-C5A6-423B-B413-5F96E3A4FB3A}" type="slidenum">
              <a:rPr lang="zh-HK" altLang="en-US" smtClean="0"/>
              <a:t>‹#›</a:t>
            </a:fld>
            <a:endParaRPr lang="zh-HK" altLang="en-US"/>
          </a:p>
        </p:txBody>
      </p:sp>
    </p:spTree>
    <p:extLst>
      <p:ext uri="{BB962C8B-B14F-4D97-AF65-F5344CB8AC3E}">
        <p14:creationId xmlns:p14="http://schemas.microsoft.com/office/powerpoint/2010/main" val="203132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HK"/>
              <a:t>Click to edit Master title style</a:t>
            </a:r>
            <a:endParaRPr lang="zh-HK"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HK"/>
              <a:t>Edit Master text styles</a:t>
            </a:r>
          </a:p>
        </p:txBody>
      </p:sp>
      <p:sp>
        <p:nvSpPr>
          <p:cNvPr id="4" name="Date Placeholder 3"/>
          <p:cNvSpPr>
            <a:spLocks noGrp="1"/>
          </p:cNvSpPr>
          <p:nvPr>
            <p:ph type="dt" sz="half" idx="10"/>
          </p:nvPr>
        </p:nvSpPr>
        <p:spPr/>
        <p:txBody>
          <a:bodyPr/>
          <a:lstStyle/>
          <a:p>
            <a:fld id="{E1B83233-E967-4209-990D-1D789F84C9BC}" type="datetimeFigureOut">
              <a:rPr lang="zh-HK" altLang="en-US" smtClean="0"/>
              <a:t>12/5/2026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64661F5A-C5A6-423B-B413-5F96E3A4FB3A}" type="slidenum">
              <a:rPr lang="zh-HK" altLang="en-US" smtClean="0"/>
              <a:t>‹#›</a:t>
            </a:fld>
            <a:endParaRPr lang="zh-HK" altLang="en-US"/>
          </a:p>
        </p:txBody>
      </p:sp>
    </p:spTree>
    <p:extLst>
      <p:ext uri="{BB962C8B-B14F-4D97-AF65-F5344CB8AC3E}">
        <p14:creationId xmlns:p14="http://schemas.microsoft.com/office/powerpoint/2010/main" val="428928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sz="half" idx="1"/>
          </p:nvPr>
        </p:nvSpPr>
        <p:spPr>
          <a:xfrm>
            <a:off x="838200" y="1825625"/>
            <a:ext cx="5181600" cy="435133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half" idx="2"/>
          </p:nvPr>
        </p:nvSpPr>
        <p:spPr>
          <a:xfrm>
            <a:off x="6172200" y="1825625"/>
            <a:ext cx="5181600" cy="435133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Date Placeholder 4"/>
          <p:cNvSpPr>
            <a:spLocks noGrp="1"/>
          </p:cNvSpPr>
          <p:nvPr>
            <p:ph type="dt" sz="half" idx="10"/>
          </p:nvPr>
        </p:nvSpPr>
        <p:spPr/>
        <p:txBody>
          <a:bodyPr/>
          <a:lstStyle/>
          <a:p>
            <a:fld id="{E1B83233-E967-4209-990D-1D789F84C9BC}" type="datetimeFigureOut">
              <a:rPr lang="zh-HK" altLang="en-US" smtClean="0"/>
              <a:t>12/5/2026</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64661F5A-C5A6-423B-B413-5F96E3A4FB3A}" type="slidenum">
              <a:rPr lang="zh-HK" altLang="en-US" smtClean="0"/>
              <a:t>‹#›</a:t>
            </a:fld>
            <a:endParaRPr lang="zh-HK" altLang="en-US"/>
          </a:p>
        </p:txBody>
      </p:sp>
    </p:spTree>
    <p:extLst>
      <p:ext uri="{BB962C8B-B14F-4D97-AF65-F5344CB8AC3E}">
        <p14:creationId xmlns:p14="http://schemas.microsoft.com/office/powerpoint/2010/main" val="131787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HK"/>
              <a:t>Click to edit Master title style</a:t>
            </a:r>
            <a:endParaRPr lang="zh-HK"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7" name="Date Placeholder 6"/>
          <p:cNvSpPr>
            <a:spLocks noGrp="1"/>
          </p:cNvSpPr>
          <p:nvPr>
            <p:ph type="dt" sz="half" idx="10"/>
          </p:nvPr>
        </p:nvSpPr>
        <p:spPr/>
        <p:txBody>
          <a:bodyPr/>
          <a:lstStyle/>
          <a:p>
            <a:fld id="{E1B83233-E967-4209-990D-1D789F84C9BC}" type="datetimeFigureOut">
              <a:rPr lang="zh-HK" altLang="en-US" smtClean="0"/>
              <a:t>12/5/2026</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64661F5A-C5A6-423B-B413-5F96E3A4FB3A}" type="slidenum">
              <a:rPr lang="zh-HK" altLang="en-US" smtClean="0"/>
              <a:t>‹#›</a:t>
            </a:fld>
            <a:endParaRPr lang="zh-HK" altLang="en-US"/>
          </a:p>
        </p:txBody>
      </p:sp>
    </p:spTree>
    <p:extLst>
      <p:ext uri="{BB962C8B-B14F-4D97-AF65-F5344CB8AC3E}">
        <p14:creationId xmlns:p14="http://schemas.microsoft.com/office/powerpoint/2010/main" val="3893003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Date Placeholder 2"/>
          <p:cNvSpPr>
            <a:spLocks noGrp="1"/>
          </p:cNvSpPr>
          <p:nvPr>
            <p:ph type="dt" sz="half" idx="10"/>
          </p:nvPr>
        </p:nvSpPr>
        <p:spPr/>
        <p:txBody>
          <a:bodyPr/>
          <a:lstStyle/>
          <a:p>
            <a:fld id="{E1B83233-E967-4209-990D-1D789F84C9BC}" type="datetimeFigureOut">
              <a:rPr lang="zh-HK" altLang="en-US" smtClean="0"/>
              <a:t>12/5/2026</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64661F5A-C5A6-423B-B413-5F96E3A4FB3A}" type="slidenum">
              <a:rPr lang="zh-HK" altLang="en-US" smtClean="0"/>
              <a:t>‹#›</a:t>
            </a:fld>
            <a:endParaRPr lang="zh-HK" altLang="en-US"/>
          </a:p>
        </p:txBody>
      </p:sp>
    </p:spTree>
    <p:extLst>
      <p:ext uri="{BB962C8B-B14F-4D97-AF65-F5344CB8AC3E}">
        <p14:creationId xmlns:p14="http://schemas.microsoft.com/office/powerpoint/2010/main" val="240918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B83233-E967-4209-990D-1D789F84C9BC}" type="datetimeFigureOut">
              <a:rPr lang="zh-HK" altLang="en-US" smtClean="0"/>
              <a:t>12/5/2026</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64661F5A-C5A6-423B-B413-5F96E3A4FB3A}" type="slidenum">
              <a:rPr lang="zh-HK" altLang="en-US" smtClean="0"/>
              <a:t>‹#›</a:t>
            </a:fld>
            <a:endParaRPr lang="zh-HK" altLang="en-US"/>
          </a:p>
        </p:txBody>
      </p:sp>
    </p:spTree>
    <p:extLst>
      <p:ext uri="{BB962C8B-B14F-4D97-AF65-F5344CB8AC3E}">
        <p14:creationId xmlns:p14="http://schemas.microsoft.com/office/powerpoint/2010/main" val="2519626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HK"/>
              <a:t>Click to edit Master title style</a:t>
            </a:r>
            <a:endParaRPr lang="zh-HK"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a:t>Edit Master text styles</a:t>
            </a:r>
          </a:p>
        </p:txBody>
      </p:sp>
      <p:sp>
        <p:nvSpPr>
          <p:cNvPr id="5" name="Date Placeholder 4"/>
          <p:cNvSpPr>
            <a:spLocks noGrp="1"/>
          </p:cNvSpPr>
          <p:nvPr>
            <p:ph type="dt" sz="half" idx="10"/>
          </p:nvPr>
        </p:nvSpPr>
        <p:spPr/>
        <p:txBody>
          <a:bodyPr/>
          <a:lstStyle/>
          <a:p>
            <a:fld id="{E1B83233-E967-4209-990D-1D789F84C9BC}" type="datetimeFigureOut">
              <a:rPr lang="zh-HK" altLang="en-US" smtClean="0"/>
              <a:t>12/5/2026</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64661F5A-C5A6-423B-B413-5F96E3A4FB3A}" type="slidenum">
              <a:rPr lang="zh-HK" altLang="en-US" smtClean="0"/>
              <a:t>‹#›</a:t>
            </a:fld>
            <a:endParaRPr lang="zh-HK" altLang="en-US"/>
          </a:p>
        </p:txBody>
      </p:sp>
    </p:spTree>
    <p:extLst>
      <p:ext uri="{BB962C8B-B14F-4D97-AF65-F5344CB8AC3E}">
        <p14:creationId xmlns:p14="http://schemas.microsoft.com/office/powerpoint/2010/main" val="303187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HK"/>
              <a:t>Click to edit Master title style</a:t>
            </a:r>
            <a:endParaRPr lang="zh-HK"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a:t>Edit Master text styles</a:t>
            </a:r>
          </a:p>
        </p:txBody>
      </p:sp>
      <p:sp>
        <p:nvSpPr>
          <p:cNvPr id="5" name="Date Placeholder 4"/>
          <p:cNvSpPr>
            <a:spLocks noGrp="1"/>
          </p:cNvSpPr>
          <p:nvPr>
            <p:ph type="dt" sz="half" idx="10"/>
          </p:nvPr>
        </p:nvSpPr>
        <p:spPr/>
        <p:txBody>
          <a:bodyPr/>
          <a:lstStyle/>
          <a:p>
            <a:fld id="{E1B83233-E967-4209-990D-1D789F84C9BC}" type="datetimeFigureOut">
              <a:rPr lang="zh-HK" altLang="en-US" smtClean="0"/>
              <a:t>12/5/2026</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64661F5A-C5A6-423B-B413-5F96E3A4FB3A}" type="slidenum">
              <a:rPr lang="zh-HK" altLang="en-US" smtClean="0"/>
              <a:t>‹#›</a:t>
            </a:fld>
            <a:endParaRPr lang="zh-HK" altLang="en-US"/>
          </a:p>
        </p:txBody>
      </p:sp>
    </p:spTree>
    <p:extLst>
      <p:ext uri="{BB962C8B-B14F-4D97-AF65-F5344CB8AC3E}">
        <p14:creationId xmlns:p14="http://schemas.microsoft.com/office/powerpoint/2010/main" val="2170625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HK"/>
              <a:t>Click to edit Master title style</a:t>
            </a:r>
            <a:endParaRPr lang="zh-HK"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83233-E967-4209-990D-1D789F84C9BC}" type="datetimeFigureOut">
              <a:rPr lang="zh-HK" altLang="en-US" smtClean="0"/>
              <a:t>12/5/2026</a:t>
            </a:fld>
            <a:endParaRPr lang="zh-HK"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61F5A-C5A6-423B-B413-5F96E3A4FB3A}" type="slidenum">
              <a:rPr lang="zh-HK" altLang="en-US" smtClean="0"/>
              <a:t>‹#›</a:t>
            </a:fld>
            <a:endParaRPr lang="zh-HK" altLang="en-US"/>
          </a:p>
        </p:txBody>
      </p:sp>
    </p:spTree>
    <p:extLst>
      <p:ext uri="{BB962C8B-B14F-4D97-AF65-F5344CB8AC3E}">
        <p14:creationId xmlns:p14="http://schemas.microsoft.com/office/powerpoint/2010/main" val="395083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youtu.be/I-vqE3r7Au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0" y="0"/>
            <a:ext cx="12192000" cy="6858000"/>
            <a:chOff x="0" y="0"/>
            <a:chExt cx="12192000" cy="6858000"/>
          </a:xfrm>
        </p:grpSpPr>
        <p:sp>
          <p:nvSpPr>
            <p:cNvPr id="47" name="Rectangle 46"/>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0"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ctangle 2"/>
          <p:cNvSpPr/>
          <p:nvPr/>
        </p:nvSpPr>
        <p:spPr>
          <a:xfrm>
            <a:off x="5660101" y="2595548"/>
            <a:ext cx="1120456" cy="1119271"/>
          </a:xfrm>
          <a:prstGeom prst="rect">
            <a:avLst/>
          </a:prstGeom>
          <a:solidFill>
            <a:schemeClr val="bg1"/>
          </a:solidFill>
          <a:ln w="57150">
            <a:solidFill>
              <a:srgbClr val="41C3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6967850" y="2595548"/>
            <a:ext cx="1120456" cy="1119271"/>
          </a:xfrm>
          <a:prstGeom prst="rect">
            <a:avLst/>
          </a:prstGeom>
          <a:solidFill>
            <a:schemeClr val="bg1"/>
          </a:solidFill>
          <a:ln w="57150">
            <a:solidFill>
              <a:srgbClr val="41C3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8265508" y="2595548"/>
            <a:ext cx="1120456" cy="1119271"/>
          </a:xfrm>
          <a:prstGeom prst="rect">
            <a:avLst/>
          </a:prstGeom>
          <a:solidFill>
            <a:schemeClr val="bg1"/>
          </a:solidFill>
          <a:ln w="57150">
            <a:solidFill>
              <a:srgbClr val="41C3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9545329" y="2597506"/>
            <a:ext cx="1120456" cy="1119271"/>
          </a:xfrm>
          <a:prstGeom prst="rect">
            <a:avLst/>
          </a:prstGeom>
          <a:solidFill>
            <a:schemeClr val="bg1"/>
          </a:solidFill>
          <a:ln w="57150">
            <a:solidFill>
              <a:srgbClr val="41C3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680641" y="2653635"/>
            <a:ext cx="1031051" cy="1107996"/>
          </a:xfrm>
          <a:prstGeom prst="rect">
            <a:avLst/>
          </a:prstGeom>
        </p:spPr>
        <p:txBody>
          <a:bodyPr wrap="none">
            <a:spAutoFit/>
          </a:bodyPr>
          <a:lstStyle/>
          <a:p>
            <a:r>
              <a:rPr lang="zh-TW" altLang="en-US" sz="6600" b="1" dirty="0">
                <a:solidFill>
                  <a:srgbClr val="41C3D8"/>
                </a:solidFill>
                <a:latin typeface="微軟正黑體" panose="020B0604030504040204" pitchFamily="34" charset="-120"/>
                <a:ea typeface="微軟正黑體" panose="020B0604030504040204" pitchFamily="34" charset="-120"/>
              </a:rPr>
              <a:t>警</a:t>
            </a:r>
            <a:endParaRPr lang="en-US" sz="6600" dirty="0">
              <a:solidFill>
                <a:srgbClr val="41C3D8"/>
              </a:solidFill>
            </a:endParaRPr>
          </a:p>
        </p:txBody>
      </p:sp>
      <p:sp>
        <p:nvSpPr>
          <p:cNvPr id="39" name="Rectangle 38"/>
          <p:cNvSpPr/>
          <p:nvPr/>
        </p:nvSpPr>
        <p:spPr>
          <a:xfrm>
            <a:off x="7020041" y="2647654"/>
            <a:ext cx="1031051" cy="1107996"/>
          </a:xfrm>
          <a:prstGeom prst="rect">
            <a:avLst/>
          </a:prstGeom>
        </p:spPr>
        <p:txBody>
          <a:bodyPr wrap="none">
            <a:spAutoFit/>
          </a:bodyPr>
          <a:lstStyle/>
          <a:p>
            <a:r>
              <a:rPr lang="zh-TW" altLang="en-US" sz="6600" b="1" dirty="0">
                <a:solidFill>
                  <a:srgbClr val="41C3D8"/>
                </a:solidFill>
                <a:latin typeface="微軟正黑體" panose="020B0604030504040204" pitchFamily="34" charset="-120"/>
                <a:ea typeface="微軟正黑體" panose="020B0604030504040204" pitchFamily="34" charset="-120"/>
              </a:rPr>
              <a:t>號</a:t>
            </a:r>
            <a:endParaRPr lang="en-US" sz="6600" dirty="0">
              <a:solidFill>
                <a:srgbClr val="41C3D8"/>
              </a:solidFill>
            </a:endParaRPr>
          </a:p>
        </p:txBody>
      </p:sp>
      <p:sp>
        <p:nvSpPr>
          <p:cNvPr id="40" name="Rectangle 39"/>
          <p:cNvSpPr/>
          <p:nvPr/>
        </p:nvSpPr>
        <p:spPr>
          <a:xfrm>
            <a:off x="8287930" y="2631611"/>
            <a:ext cx="1031051" cy="1107996"/>
          </a:xfrm>
          <a:prstGeom prst="rect">
            <a:avLst/>
          </a:prstGeom>
        </p:spPr>
        <p:txBody>
          <a:bodyPr wrap="none">
            <a:spAutoFit/>
          </a:bodyPr>
          <a:lstStyle/>
          <a:p>
            <a:r>
              <a:rPr lang="zh-TW" altLang="en-US" sz="6600" b="1" dirty="0">
                <a:solidFill>
                  <a:srgbClr val="41C3D8"/>
                </a:solidFill>
                <a:latin typeface="微軟正黑體" panose="020B0604030504040204" pitchFamily="34" charset="-120"/>
                <a:ea typeface="微軟正黑體" panose="020B0604030504040204" pitchFamily="34" charset="-120"/>
              </a:rPr>
              <a:t>響</a:t>
            </a:r>
            <a:endParaRPr lang="en-US" sz="6600" dirty="0">
              <a:solidFill>
                <a:srgbClr val="41C3D8"/>
              </a:solidFill>
            </a:endParaRPr>
          </a:p>
        </p:txBody>
      </p:sp>
      <p:sp>
        <p:nvSpPr>
          <p:cNvPr id="41" name="Rectangle 40"/>
          <p:cNvSpPr/>
          <p:nvPr/>
        </p:nvSpPr>
        <p:spPr>
          <a:xfrm>
            <a:off x="9618035" y="2636411"/>
            <a:ext cx="1031051" cy="1107996"/>
          </a:xfrm>
          <a:prstGeom prst="rect">
            <a:avLst/>
          </a:prstGeom>
        </p:spPr>
        <p:txBody>
          <a:bodyPr wrap="none">
            <a:spAutoFit/>
          </a:bodyPr>
          <a:lstStyle/>
          <a:p>
            <a:r>
              <a:rPr lang="zh-TW" altLang="en-US" sz="6600" b="1" dirty="0">
                <a:solidFill>
                  <a:srgbClr val="41C3D8"/>
                </a:solidFill>
                <a:latin typeface="微軟正黑體" panose="020B0604030504040204" pitchFamily="34" charset="-120"/>
                <a:ea typeface="微軟正黑體" panose="020B0604030504040204" pitchFamily="34" charset="-120"/>
              </a:rPr>
              <a:t>起</a:t>
            </a:r>
            <a:endParaRPr lang="en-US" sz="6600" dirty="0">
              <a:solidFill>
                <a:srgbClr val="41C3D8"/>
              </a:solidFill>
            </a:endParaRPr>
          </a:p>
        </p:txBody>
      </p:sp>
      <p:sp>
        <p:nvSpPr>
          <p:cNvPr id="44" name="Rounded Rectangle 43"/>
          <p:cNvSpPr/>
          <p:nvPr/>
        </p:nvSpPr>
        <p:spPr>
          <a:xfrm>
            <a:off x="431888" y="0"/>
            <a:ext cx="2689673" cy="1411705"/>
          </a:xfrm>
          <a:prstGeom prst="roundRect">
            <a:avLst/>
          </a:prstGeom>
          <a:solidFill>
            <a:srgbClr val="41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341118" y="3960842"/>
            <a:ext cx="1120456" cy="1119271"/>
          </a:xfrm>
          <a:prstGeom prst="rect">
            <a:avLst/>
          </a:prstGeom>
          <a:solidFill>
            <a:schemeClr val="bg1"/>
          </a:solidFill>
          <a:ln w="57150">
            <a:solidFill>
              <a:srgbClr val="41C3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6413824" y="3999747"/>
            <a:ext cx="1031051" cy="1107996"/>
          </a:xfrm>
          <a:prstGeom prst="rect">
            <a:avLst/>
          </a:prstGeom>
        </p:spPr>
        <p:txBody>
          <a:bodyPr wrap="none">
            <a:spAutoFit/>
          </a:bodyPr>
          <a:lstStyle/>
          <a:p>
            <a:r>
              <a:rPr lang="zh-TW" altLang="en-US" sz="6600" b="1" dirty="0">
                <a:solidFill>
                  <a:srgbClr val="41C3D8"/>
                </a:solidFill>
                <a:latin typeface="微軟正黑體" panose="020B0604030504040204" pitchFamily="34" charset="-120"/>
                <a:ea typeface="微軟正黑體" panose="020B0604030504040204" pitchFamily="34" charset="-120"/>
              </a:rPr>
              <a:t>找</a:t>
            </a:r>
            <a:endParaRPr lang="en-US" sz="6600" dirty="0">
              <a:solidFill>
                <a:srgbClr val="41C3D8"/>
              </a:solidFill>
            </a:endParaRPr>
          </a:p>
        </p:txBody>
      </p:sp>
      <p:sp>
        <p:nvSpPr>
          <p:cNvPr id="20" name="Rectangle 19"/>
          <p:cNvSpPr/>
          <p:nvPr/>
        </p:nvSpPr>
        <p:spPr>
          <a:xfrm>
            <a:off x="7611064" y="3961539"/>
            <a:ext cx="1120456" cy="1119271"/>
          </a:xfrm>
          <a:prstGeom prst="rect">
            <a:avLst/>
          </a:prstGeom>
          <a:solidFill>
            <a:schemeClr val="bg1"/>
          </a:solidFill>
          <a:ln w="57150">
            <a:solidFill>
              <a:srgbClr val="41C3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683770" y="4000444"/>
            <a:ext cx="1031051" cy="1107996"/>
          </a:xfrm>
          <a:prstGeom prst="rect">
            <a:avLst/>
          </a:prstGeom>
        </p:spPr>
        <p:txBody>
          <a:bodyPr wrap="none">
            <a:spAutoFit/>
          </a:bodyPr>
          <a:lstStyle/>
          <a:p>
            <a:r>
              <a:rPr lang="zh-TW" altLang="en-US" sz="6600" b="1" dirty="0">
                <a:solidFill>
                  <a:srgbClr val="41C3D8"/>
                </a:solidFill>
                <a:latin typeface="微軟正黑體" panose="020B0604030504040204" pitchFamily="34" charset="-120"/>
                <a:ea typeface="微軟正黑體" panose="020B0604030504040204" pitchFamily="34" charset="-120"/>
              </a:rPr>
              <a:t>幫</a:t>
            </a:r>
            <a:endParaRPr lang="en-US" sz="6600" dirty="0">
              <a:solidFill>
                <a:srgbClr val="41C3D8"/>
              </a:solidFill>
            </a:endParaRPr>
          </a:p>
        </p:txBody>
      </p:sp>
      <p:sp>
        <p:nvSpPr>
          <p:cNvPr id="26" name="Rectangle 25"/>
          <p:cNvSpPr/>
          <p:nvPr/>
        </p:nvSpPr>
        <p:spPr>
          <a:xfrm>
            <a:off x="8864311" y="3960842"/>
            <a:ext cx="1120456" cy="1119271"/>
          </a:xfrm>
          <a:prstGeom prst="rect">
            <a:avLst/>
          </a:prstGeom>
          <a:solidFill>
            <a:schemeClr val="bg1"/>
          </a:solidFill>
          <a:ln w="57150">
            <a:solidFill>
              <a:srgbClr val="41C3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8937017" y="3999747"/>
            <a:ext cx="1031051" cy="1107996"/>
          </a:xfrm>
          <a:prstGeom prst="rect">
            <a:avLst/>
          </a:prstGeom>
        </p:spPr>
        <p:txBody>
          <a:bodyPr wrap="none">
            <a:spAutoFit/>
          </a:bodyPr>
          <a:lstStyle/>
          <a:p>
            <a:r>
              <a:rPr lang="zh-TW" altLang="en-US" sz="6600" b="1" dirty="0">
                <a:solidFill>
                  <a:srgbClr val="41C3D8"/>
                </a:solidFill>
                <a:latin typeface="微軟正黑體" panose="020B0604030504040204" pitchFamily="34" charset="-120"/>
                <a:ea typeface="微軟正黑體" panose="020B0604030504040204" pitchFamily="34" charset="-120"/>
              </a:rPr>
              <a:t>手</a:t>
            </a:r>
            <a:endParaRPr lang="en-US" sz="6600" dirty="0">
              <a:solidFill>
                <a:srgbClr val="41C3D8"/>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31" y="1814495"/>
            <a:ext cx="4244289" cy="4435116"/>
          </a:xfrm>
          <a:prstGeom prst="rect">
            <a:avLst/>
          </a:prstGeom>
        </p:spPr>
      </p:pic>
      <p:sp>
        <p:nvSpPr>
          <p:cNvPr id="22" name="Rectangle 45"/>
          <p:cNvSpPr/>
          <p:nvPr/>
        </p:nvSpPr>
        <p:spPr>
          <a:xfrm>
            <a:off x="5447722" y="1327735"/>
            <a:ext cx="2723823" cy="1107996"/>
          </a:xfrm>
          <a:prstGeom prst="rect">
            <a:avLst/>
          </a:prstGeom>
        </p:spPr>
        <p:txBody>
          <a:bodyPr wrap="none">
            <a:spAutoFit/>
          </a:bodyPr>
          <a:lstStyle/>
          <a:p>
            <a:r>
              <a:rPr lang="zh-TW" altLang="en-US" sz="6600" b="1" dirty="0">
                <a:solidFill>
                  <a:srgbClr val="28ACC2"/>
                </a:solidFill>
                <a:latin typeface="微軟正黑體" panose="020B0604030504040204" pitchFamily="34" charset="-120"/>
                <a:ea typeface="微軟正黑體" panose="020B0604030504040204" pitchFamily="34" charset="-120"/>
              </a:rPr>
              <a:t>第六節</a:t>
            </a:r>
            <a:endParaRPr lang="en-US" sz="6600" dirty="0">
              <a:solidFill>
                <a:srgbClr val="28ACC2"/>
              </a:solidFill>
            </a:endParaRPr>
          </a:p>
        </p:txBody>
      </p:sp>
      <p:sp>
        <p:nvSpPr>
          <p:cNvPr id="23" name="Rectangle 21"/>
          <p:cNvSpPr/>
          <p:nvPr/>
        </p:nvSpPr>
        <p:spPr>
          <a:xfrm>
            <a:off x="412838" y="359131"/>
            <a:ext cx="2723823" cy="1107996"/>
          </a:xfrm>
          <a:prstGeom prst="rect">
            <a:avLst/>
          </a:prstGeom>
        </p:spPr>
        <p:txBody>
          <a:bodyPr wrap="none">
            <a:spAutoFit/>
          </a:bodyPr>
          <a:lstStyle/>
          <a:p>
            <a:r>
              <a:rPr lang="zh-TW" altLang="en-US" sz="6600" b="1" dirty="0">
                <a:solidFill>
                  <a:schemeClr val="bg1"/>
                </a:solidFill>
                <a:latin typeface="微軟正黑體" panose="020B0604030504040204" pitchFamily="34" charset="-120"/>
                <a:ea typeface="微軟正黑體" panose="020B0604030504040204" pitchFamily="34" charset="-120"/>
              </a:rPr>
              <a:t>單元三</a:t>
            </a:r>
            <a:endParaRPr lang="en-US" sz="6600" dirty="0">
              <a:solidFill>
                <a:schemeClr val="bg1"/>
              </a:solidFill>
            </a:endParaRPr>
          </a:p>
        </p:txBody>
      </p:sp>
      <p:sp>
        <p:nvSpPr>
          <p:cNvPr id="24" name="Rectangle 23"/>
          <p:cNvSpPr/>
          <p:nvPr/>
        </p:nvSpPr>
        <p:spPr>
          <a:xfrm>
            <a:off x="10851097" y="6334780"/>
            <a:ext cx="1261884" cy="523220"/>
          </a:xfrm>
          <a:prstGeom prst="rect">
            <a:avLst/>
          </a:prstGeom>
        </p:spPr>
        <p:txBody>
          <a:bodyPr wrap="none">
            <a:spAutoFit/>
          </a:bodyP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800" dirty="0">
                <a:latin typeface="Microsoft YaHei" panose="020B0503020204020204" pitchFamily="34" charset="-122"/>
                <a:ea typeface="Microsoft YaHei" panose="020B0503020204020204" pitchFamily="34" charset="-122"/>
              </a:rPr>
              <a:t>教育局</a:t>
            </a:r>
          </a:p>
        </p:txBody>
      </p:sp>
    </p:spTree>
    <p:extLst>
      <p:ext uri="{BB962C8B-B14F-4D97-AF65-F5344CB8AC3E}">
        <p14:creationId xmlns:p14="http://schemas.microsoft.com/office/powerpoint/2010/main" val="4082623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8187" y="0"/>
            <a:ext cx="12192000" cy="6858000"/>
            <a:chOff x="0" y="0"/>
            <a:chExt cx="12192000" cy="6858000"/>
          </a:xfrm>
        </p:grpSpPr>
        <p:sp>
          <p:nvSpPr>
            <p:cNvPr id="36" name="Rectangle 35"/>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0"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17"/>
          <p:cNvCxnSpPr/>
          <p:nvPr/>
        </p:nvCxnSpPr>
        <p:spPr>
          <a:xfrm>
            <a:off x="688527" y="3923370"/>
            <a:ext cx="11058782" cy="36576"/>
          </a:xfrm>
          <a:prstGeom prst="line">
            <a:avLst/>
          </a:prstGeom>
          <a:ln w="76200">
            <a:solidFill>
              <a:srgbClr val="3CB8CB"/>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1050815" y="1547572"/>
            <a:ext cx="10189764" cy="4734477"/>
          </a:xfrm>
          <a:prstGeom prst="roundRect">
            <a:avLst/>
          </a:prstGeom>
          <a:solidFill>
            <a:srgbClr val="ECEAFA"/>
          </a:solidFill>
          <a:ln w="76200">
            <a:solidFill>
              <a:srgbClr val="3CB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39069" y="3713058"/>
            <a:ext cx="362288" cy="384971"/>
          </a:xfrm>
          <a:prstGeom prst="ellipse">
            <a:avLst/>
          </a:prstGeom>
          <a:solidFill>
            <a:srgbClr val="FFF79A"/>
          </a:solidFill>
          <a:ln w="57150">
            <a:solidFill>
              <a:srgbClr val="3CB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1723443" y="3767460"/>
            <a:ext cx="362288" cy="384971"/>
          </a:xfrm>
          <a:prstGeom prst="ellipse">
            <a:avLst/>
          </a:prstGeom>
          <a:solidFill>
            <a:srgbClr val="FFF79A"/>
          </a:solidFill>
          <a:ln w="57150">
            <a:solidFill>
              <a:srgbClr val="3CB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p:cNvSpPr>
            <a:spLocks noGrp="1"/>
          </p:cNvSpPr>
          <p:nvPr>
            <p:ph type="title"/>
          </p:nvPr>
        </p:nvSpPr>
        <p:spPr>
          <a:xfrm>
            <a:off x="2611583" y="436901"/>
            <a:ext cx="8789427" cy="1325563"/>
          </a:xfrm>
        </p:spPr>
        <p:txBody>
          <a:bodyPr>
            <a:normAutofit/>
          </a:bodyPr>
          <a:lstStyle/>
          <a:p>
            <a:r>
              <a:rPr lang="zh-TW" altLang="en-US" sz="6000" b="1" dirty="0">
                <a:solidFill>
                  <a:srgbClr val="28ACC2"/>
                </a:solidFill>
                <a:latin typeface="微軟正黑體" panose="020B0604030504040204" pitchFamily="34" charset="-120"/>
                <a:ea typeface="微軟正黑體" panose="020B0604030504040204" pitchFamily="34" charset="-120"/>
              </a:rPr>
              <a:t>分組活動</a:t>
            </a:r>
          </a:p>
        </p:txBody>
      </p:sp>
      <p:sp>
        <p:nvSpPr>
          <p:cNvPr id="23" name="TextBox 22"/>
          <p:cNvSpPr txBox="1"/>
          <p:nvPr/>
        </p:nvSpPr>
        <p:spPr>
          <a:xfrm>
            <a:off x="9363142" y="653760"/>
            <a:ext cx="1877437" cy="769441"/>
          </a:xfrm>
          <a:prstGeom prst="rect">
            <a:avLst/>
          </a:prstGeom>
          <a:noFill/>
        </p:spPr>
        <p:txBody>
          <a:bodyPr wrap="none" rtlCol="0">
            <a:spAutoFit/>
          </a:bodyPr>
          <a:lstStyle/>
          <a:p>
            <a:r>
              <a:rPr lang="zh-HK" altLang="en-US" sz="4400" b="1" dirty="0">
                <a:solidFill>
                  <a:srgbClr val="7030A0"/>
                </a:solidFill>
                <a:latin typeface="微軟正黑體" panose="020B0604030504040204" pitchFamily="34" charset="-120"/>
                <a:ea typeface="微軟正黑體" panose="020B0604030504040204" pitchFamily="34" charset="-120"/>
              </a:rPr>
              <a:t>情</a:t>
            </a:r>
            <a:r>
              <a:rPr lang="zh-TW" altLang="en-US" sz="4400" b="1" dirty="0">
                <a:solidFill>
                  <a:srgbClr val="7030A0"/>
                </a:solidFill>
                <a:latin typeface="微軟正黑體" panose="020B0604030504040204" pitchFamily="34" charset="-120"/>
                <a:ea typeface="微軟正黑體" panose="020B0604030504040204" pitchFamily="34" charset="-120"/>
              </a:rPr>
              <a:t>境二</a:t>
            </a:r>
            <a:endParaRPr lang="en-US" altLang="zh-HK" sz="4400" b="1" dirty="0">
              <a:solidFill>
                <a:srgbClr val="7030A0"/>
              </a:solidFill>
              <a:latin typeface="微軟正黑體" panose="020B0604030504040204" pitchFamily="34" charset="-120"/>
              <a:ea typeface="微軟正黑體" panose="020B0604030504040204" pitchFamily="34" charset="-120"/>
            </a:endParaRPr>
          </a:p>
        </p:txBody>
      </p:sp>
      <p:sp>
        <p:nvSpPr>
          <p:cNvPr id="24" name="TextBox 23"/>
          <p:cNvSpPr txBox="1"/>
          <p:nvPr/>
        </p:nvSpPr>
        <p:spPr>
          <a:xfrm>
            <a:off x="1744610" y="1695908"/>
            <a:ext cx="9341328" cy="3970318"/>
          </a:xfrm>
          <a:prstGeom prst="rect">
            <a:avLst/>
          </a:prstGeom>
          <a:noFill/>
        </p:spPr>
        <p:txBody>
          <a:bodyPr wrap="square" rtlCol="0">
            <a:spAutoFit/>
          </a:bodyPr>
          <a:lstStyle/>
          <a:p>
            <a:r>
              <a:rPr lang="zh-HK" altLang="zh-HK" sz="2800" u="sng" dirty="0">
                <a:latin typeface="微軟正黑體" panose="020B0604030504040204" pitchFamily="34" charset="-120"/>
                <a:ea typeface="微軟正黑體" panose="020B0604030504040204" pitchFamily="34" charset="-120"/>
              </a:rPr>
              <a:t>志健</a:t>
            </a:r>
            <a:r>
              <a:rPr lang="zh-HK" altLang="zh-HK" sz="2800" dirty="0">
                <a:latin typeface="微軟正黑體" panose="020B0604030504040204" pitchFamily="34" charset="-120"/>
                <a:ea typeface="微軟正黑體" panose="020B0604030504040204" pitchFamily="34" charset="-120"/>
              </a:rPr>
              <a:t>數個月前與最要好的朋友吵架，令</a:t>
            </a:r>
            <a:r>
              <a:rPr lang="zh-HK" altLang="zh-HK" sz="2800" u="sng" dirty="0">
                <a:latin typeface="微軟正黑體" panose="020B0604030504040204" pitchFamily="34" charset="-120"/>
                <a:ea typeface="微軟正黑體" panose="020B0604030504040204" pitchFamily="34" charset="-120"/>
              </a:rPr>
              <a:t>志健</a:t>
            </a:r>
            <a:r>
              <a:rPr lang="zh-HK" altLang="zh-HK" sz="2800" dirty="0">
                <a:latin typeface="微軟正黑體" panose="020B0604030504040204" pitchFamily="34" charset="-120"/>
                <a:ea typeface="微軟正黑體" panose="020B0604030504040204" pitchFamily="34" charset="-120"/>
              </a:rPr>
              <a:t>覺</a:t>
            </a:r>
            <a:r>
              <a:rPr lang="zh-TW" altLang="zh-HK" sz="2800" dirty="0">
                <a:latin typeface="微軟正黑體" panose="020B0604030504040204" pitchFamily="34" charset="-120"/>
                <a:ea typeface="微軟正黑體" panose="020B0604030504040204" pitchFamily="34" charset="-120"/>
              </a:rPr>
              <a:t>得</a:t>
            </a:r>
            <a:r>
              <a:rPr lang="zh-HK" altLang="zh-HK" sz="2800" dirty="0">
                <a:latin typeface="微軟正黑體" panose="020B0604030504040204" pitchFamily="34" charset="-120"/>
                <a:ea typeface="微軟正黑體" panose="020B0604030504040204" pitchFamily="34" charset="-120"/>
              </a:rPr>
              <a:t>很心煩。</a:t>
            </a:r>
            <a:r>
              <a:rPr lang="zh-HK" altLang="zh-HK" sz="2800" u="sng" dirty="0">
                <a:latin typeface="微軟正黑體" panose="020B0604030504040204" pitchFamily="34" charset="-120"/>
                <a:ea typeface="微軟正黑體" panose="020B0604030504040204" pitchFamily="34" charset="-120"/>
              </a:rPr>
              <a:t>志健</a:t>
            </a:r>
            <a:r>
              <a:rPr lang="zh-HK" altLang="zh-HK" sz="2800" dirty="0">
                <a:latin typeface="微軟正黑體" panose="020B0604030504040204" pitchFamily="34" charset="-120"/>
                <a:ea typeface="微軟正黑體" panose="020B0604030504040204" pitchFamily="34" charset="-120"/>
              </a:rPr>
              <a:t>雖</a:t>
            </a:r>
            <a:r>
              <a:rPr lang="zh-TW" altLang="zh-HK" sz="2800" dirty="0">
                <a:latin typeface="微軟正黑體" panose="020B0604030504040204" pitchFamily="34" charset="-120"/>
                <a:ea typeface="微軟正黑體" panose="020B0604030504040204" pitchFamily="34" charset="-120"/>
              </a:rPr>
              <a:t>然</a:t>
            </a:r>
            <a:r>
              <a:rPr lang="zh-HK" altLang="zh-HK" sz="2800" dirty="0">
                <a:latin typeface="微軟正黑體" panose="020B0604030504040204" pitchFamily="34" charset="-120"/>
                <a:ea typeface="微軟正黑體" panose="020B0604030504040204" pitchFamily="34" charset="-120"/>
              </a:rPr>
              <a:t>已</a:t>
            </a:r>
            <a:r>
              <a:rPr lang="zh-TW" altLang="zh-HK" sz="2800" dirty="0">
                <a:latin typeface="微軟正黑體" panose="020B0604030504040204" pitchFamily="34" charset="-120"/>
                <a:ea typeface="微軟正黑體" panose="020B0604030504040204" pitchFamily="34" charset="-120"/>
              </a:rPr>
              <a:t>經</a:t>
            </a:r>
            <a:r>
              <a:rPr lang="zh-TW" altLang="en-US" sz="2800" dirty="0">
                <a:latin typeface="微軟正黑體" panose="020B0604030504040204" pitchFamily="34" charset="-120"/>
                <a:ea typeface="微軟正黑體" panose="020B0604030504040204" pitchFamily="34" charset="-120"/>
              </a:rPr>
              <a:t>向朋友</a:t>
            </a:r>
            <a:r>
              <a:rPr lang="zh-HK" altLang="zh-HK" sz="2800" dirty="0">
                <a:latin typeface="微軟正黑體" panose="020B0604030504040204" pitchFamily="34" charset="-120"/>
                <a:ea typeface="微軟正黑體" panose="020B0604030504040204" pitchFamily="34" charset="-120"/>
              </a:rPr>
              <a:t>道</a:t>
            </a:r>
            <a:r>
              <a:rPr lang="zh-TW" altLang="zh-HK" sz="2800" dirty="0">
                <a:latin typeface="微軟正黑體" panose="020B0604030504040204" pitchFamily="34" charset="-120"/>
                <a:ea typeface="微軟正黑體" panose="020B0604030504040204" pitchFamily="34" charset="-120"/>
              </a:rPr>
              <a:t>歉</a:t>
            </a:r>
            <a:r>
              <a:rPr lang="zh-HK" altLang="zh-HK" sz="2800" dirty="0">
                <a:latin typeface="微軟正黑體" panose="020B0604030504040204" pitchFamily="34" charset="-120"/>
                <a:ea typeface="微軟正黑體" panose="020B0604030504040204" pitchFamily="34" charset="-120"/>
              </a:rPr>
              <a:t>，但每天返到學</a:t>
            </a:r>
            <a:r>
              <a:rPr lang="zh-TW" altLang="zh-HK" sz="2800" dirty="0">
                <a:latin typeface="微軟正黑體" panose="020B0604030504040204" pitchFamily="34" charset="-120"/>
                <a:ea typeface="微軟正黑體" panose="020B0604030504040204" pitchFamily="34" charset="-120"/>
              </a:rPr>
              <a:t>校</a:t>
            </a:r>
            <a:r>
              <a:rPr lang="zh-HK" altLang="zh-HK" sz="2800" dirty="0">
                <a:latin typeface="微軟正黑體" panose="020B0604030504040204" pitchFamily="34" charset="-120"/>
                <a:ea typeface="微軟正黑體" panose="020B0604030504040204" pitchFamily="34" charset="-120"/>
              </a:rPr>
              <a:t>，朋友仍對他不瞅不睬，令</a:t>
            </a:r>
            <a:r>
              <a:rPr lang="zh-HK" altLang="zh-HK" sz="2800" u="sng" dirty="0">
                <a:latin typeface="微軟正黑體" panose="020B0604030504040204" pitchFamily="34" charset="-120"/>
                <a:ea typeface="微軟正黑體" panose="020B0604030504040204" pitchFamily="34" charset="-120"/>
              </a:rPr>
              <a:t>志健</a:t>
            </a:r>
            <a:r>
              <a:rPr lang="zh-HK" altLang="zh-HK" sz="2800" dirty="0">
                <a:latin typeface="微軟正黑體" panose="020B0604030504040204" pitchFamily="34" charset="-120"/>
                <a:ea typeface="微軟正黑體" panose="020B0604030504040204" pitchFamily="34" charset="-120"/>
              </a:rPr>
              <a:t>覺得這一輩子也不會再與朋友和好</a:t>
            </a:r>
            <a:r>
              <a:rPr lang="zh-TW" altLang="zh-HK" sz="2800" dirty="0">
                <a:latin typeface="微軟正黑體" panose="020B0604030504040204" pitchFamily="34" charset="-120"/>
                <a:ea typeface="微軟正黑體" panose="020B0604030504040204" pitchFamily="34" charset="-120"/>
              </a:rPr>
              <a:t>。</a:t>
            </a:r>
            <a:endParaRPr lang="en-US" altLang="zh-HK" sz="2800" dirty="0">
              <a:latin typeface="微軟正黑體" panose="020B0604030504040204" pitchFamily="34" charset="-120"/>
              <a:ea typeface="微軟正黑體" panose="020B0604030504040204" pitchFamily="34" charset="-120"/>
            </a:endParaRPr>
          </a:p>
          <a:p>
            <a:endParaRPr lang="en-US" altLang="zh-TW" sz="2800" dirty="0">
              <a:latin typeface="微軟正黑體" panose="020B0604030504040204" pitchFamily="34" charset="-120"/>
              <a:ea typeface="微軟正黑體" panose="020B0604030504040204" pitchFamily="34" charset="-120"/>
            </a:endParaRPr>
          </a:p>
          <a:p>
            <a:r>
              <a:rPr lang="zh-TW" altLang="en-US" sz="2800" u="sng" dirty="0">
                <a:latin typeface="微軟正黑體" panose="020B0604030504040204" pitchFamily="34" charset="-120"/>
                <a:ea typeface="微軟正黑體" panose="020B0604030504040204" pitchFamily="34" charset="-120"/>
              </a:rPr>
              <a:t>志健</a:t>
            </a:r>
            <a:r>
              <a:rPr lang="zh-TW" altLang="en-US" sz="2800" dirty="0">
                <a:latin typeface="微軟正黑體" panose="020B0604030504040204" pitchFamily="34" charset="-120"/>
                <a:ea typeface="微軟正黑體" panose="020B0604030504040204" pitchFamily="34" charset="-120"/>
              </a:rPr>
              <a:t>自此開始變得情緒低落，無胃口，有時甚至出現胃痛。</a:t>
            </a:r>
            <a:r>
              <a:rPr lang="zh-TW" altLang="en-US" sz="2800" u="sng" dirty="0">
                <a:latin typeface="微軟正黑體" panose="020B0604030504040204" pitchFamily="34" charset="-120"/>
                <a:ea typeface="微軟正黑體" panose="020B0604030504040204" pitchFamily="34" charset="-120"/>
              </a:rPr>
              <a:t>志健</a:t>
            </a:r>
            <a:r>
              <a:rPr lang="zh-TW" altLang="en-US" sz="2800" dirty="0">
                <a:latin typeface="微軟正黑體" panose="020B0604030504040204" pitchFamily="34" charset="-120"/>
                <a:ea typeface="微軟正黑體" panose="020B0604030504040204" pitchFamily="34" charset="-120"/>
              </a:rPr>
              <a:t>還會無故向身邊的人發脾氣，身邊的同學都不敢靠近他，令</a:t>
            </a:r>
            <a:r>
              <a:rPr lang="zh-TW" altLang="en-US" sz="2800" u="sng" dirty="0">
                <a:latin typeface="微軟正黑體" panose="020B0604030504040204" pitchFamily="34" charset="-120"/>
                <a:ea typeface="微軟正黑體" panose="020B0604030504040204" pitchFamily="34" charset="-120"/>
              </a:rPr>
              <a:t>志健</a:t>
            </a:r>
            <a:r>
              <a:rPr lang="zh-TW" altLang="en-US" sz="2800" dirty="0">
                <a:latin typeface="微軟正黑體" panose="020B0604030504040204" pitchFamily="34" charset="-120"/>
                <a:ea typeface="微軟正黑體" panose="020B0604030504040204" pitchFamily="34" charset="-120"/>
              </a:rPr>
              <a:t>感到更孤單，覺得身邊沒有朋友關心自己。</a:t>
            </a:r>
            <a:r>
              <a:rPr lang="zh-TW" altLang="en-US" sz="2800" u="sng" dirty="0">
                <a:latin typeface="微軟正黑體" panose="020B0604030504040204" pitchFamily="34" charset="-120"/>
                <a:ea typeface="微軟正黑體" panose="020B0604030504040204" pitchFamily="34" charset="-120"/>
              </a:rPr>
              <a:t>志健</a:t>
            </a:r>
            <a:r>
              <a:rPr lang="zh-TW" altLang="en-US" sz="2800" dirty="0">
                <a:latin typeface="微軟正黑體" panose="020B0604030504040204" pitchFamily="34" charset="-120"/>
                <a:ea typeface="微軟正黑體" panose="020B0604030504040204" pitchFamily="34" charset="-120"/>
              </a:rPr>
              <a:t>對很多事情都失去動力，甚至退出了以往很投入參與的學校足球隊。</a:t>
            </a:r>
            <a:endParaRPr lang="en-US" altLang="zh-HK" sz="2800" dirty="0">
              <a:latin typeface="微軟正黑體" panose="020B0604030504040204" pitchFamily="34" charset="-120"/>
              <a:ea typeface="微軟正黑體" panose="020B0604030504040204" pitchFamily="34" charset="-120"/>
            </a:endParaRPr>
          </a:p>
        </p:txBody>
      </p:sp>
      <p:grpSp>
        <p:nvGrpSpPr>
          <p:cNvPr id="16" name="Group 15"/>
          <p:cNvGrpSpPr/>
          <p:nvPr/>
        </p:nvGrpSpPr>
        <p:grpSpPr>
          <a:xfrm>
            <a:off x="0" y="0"/>
            <a:ext cx="2052735" cy="2114603"/>
            <a:chOff x="482670" y="2614481"/>
            <a:chExt cx="2471987" cy="2732197"/>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70" y="2614481"/>
              <a:ext cx="2471987" cy="2732197"/>
            </a:xfrm>
            <a:prstGeom prst="rect">
              <a:avLst/>
            </a:prstGeom>
          </p:spPr>
        </p:pic>
        <p:sp>
          <p:nvSpPr>
            <p:cNvPr id="19" name="Oval 18"/>
            <p:cNvSpPr/>
            <p:nvPr/>
          </p:nvSpPr>
          <p:spPr>
            <a:xfrm>
              <a:off x="1024128" y="3147762"/>
              <a:ext cx="1481328" cy="15156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b="21914"/>
          <a:stretch/>
        </p:blipFill>
        <p:spPr>
          <a:xfrm>
            <a:off x="446228" y="435732"/>
            <a:ext cx="1091695" cy="1268287"/>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99163" y="4637860"/>
            <a:ext cx="1042605" cy="2012807"/>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0020" y="5795458"/>
            <a:ext cx="694623" cy="694623"/>
          </a:xfrm>
          <a:prstGeom prst="rect">
            <a:avLst/>
          </a:prstGeom>
        </p:spPr>
      </p:pic>
    </p:spTree>
    <p:extLst>
      <p:ext uri="{BB962C8B-B14F-4D97-AF65-F5344CB8AC3E}">
        <p14:creationId xmlns:p14="http://schemas.microsoft.com/office/powerpoint/2010/main" val="50108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8187" y="0"/>
            <a:ext cx="12192000" cy="6858000"/>
            <a:chOff x="0" y="0"/>
            <a:chExt cx="12192000" cy="6858000"/>
          </a:xfrm>
        </p:grpSpPr>
        <p:sp>
          <p:nvSpPr>
            <p:cNvPr id="36" name="Rectangle 35"/>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0"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17"/>
          <p:cNvCxnSpPr/>
          <p:nvPr/>
        </p:nvCxnSpPr>
        <p:spPr>
          <a:xfrm>
            <a:off x="688527" y="3923370"/>
            <a:ext cx="11058782" cy="36576"/>
          </a:xfrm>
          <a:prstGeom prst="line">
            <a:avLst/>
          </a:prstGeom>
          <a:ln w="76200">
            <a:solidFill>
              <a:srgbClr val="3CB8CB"/>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1050815" y="1547572"/>
            <a:ext cx="10189764" cy="4734477"/>
          </a:xfrm>
          <a:prstGeom prst="roundRect">
            <a:avLst/>
          </a:prstGeom>
          <a:solidFill>
            <a:srgbClr val="ECEAFA"/>
          </a:solidFill>
          <a:ln w="76200">
            <a:solidFill>
              <a:srgbClr val="3CB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39069" y="3713058"/>
            <a:ext cx="362288" cy="384971"/>
          </a:xfrm>
          <a:prstGeom prst="ellipse">
            <a:avLst/>
          </a:prstGeom>
          <a:solidFill>
            <a:srgbClr val="FFF79A"/>
          </a:solidFill>
          <a:ln w="57150">
            <a:solidFill>
              <a:srgbClr val="3CB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1723443" y="3767460"/>
            <a:ext cx="362288" cy="384971"/>
          </a:xfrm>
          <a:prstGeom prst="ellipse">
            <a:avLst/>
          </a:prstGeom>
          <a:solidFill>
            <a:srgbClr val="FFF79A"/>
          </a:solidFill>
          <a:ln w="57150">
            <a:solidFill>
              <a:srgbClr val="3CB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p:cNvSpPr>
            <a:spLocks noGrp="1"/>
          </p:cNvSpPr>
          <p:nvPr>
            <p:ph type="title"/>
          </p:nvPr>
        </p:nvSpPr>
        <p:spPr>
          <a:xfrm>
            <a:off x="2611583" y="436901"/>
            <a:ext cx="8789427" cy="1325563"/>
          </a:xfrm>
        </p:spPr>
        <p:txBody>
          <a:bodyPr>
            <a:normAutofit/>
          </a:bodyPr>
          <a:lstStyle/>
          <a:p>
            <a:r>
              <a:rPr lang="zh-TW" altLang="en-US" sz="6000" b="1" dirty="0">
                <a:solidFill>
                  <a:srgbClr val="28ACC2"/>
                </a:solidFill>
                <a:latin typeface="微軟正黑體" panose="020B0604030504040204" pitchFamily="34" charset="-120"/>
                <a:ea typeface="微軟正黑體" panose="020B0604030504040204" pitchFamily="34" charset="-120"/>
              </a:rPr>
              <a:t>分組活動</a:t>
            </a:r>
          </a:p>
        </p:txBody>
      </p:sp>
      <p:sp>
        <p:nvSpPr>
          <p:cNvPr id="23" name="TextBox 22"/>
          <p:cNvSpPr txBox="1"/>
          <p:nvPr/>
        </p:nvSpPr>
        <p:spPr>
          <a:xfrm>
            <a:off x="9363142" y="653760"/>
            <a:ext cx="1877437" cy="769441"/>
          </a:xfrm>
          <a:prstGeom prst="rect">
            <a:avLst/>
          </a:prstGeom>
          <a:noFill/>
        </p:spPr>
        <p:txBody>
          <a:bodyPr wrap="none" rtlCol="0">
            <a:spAutoFit/>
          </a:bodyPr>
          <a:lstStyle/>
          <a:p>
            <a:r>
              <a:rPr lang="zh-HK" altLang="en-US" sz="4400" b="1" dirty="0">
                <a:solidFill>
                  <a:srgbClr val="7030A0"/>
                </a:solidFill>
                <a:latin typeface="微軟正黑體" panose="020B0604030504040204" pitchFamily="34" charset="-120"/>
                <a:ea typeface="微軟正黑體" panose="020B0604030504040204" pitchFamily="34" charset="-120"/>
              </a:rPr>
              <a:t>情</a:t>
            </a:r>
            <a:r>
              <a:rPr lang="zh-TW" altLang="en-US" sz="4400" b="1" dirty="0">
                <a:solidFill>
                  <a:srgbClr val="7030A0"/>
                </a:solidFill>
                <a:latin typeface="微軟正黑體" panose="020B0604030504040204" pitchFamily="34" charset="-120"/>
                <a:ea typeface="微軟正黑體" panose="020B0604030504040204" pitchFamily="34" charset="-120"/>
              </a:rPr>
              <a:t>境二</a:t>
            </a:r>
            <a:endParaRPr lang="en-US" altLang="zh-HK" sz="4400" b="1" dirty="0">
              <a:solidFill>
                <a:srgbClr val="7030A0"/>
              </a:solidFill>
              <a:latin typeface="微軟正黑體" panose="020B0604030504040204" pitchFamily="34" charset="-120"/>
              <a:ea typeface="微軟正黑體" panose="020B0604030504040204" pitchFamily="34" charset="-120"/>
            </a:endParaRPr>
          </a:p>
        </p:txBody>
      </p:sp>
      <p:sp>
        <p:nvSpPr>
          <p:cNvPr id="24" name="TextBox 23"/>
          <p:cNvSpPr txBox="1"/>
          <p:nvPr/>
        </p:nvSpPr>
        <p:spPr>
          <a:xfrm>
            <a:off x="1744610" y="1695908"/>
            <a:ext cx="9341328" cy="3970318"/>
          </a:xfrm>
          <a:prstGeom prst="rect">
            <a:avLst/>
          </a:prstGeom>
          <a:noFill/>
        </p:spPr>
        <p:txBody>
          <a:bodyPr wrap="square" rtlCol="0">
            <a:spAutoFit/>
          </a:bodyPr>
          <a:lstStyle/>
          <a:p>
            <a:r>
              <a:rPr lang="zh-HK" altLang="zh-HK" sz="2800" u="sng" dirty="0">
                <a:latin typeface="微軟正黑體" panose="020B0604030504040204" pitchFamily="34" charset="-120"/>
                <a:ea typeface="微軟正黑體" panose="020B0604030504040204" pitchFamily="34" charset="-120"/>
              </a:rPr>
              <a:t>志健</a:t>
            </a:r>
            <a:r>
              <a:rPr lang="zh-HK" altLang="zh-HK" sz="2800" dirty="0">
                <a:latin typeface="微軟正黑體" panose="020B0604030504040204" pitchFamily="34" charset="-120"/>
                <a:ea typeface="微軟正黑體" panose="020B0604030504040204" pitchFamily="34" charset="-120"/>
              </a:rPr>
              <a:t>數個月前與最要好的朋友吵架，令</a:t>
            </a:r>
            <a:r>
              <a:rPr lang="zh-HK" altLang="zh-HK" sz="2800" u="sng" dirty="0">
                <a:latin typeface="微軟正黑體" panose="020B0604030504040204" pitchFamily="34" charset="-120"/>
                <a:ea typeface="微軟正黑體" panose="020B0604030504040204" pitchFamily="34" charset="-120"/>
              </a:rPr>
              <a:t>志健</a:t>
            </a:r>
            <a:r>
              <a:rPr lang="zh-HK" altLang="zh-HK" sz="2800" dirty="0">
                <a:latin typeface="微軟正黑體" panose="020B0604030504040204" pitchFamily="34" charset="-120"/>
                <a:ea typeface="微軟正黑體" panose="020B0604030504040204" pitchFamily="34" charset="-120"/>
              </a:rPr>
              <a:t>覺</a:t>
            </a:r>
            <a:r>
              <a:rPr lang="zh-TW" altLang="zh-HK" sz="2800" dirty="0">
                <a:latin typeface="微軟正黑體" panose="020B0604030504040204" pitchFamily="34" charset="-120"/>
                <a:ea typeface="微軟正黑體" panose="020B0604030504040204" pitchFamily="34" charset="-120"/>
              </a:rPr>
              <a:t>得</a:t>
            </a:r>
            <a:r>
              <a:rPr lang="zh-HK" altLang="zh-HK" sz="2800" dirty="0">
                <a:latin typeface="微軟正黑體" panose="020B0604030504040204" pitchFamily="34" charset="-120"/>
                <a:ea typeface="微軟正黑體" panose="020B0604030504040204" pitchFamily="34" charset="-120"/>
              </a:rPr>
              <a:t>很心煩。</a:t>
            </a:r>
            <a:r>
              <a:rPr lang="zh-HK" altLang="zh-HK" sz="2800" u="sng" dirty="0">
                <a:latin typeface="微軟正黑體" panose="020B0604030504040204" pitchFamily="34" charset="-120"/>
                <a:ea typeface="微軟正黑體" panose="020B0604030504040204" pitchFamily="34" charset="-120"/>
              </a:rPr>
              <a:t>志健</a:t>
            </a:r>
            <a:r>
              <a:rPr lang="zh-HK" altLang="zh-HK" sz="2800" dirty="0">
                <a:latin typeface="微軟正黑體" panose="020B0604030504040204" pitchFamily="34" charset="-120"/>
                <a:ea typeface="微軟正黑體" panose="020B0604030504040204" pitchFamily="34" charset="-120"/>
              </a:rPr>
              <a:t>雖</a:t>
            </a:r>
            <a:r>
              <a:rPr lang="zh-TW" altLang="zh-HK" sz="2800" dirty="0">
                <a:latin typeface="微軟正黑體" panose="020B0604030504040204" pitchFamily="34" charset="-120"/>
                <a:ea typeface="微軟正黑體" panose="020B0604030504040204" pitchFamily="34" charset="-120"/>
              </a:rPr>
              <a:t>然</a:t>
            </a:r>
            <a:r>
              <a:rPr lang="zh-HK" altLang="zh-HK" sz="2800" dirty="0">
                <a:latin typeface="微軟正黑體" panose="020B0604030504040204" pitchFamily="34" charset="-120"/>
                <a:ea typeface="微軟正黑體" panose="020B0604030504040204" pitchFamily="34" charset="-120"/>
              </a:rPr>
              <a:t>已</a:t>
            </a:r>
            <a:r>
              <a:rPr lang="zh-TW" altLang="zh-HK" sz="2800" dirty="0">
                <a:latin typeface="微軟正黑體" panose="020B0604030504040204" pitchFamily="34" charset="-120"/>
                <a:ea typeface="微軟正黑體" panose="020B0604030504040204" pitchFamily="34" charset="-120"/>
              </a:rPr>
              <a:t>經</a:t>
            </a:r>
            <a:r>
              <a:rPr lang="zh-TW" altLang="en-US" sz="2800" dirty="0">
                <a:latin typeface="微軟正黑體" panose="020B0604030504040204" pitchFamily="34" charset="-120"/>
                <a:ea typeface="微軟正黑體" panose="020B0604030504040204" pitchFamily="34" charset="-120"/>
              </a:rPr>
              <a:t>向朋友</a:t>
            </a:r>
            <a:r>
              <a:rPr lang="zh-HK" altLang="zh-HK" sz="2800" dirty="0">
                <a:latin typeface="微軟正黑體" panose="020B0604030504040204" pitchFamily="34" charset="-120"/>
                <a:ea typeface="微軟正黑體" panose="020B0604030504040204" pitchFamily="34" charset="-120"/>
              </a:rPr>
              <a:t>道</a:t>
            </a:r>
            <a:r>
              <a:rPr lang="zh-TW" altLang="zh-HK" sz="2800" dirty="0">
                <a:latin typeface="微軟正黑體" panose="020B0604030504040204" pitchFamily="34" charset="-120"/>
                <a:ea typeface="微軟正黑體" panose="020B0604030504040204" pitchFamily="34" charset="-120"/>
              </a:rPr>
              <a:t>歉</a:t>
            </a:r>
            <a:r>
              <a:rPr lang="zh-HK" altLang="zh-HK" sz="2800" dirty="0">
                <a:latin typeface="微軟正黑體" panose="020B0604030504040204" pitchFamily="34" charset="-120"/>
                <a:ea typeface="微軟正黑體" panose="020B0604030504040204" pitchFamily="34" charset="-120"/>
              </a:rPr>
              <a:t>，但每天返到學</a:t>
            </a:r>
            <a:r>
              <a:rPr lang="zh-TW" altLang="zh-HK" sz="2800" dirty="0">
                <a:latin typeface="微軟正黑體" panose="020B0604030504040204" pitchFamily="34" charset="-120"/>
                <a:ea typeface="微軟正黑體" panose="020B0604030504040204" pitchFamily="34" charset="-120"/>
              </a:rPr>
              <a:t>校</a:t>
            </a:r>
            <a:r>
              <a:rPr lang="zh-HK" altLang="zh-HK" sz="2800" dirty="0">
                <a:latin typeface="微軟正黑體" panose="020B0604030504040204" pitchFamily="34" charset="-120"/>
                <a:ea typeface="微軟正黑體" panose="020B0604030504040204" pitchFamily="34" charset="-120"/>
              </a:rPr>
              <a:t>，朋友仍對他不瞅不睬，令</a:t>
            </a:r>
            <a:r>
              <a:rPr lang="zh-HK" altLang="zh-HK" sz="2800" u="sng" dirty="0">
                <a:latin typeface="微軟正黑體" panose="020B0604030504040204" pitchFamily="34" charset="-120"/>
                <a:ea typeface="微軟正黑體" panose="020B0604030504040204" pitchFamily="34" charset="-120"/>
              </a:rPr>
              <a:t>志健</a:t>
            </a:r>
            <a:r>
              <a:rPr lang="zh-HK" altLang="zh-HK" sz="2800" dirty="0">
                <a:latin typeface="微軟正黑體" panose="020B0604030504040204" pitchFamily="34" charset="-120"/>
                <a:ea typeface="微軟正黑體" panose="020B0604030504040204" pitchFamily="34" charset="-120"/>
              </a:rPr>
              <a:t>覺得這一輩子也不會再與朋友和好</a:t>
            </a:r>
            <a:r>
              <a:rPr lang="zh-TW" altLang="zh-HK" sz="2800" dirty="0">
                <a:latin typeface="微軟正黑體" panose="020B0604030504040204" pitchFamily="34" charset="-120"/>
                <a:ea typeface="微軟正黑體" panose="020B0604030504040204" pitchFamily="34" charset="-120"/>
              </a:rPr>
              <a:t>。</a:t>
            </a:r>
            <a:endParaRPr lang="en-US" altLang="zh-HK" sz="2800" dirty="0">
              <a:latin typeface="微軟正黑體" panose="020B0604030504040204" pitchFamily="34" charset="-120"/>
              <a:ea typeface="微軟正黑體" panose="020B0604030504040204" pitchFamily="34" charset="-120"/>
            </a:endParaRPr>
          </a:p>
          <a:p>
            <a:endParaRPr lang="en-US" altLang="zh-TW" sz="2800" dirty="0">
              <a:latin typeface="微軟正黑體" panose="020B0604030504040204" pitchFamily="34" charset="-120"/>
              <a:ea typeface="微軟正黑體" panose="020B0604030504040204" pitchFamily="34" charset="-120"/>
            </a:endParaRPr>
          </a:p>
          <a:p>
            <a:r>
              <a:rPr lang="zh-TW" altLang="en-US" sz="2800" u="sng" dirty="0">
                <a:latin typeface="微軟正黑體" panose="020B0604030504040204" pitchFamily="34" charset="-120"/>
                <a:ea typeface="微軟正黑體" panose="020B0604030504040204" pitchFamily="34" charset="-120"/>
              </a:rPr>
              <a:t>志健</a:t>
            </a:r>
            <a:r>
              <a:rPr lang="zh-TW" altLang="en-US" sz="2800" dirty="0">
                <a:latin typeface="微軟正黑體" panose="020B0604030504040204" pitchFamily="34" charset="-120"/>
                <a:ea typeface="微軟正黑體" panose="020B0604030504040204" pitchFamily="34" charset="-120"/>
              </a:rPr>
              <a:t>自此開始變得</a:t>
            </a:r>
            <a:r>
              <a:rPr lang="zh-TW" altLang="en-US" sz="2800" b="1" dirty="0">
                <a:solidFill>
                  <a:srgbClr val="7030A0"/>
                </a:solidFill>
                <a:latin typeface="微軟正黑體" panose="020B0604030504040204" pitchFamily="34" charset="-120"/>
                <a:ea typeface="微軟正黑體" panose="020B0604030504040204" pitchFamily="34" charset="-120"/>
              </a:rPr>
              <a:t>情緒低落，無胃口</a:t>
            </a:r>
            <a:r>
              <a:rPr lang="zh-TW" altLang="en-US" sz="2800" dirty="0">
                <a:latin typeface="微軟正黑體" panose="020B0604030504040204" pitchFamily="34" charset="-120"/>
                <a:ea typeface="微軟正黑體" panose="020B0604030504040204" pitchFamily="34" charset="-120"/>
              </a:rPr>
              <a:t>，有時甚至出現</a:t>
            </a:r>
            <a:r>
              <a:rPr lang="zh-TW" altLang="en-US" sz="2800" b="1" dirty="0">
                <a:solidFill>
                  <a:srgbClr val="7030A0"/>
                </a:solidFill>
                <a:latin typeface="微軟正黑體" panose="020B0604030504040204" pitchFamily="34" charset="-120"/>
                <a:ea typeface="微軟正黑體" panose="020B0604030504040204" pitchFamily="34" charset="-120"/>
              </a:rPr>
              <a:t>胃痛</a:t>
            </a:r>
            <a:r>
              <a:rPr lang="zh-TW" altLang="en-US" sz="2800" dirty="0">
                <a:latin typeface="微軟正黑體" panose="020B0604030504040204" pitchFamily="34" charset="-120"/>
                <a:ea typeface="微軟正黑體" panose="020B0604030504040204" pitchFamily="34" charset="-120"/>
              </a:rPr>
              <a:t>。</a:t>
            </a:r>
            <a:r>
              <a:rPr lang="zh-TW" altLang="en-US" sz="2800" u="sng" dirty="0">
                <a:latin typeface="微軟正黑體" panose="020B0604030504040204" pitchFamily="34" charset="-120"/>
                <a:ea typeface="微軟正黑體" panose="020B0604030504040204" pitchFamily="34" charset="-120"/>
              </a:rPr>
              <a:t>志健</a:t>
            </a:r>
            <a:r>
              <a:rPr lang="zh-TW" altLang="en-US" sz="2800" dirty="0">
                <a:latin typeface="微軟正黑體" panose="020B0604030504040204" pitchFamily="34" charset="-120"/>
                <a:ea typeface="微軟正黑體" panose="020B0604030504040204" pitchFamily="34" charset="-120"/>
              </a:rPr>
              <a:t>還會</a:t>
            </a:r>
            <a:r>
              <a:rPr lang="zh-TW" altLang="en-US" sz="2800" b="1" dirty="0">
                <a:solidFill>
                  <a:srgbClr val="7030A0"/>
                </a:solidFill>
                <a:latin typeface="微軟正黑體" panose="020B0604030504040204" pitchFamily="34" charset="-120"/>
                <a:ea typeface="微軟正黑體" panose="020B0604030504040204" pitchFamily="34" charset="-120"/>
              </a:rPr>
              <a:t>無故向身邊的人發脾氣</a:t>
            </a:r>
            <a:r>
              <a:rPr lang="zh-TW" altLang="en-US" sz="2800" dirty="0">
                <a:latin typeface="微軟正黑體" panose="020B0604030504040204" pitchFamily="34" charset="-120"/>
                <a:ea typeface="微軟正黑體" panose="020B0604030504040204" pitchFamily="34" charset="-120"/>
              </a:rPr>
              <a:t>，身邊的同學都不敢靠近他，令</a:t>
            </a:r>
            <a:r>
              <a:rPr lang="zh-TW" altLang="en-US" sz="2800" u="sng" dirty="0">
                <a:latin typeface="微軟正黑體" panose="020B0604030504040204" pitchFamily="34" charset="-120"/>
                <a:ea typeface="微軟正黑體" panose="020B0604030504040204" pitchFamily="34" charset="-120"/>
              </a:rPr>
              <a:t>志健</a:t>
            </a:r>
            <a:r>
              <a:rPr lang="zh-TW" altLang="en-US" sz="2800" b="1" dirty="0">
                <a:solidFill>
                  <a:srgbClr val="7030A0"/>
                </a:solidFill>
                <a:latin typeface="微軟正黑體" panose="020B0604030504040204" pitchFamily="34" charset="-120"/>
                <a:ea typeface="微軟正黑體" panose="020B0604030504040204" pitchFamily="34" charset="-120"/>
              </a:rPr>
              <a:t>感到更孤單，覺得身邊沒有朋友關心自己</a:t>
            </a:r>
            <a:r>
              <a:rPr lang="zh-TW" altLang="en-US" sz="2800" dirty="0">
                <a:latin typeface="微軟正黑體" panose="020B0604030504040204" pitchFamily="34" charset="-120"/>
                <a:ea typeface="微軟正黑體" panose="020B0604030504040204" pitchFamily="34" charset="-120"/>
              </a:rPr>
              <a:t>。</a:t>
            </a:r>
            <a:r>
              <a:rPr lang="zh-TW" altLang="en-US" sz="2800" u="sng" dirty="0">
                <a:latin typeface="微軟正黑體" panose="020B0604030504040204" pitchFamily="34" charset="-120"/>
                <a:ea typeface="微軟正黑體" panose="020B0604030504040204" pitchFamily="34" charset="-120"/>
              </a:rPr>
              <a:t>志健</a:t>
            </a:r>
            <a:r>
              <a:rPr lang="zh-TW" altLang="en-US" sz="2800" b="1" dirty="0">
                <a:solidFill>
                  <a:srgbClr val="7030A0"/>
                </a:solidFill>
                <a:latin typeface="微軟正黑體" panose="020B0604030504040204" pitchFamily="34" charset="-120"/>
                <a:ea typeface="微軟正黑體" panose="020B0604030504040204" pitchFamily="34" charset="-120"/>
              </a:rPr>
              <a:t>對很多事情都失去動力</a:t>
            </a:r>
            <a:r>
              <a:rPr lang="zh-TW" altLang="en-US" sz="2800" dirty="0">
                <a:latin typeface="微軟正黑體" panose="020B0604030504040204" pitchFamily="34" charset="-120"/>
                <a:ea typeface="微軟正黑體" panose="020B0604030504040204" pitchFamily="34" charset="-120"/>
              </a:rPr>
              <a:t>，甚至</a:t>
            </a:r>
            <a:r>
              <a:rPr lang="zh-TW" altLang="en-US" sz="2800" b="1" dirty="0">
                <a:solidFill>
                  <a:srgbClr val="7030A0"/>
                </a:solidFill>
                <a:latin typeface="微軟正黑體" panose="020B0604030504040204" pitchFamily="34" charset="-120"/>
                <a:ea typeface="微軟正黑體" panose="020B0604030504040204" pitchFamily="34" charset="-120"/>
              </a:rPr>
              <a:t>退出了以往很投入參與的學校足球隊</a:t>
            </a:r>
            <a:r>
              <a:rPr lang="zh-TW" altLang="en-US" sz="2800" dirty="0">
                <a:latin typeface="微軟正黑體" panose="020B0604030504040204" pitchFamily="34" charset="-120"/>
                <a:ea typeface="微軟正黑體" panose="020B0604030504040204" pitchFamily="34" charset="-120"/>
              </a:rPr>
              <a:t>。</a:t>
            </a:r>
            <a:endParaRPr lang="en-US" altLang="zh-HK" sz="2800" dirty="0">
              <a:latin typeface="微軟正黑體" panose="020B0604030504040204" pitchFamily="34" charset="-120"/>
              <a:ea typeface="微軟正黑體" panose="020B0604030504040204" pitchFamily="34" charset="-120"/>
            </a:endParaRPr>
          </a:p>
        </p:txBody>
      </p:sp>
      <p:grpSp>
        <p:nvGrpSpPr>
          <p:cNvPr id="16" name="Group 15"/>
          <p:cNvGrpSpPr/>
          <p:nvPr/>
        </p:nvGrpSpPr>
        <p:grpSpPr>
          <a:xfrm>
            <a:off x="0" y="0"/>
            <a:ext cx="2052735" cy="2114603"/>
            <a:chOff x="482670" y="2614481"/>
            <a:chExt cx="2471987" cy="2732197"/>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70" y="2614481"/>
              <a:ext cx="2471987" cy="2732197"/>
            </a:xfrm>
            <a:prstGeom prst="rect">
              <a:avLst/>
            </a:prstGeom>
          </p:spPr>
        </p:pic>
        <p:sp>
          <p:nvSpPr>
            <p:cNvPr id="19" name="Oval 18"/>
            <p:cNvSpPr/>
            <p:nvPr/>
          </p:nvSpPr>
          <p:spPr>
            <a:xfrm>
              <a:off x="1024128" y="3147762"/>
              <a:ext cx="1481328" cy="15156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b="21914"/>
          <a:stretch/>
        </p:blipFill>
        <p:spPr>
          <a:xfrm>
            <a:off x="446228" y="435732"/>
            <a:ext cx="1091695" cy="1268287"/>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99163" y="4637860"/>
            <a:ext cx="1042605" cy="2012807"/>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0020" y="5795458"/>
            <a:ext cx="694623" cy="694623"/>
          </a:xfrm>
          <a:prstGeom prst="rect">
            <a:avLst/>
          </a:prstGeom>
        </p:spPr>
      </p:pic>
    </p:spTree>
    <p:extLst>
      <p:ext uri="{BB962C8B-B14F-4D97-AF65-F5344CB8AC3E}">
        <p14:creationId xmlns:p14="http://schemas.microsoft.com/office/powerpoint/2010/main" val="308733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0"/>
            <a:ext cx="12192000" cy="6858000"/>
            <a:chOff x="0" y="0"/>
            <a:chExt cx="12192000" cy="6858000"/>
          </a:xfrm>
        </p:grpSpPr>
        <p:sp>
          <p:nvSpPr>
            <p:cNvPr id="36" name="Rectangle 35"/>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0"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p:cNvSpPr txBox="1">
            <a:spLocks/>
          </p:cNvSpPr>
          <p:nvPr/>
        </p:nvSpPr>
        <p:spPr>
          <a:xfrm>
            <a:off x="248019" y="552125"/>
            <a:ext cx="7531921" cy="1100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TW" altLang="en-US" b="1" dirty="0">
                <a:solidFill>
                  <a:srgbClr val="28ACC2"/>
                </a:solidFill>
                <a:latin typeface="微軟正黑體" panose="020B0604030504040204" pitchFamily="34" charset="-120"/>
                <a:ea typeface="微軟正黑體" panose="020B0604030504040204" pitchFamily="34" charset="-120"/>
              </a:rPr>
              <a:t>認識精神健康警號</a:t>
            </a:r>
            <a:endParaRPr lang="zh-HK" altLang="en-US" b="1" dirty="0">
              <a:solidFill>
                <a:srgbClr val="28ACC2"/>
              </a:solidFill>
              <a:latin typeface="微軟正黑體" panose="020B0604030504040204" pitchFamily="34" charset="-120"/>
              <a:ea typeface="微軟正黑體" panose="020B0604030504040204" pitchFamily="34" charset="-120"/>
            </a:endParaRPr>
          </a:p>
        </p:txBody>
      </p:sp>
      <p:pic>
        <p:nvPicPr>
          <p:cNvPr id="3" name="Picture 2"/>
          <p:cNvPicPr>
            <a:picLocks noChangeAspect="1"/>
          </p:cNvPicPr>
          <p:nvPr/>
        </p:nvPicPr>
        <p:blipFill rotWithShape="1">
          <a:blip r:embed="rId2"/>
          <a:srcRect l="28153" t="1291" r="11442" b="3093"/>
          <a:stretch/>
        </p:blipFill>
        <p:spPr>
          <a:xfrm rot="16200000">
            <a:off x="1193118" y="2106136"/>
            <a:ext cx="4609069" cy="4103825"/>
          </a:xfrm>
          <a:prstGeom prst="rect">
            <a:avLst/>
          </a:prstGeom>
        </p:spPr>
      </p:pic>
      <p:pic>
        <p:nvPicPr>
          <p:cNvPr id="4" name="Picture 3"/>
          <p:cNvPicPr>
            <a:picLocks noChangeAspect="1"/>
          </p:cNvPicPr>
          <p:nvPr/>
        </p:nvPicPr>
        <p:blipFill rotWithShape="1">
          <a:blip r:embed="rId3"/>
          <a:srcRect l="60774" t="15714" r="2619" b="6825"/>
          <a:stretch/>
        </p:blipFill>
        <p:spPr>
          <a:xfrm>
            <a:off x="6901885" y="561474"/>
            <a:ext cx="5290115" cy="6296526"/>
          </a:xfrm>
          <a:prstGeom prst="rect">
            <a:avLst/>
          </a:prstGeom>
        </p:spPr>
      </p:pic>
    </p:spTree>
    <p:extLst>
      <p:ext uri="{BB962C8B-B14F-4D97-AF65-F5344CB8AC3E}">
        <p14:creationId xmlns:p14="http://schemas.microsoft.com/office/powerpoint/2010/main" val="1325852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0"/>
            <a:ext cx="12192000" cy="6858000"/>
            <a:chOff x="0" y="0"/>
            <a:chExt cx="12192000" cy="6858000"/>
          </a:xfrm>
        </p:grpSpPr>
        <p:sp>
          <p:nvSpPr>
            <p:cNvPr id="36" name="Rectangle 35"/>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0"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p:cNvSpPr txBox="1">
            <a:spLocks/>
          </p:cNvSpPr>
          <p:nvPr/>
        </p:nvSpPr>
        <p:spPr>
          <a:xfrm>
            <a:off x="248019" y="552125"/>
            <a:ext cx="7531921" cy="1100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TW" altLang="en-US" b="1" dirty="0">
                <a:solidFill>
                  <a:srgbClr val="28ACC2"/>
                </a:solidFill>
                <a:latin typeface="微軟正黑體" panose="020B0604030504040204" pitchFamily="34" charset="-120"/>
                <a:ea typeface="微軟正黑體" panose="020B0604030504040204" pitchFamily="34" charset="-120"/>
              </a:rPr>
              <a:t>認識精神健康警號</a:t>
            </a:r>
            <a:endParaRPr lang="zh-HK" altLang="en-US" b="1" dirty="0">
              <a:solidFill>
                <a:srgbClr val="28ACC2"/>
              </a:solidFill>
              <a:latin typeface="微軟正黑體" panose="020B0604030504040204" pitchFamily="34" charset="-120"/>
              <a:ea typeface="微軟正黑體" panose="020B0604030504040204" pitchFamily="34" charset="-120"/>
            </a:endParaRPr>
          </a:p>
        </p:txBody>
      </p:sp>
      <p:pic>
        <p:nvPicPr>
          <p:cNvPr id="2" name="Picture 1"/>
          <p:cNvPicPr>
            <a:picLocks noChangeAspect="1"/>
          </p:cNvPicPr>
          <p:nvPr/>
        </p:nvPicPr>
        <p:blipFill>
          <a:blip r:embed="rId2"/>
          <a:stretch>
            <a:fillRect/>
          </a:stretch>
        </p:blipFill>
        <p:spPr>
          <a:xfrm>
            <a:off x="6455600" y="756389"/>
            <a:ext cx="5649025" cy="5874610"/>
          </a:xfrm>
          <a:prstGeom prst="rect">
            <a:avLst/>
          </a:prstGeom>
        </p:spPr>
      </p:pic>
      <p:pic>
        <p:nvPicPr>
          <p:cNvPr id="8" name="Picture 7"/>
          <p:cNvPicPr>
            <a:picLocks noChangeAspect="1"/>
          </p:cNvPicPr>
          <p:nvPr/>
        </p:nvPicPr>
        <p:blipFill rotWithShape="1">
          <a:blip r:embed="rId3"/>
          <a:srcRect l="28153" t="1291" r="11442" b="3093"/>
          <a:stretch/>
        </p:blipFill>
        <p:spPr>
          <a:xfrm rot="16200000">
            <a:off x="1193118" y="2106136"/>
            <a:ext cx="4609069" cy="4103825"/>
          </a:xfrm>
          <a:prstGeom prst="rect">
            <a:avLst/>
          </a:prstGeom>
        </p:spPr>
      </p:pic>
    </p:spTree>
    <p:extLst>
      <p:ext uri="{BB962C8B-B14F-4D97-AF65-F5344CB8AC3E}">
        <p14:creationId xmlns:p14="http://schemas.microsoft.com/office/powerpoint/2010/main" val="4241288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0"/>
            <a:ext cx="12192000" cy="6858000"/>
            <a:chOff x="0" y="0"/>
            <a:chExt cx="12192000" cy="6858000"/>
          </a:xfrm>
        </p:grpSpPr>
        <p:sp>
          <p:nvSpPr>
            <p:cNvPr id="36" name="Rectangle 35"/>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0"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p:cNvSpPr txBox="1">
            <a:spLocks/>
          </p:cNvSpPr>
          <p:nvPr/>
        </p:nvSpPr>
        <p:spPr>
          <a:xfrm>
            <a:off x="248019" y="552125"/>
            <a:ext cx="7531921" cy="1100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TW" altLang="en-US" b="1" dirty="0">
                <a:solidFill>
                  <a:srgbClr val="28ACC2"/>
                </a:solidFill>
                <a:latin typeface="微軟正黑體" panose="020B0604030504040204" pitchFamily="34" charset="-120"/>
                <a:ea typeface="微軟正黑體" panose="020B0604030504040204" pitchFamily="34" charset="-120"/>
              </a:rPr>
              <a:t>認識精神健康警號</a:t>
            </a:r>
            <a:endParaRPr lang="zh-HK" altLang="en-US" b="1" dirty="0">
              <a:solidFill>
                <a:srgbClr val="28ACC2"/>
              </a:solidFill>
              <a:latin typeface="微軟正黑體" panose="020B0604030504040204" pitchFamily="34" charset="-120"/>
              <a:ea typeface="微軟正黑體" panose="020B0604030504040204" pitchFamily="34" charset="-120"/>
            </a:endParaRPr>
          </a:p>
        </p:txBody>
      </p:sp>
      <p:pic>
        <p:nvPicPr>
          <p:cNvPr id="3" name="Picture 2"/>
          <p:cNvPicPr>
            <a:picLocks noChangeAspect="1"/>
          </p:cNvPicPr>
          <p:nvPr/>
        </p:nvPicPr>
        <p:blipFill>
          <a:blip r:embed="rId2"/>
          <a:stretch>
            <a:fillRect/>
          </a:stretch>
        </p:blipFill>
        <p:spPr>
          <a:xfrm>
            <a:off x="6905316" y="552125"/>
            <a:ext cx="4483121" cy="6084979"/>
          </a:xfrm>
          <a:prstGeom prst="rect">
            <a:avLst/>
          </a:prstGeom>
        </p:spPr>
      </p:pic>
      <p:pic>
        <p:nvPicPr>
          <p:cNvPr id="8" name="Picture 7"/>
          <p:cNvPicPr>
            <a:picLocks noChangeAspect="1"/>
          </p:cNvPicPr>
          <p:nvPr/>
        </p:nvPicPr>
        <p:blipFill rotWithShape="1">
          <a:blip r:embed="rId3"/>
          <a:srcRect l="28153" t="1291" r="11442" b="3093"/>
          <a:stretch/>
        </p:blipFill>
        <p:spPr>
          <a:xfrm rot="16200000">
            <a:off x="1193118" y="2106136"/>
            <a:ext cx="4609069" cy="4103825"/>
          </a:xfrm>
          <a:prstGeom prst="rect">
            <a:avLst/>
          </a:prstGeom>
        </p:spPr>
      </p:pic>
    </p:spTree>
    <p:extLst>
      <p:ext uri="{BB962C8B-B14F-4D97-AF65-F5344CB8AC3E}">
        <p14:creationId xmlns:p14="http://schemas.microsoft.com/office/powerpoint/2010/main" val="1905552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0"/>
            <a:ext cx="12192000" cy="6858000"/>
            <a:chOff x="0" y="0"/>
            <a:chExt cx="12192000" cy="6858000"/>
          </a:xfrm>
        </p:grpSpPr>
        <p:sp>
          <p:nvSpPr>
            <p:cNvPr id="36" name="Rectangle 35"/>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0"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p:cNvSpPr txBox="1">
            <a:spLocks/>
          </p:cNvSpPr>
          <p:nvPr/>
        </p:nvSpPr>
        <p:spPr>
          <a:xfrm>
            <a:off x="248019" y="552125"/>
            <a:ext cx="7531921" cy="1100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TW" altLang="en-US" b="1" dirty="0">
                <a:solidFill>
                  <a:srgbClr val="28ACC2"/>
                </a:solidFill>
                <a:latin typeface="微軟正黑體" panose="020B0604030504040204" pitchFamily="34" charset="-120"/>
                <a:ea typeface="微軟正黑體" panose="020B0604030504040204" pitchFamily="34" charset="-120"/>
              </a:rPr>
              <a:t>認識精神健康警號</a:t>
            </a:r>
            <a:endParaRPr lang="zh-HK" altLang="en-US" b="1" dirty="0">
              <a:solidFill>
                <a:srgbClr val="28ACC2"/>
              </a:solidFill>
              <a:latin typeface="微軟正黑體" panose="020B0604030504040204" pitchFamily="34" charset="-120"/>
              <a:ea typeface="微軟正黑體" panose="020B0604030504040204" pitchFamily="34" charset="-120"/>
            </a:endParaRPr>
          </a:p>
        </p:txBody>
      </p:sp>
      <p:pic>
        <p:nvPicPr>
          <p:cNvPr id="3" name="Picture 2"/>
          <p:cNvPicPr>
            <a:picLocks noChangeAspect="1"/>
          </p:cNvPicPr>
          <p:nvPr/>
        </p:nvPicPr>
        <p:blipFill>
          <a:blip r:embed="rId2"/>
          <a:stretch>
            <a:fillRect/>
          </a:stretch>
        </p:blipFill>
        <p:spPr>
          <a:xfrm>
            <a:off x="7190694" y="264694"/>
            <a:ext cx="4162116" cy="6507847"/>
          </a:xfrm>
          <a:prstGeom prst="rect">
            <a:avLst/>
          </a:prstGeom>
        </p:spPr>
      </p:pic>
      <p:pic>
        <p:nvPicPr>
          <p:cNvPr id="8" name="Picture 7"/>
          <p:cNvPicPr>
            <a:picLocks noChangeAspect="1"/>
          </p:cNvPicPr>
          <p:nvPr/>
        </p:nvPicPr>
        <p:blipFill rotWithShape="1">
          <a:blip r:embed="rId3"/>
          <a:srcRect l="28153" t="1291" r="11442" b="3093"/>
          <a:stretch/>
        </p:blipFill>
        <p:spPr>
          <a:xfrm rot="16200000">
            <a:off x="1193118" y="2106136"/>
            <a:ext cx="4609069" cy="4103825"/>
          </a:xfrm>
          <a:prstGeom prst="rect">
            <a:avLst/>
          </a:prstGeom>
        </p:spPr>
      </p:pic>
    </p:spTree>
    <p:extLst>
      <p:ext uri="{BB962C8B-B14F-4D97-AF65-F5344CB8AC3E}">
        <p14:creationId xmlns:p14="http://schemas.microsoft.com/office/powerpoint/2010/main" val="3391797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0"/>
            <a:ext cx="12192000" cy="6858000"/>
            <a:chOff x="0" y="0"/>
            <a:chExt cx="12192000" cy="6858000"/>
          </a:xfrm>
        </p:grpSpPr>
        <p:sp>
          <p:nvSpPr>
            <p:cNvPr id="36" name="Rectangle 35"/>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0"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p:cNvSpPr txBox="1">
            <a:spLocks/>
          </p:cNvSpPr>
          <p:nvPr/>
        </p:nvSpPr>
        <p:spPr>
          <a:xfrm>
            <a:off x="248019" y="552125"/>
            <a:ext cx="7531921" cy="1100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TW" altLang="en-US" b="1" dirty="0">
                <a:solidFill>
                  <a:srgbClr val="28ACC2"/>
                </a:solidFill>
                <a:latin typeface="微軟正黑體" panose="020B0604030504040204" pitchFamily="34" charset="-120"/>
                <a:ea typeface="微軟正黑體" panose="020B0604030504040204" pitchFamily="34" charset="-120"/>
              </a:rPr>
              <a:t>認識精神健康警號</a:t>
            </a:r>
            <a:endParaRPr lang="zh-HK" altLang="en-US" b="1" dirty="0">
              <a:solidFill>
                <a:srgbClr val="28ACC2"/>
              </a:solidFill>
              <a:latin typeface="微軟正黑體" panose="020B0604030504040204" pitchFamily="34" charset="-120"/>
              <a:ea typeface="微軟正黑體" panose="020B0604030504040204" pitchFamily="34" charset="-120"/>
            </a:endParaRPr>
          </a:p>
        </p:txBody>
      </p:sp>
      <p:pic>
        <p:nvPicPr>
          <p:cNvPr id="6" name="Picture 5"/>
          <p:cNvPicPr>
            <a:picLocks noChangeAspect="1"/>
          </p:cNvPicPr>
          <p:nvPr/>
        </p:nvPicPr>
        <p:blipFill>
          <a:blip r:embed="rId2"/>
          <a:stretch>
            <a:fillRect/>
          </a:stretch>
        </p:blipFill>
        <p:spPr>
          <a:xfrm>
            <a:off x="6634708" y="925952"/>
            <a:ext cx="4444970" cy="5689951"/>
          </a:xfrm>
          <a:prstGeom prst="rect">
            <a:avLst/>
          </a:prstGeom>
        </p:spPr>
      </p:pic>
      <p:pic>
        <p:nvPicPr>
          <p:cNvPr id="8" name="Picture 7"/>
          <p:cNvPicPr>
            <a:picLocks noChangeAspect="1"/>
          </p:cNvPicPr>
          <p:nvPr/>
        </p:nvPicPr>
        <p:blipFill rotWithShape="1">
          <a:blip r:embed="rId3"/>
          <a:srcRect l="28153" t="1291" r="11442" b="3093"/>
          <a:stretch/>
        </p:blipFill>
        <p:spPr>
          <a:xfrm rot="16200000">
            <a:off x="1193118" y="2106136"/>
            <a:ext cx="4609069" cy="4103825"/>
          </a:xfrm>
          <a:prstGeom prst="rect">
            <a:avLst/>
          </a:prstGeom>
        </p:spPr>
      </p:pic>
    </p:spTree>
    <p:extLst>
      <p:ext uri="{BB962C8B-B14F-4D97-AF65-F5344CB8AC3E}">
        <p14:creationId xmlns:p14="http://schemas.microsoft.com/office/powerpoint/2010/main" val="869922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0" y="0"/>
            <a:ext cx="12210288" cy="6858000"/>
            <a:chOff x="0" y="0"/>
            <a:chExt cx="12210288" cy="6858000"/>
          </a:xfrm>
        </p:grpSpPr>
        <p:sp>
          <p:nvSpPr>
            <p:cNvPr id="48" name="Rectangle 47"/>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8288"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群組 35"/>
          <p:cNvGrpSpPr/>
          <p:nvPr/>
        </p:nvGrpSpPr>
        <p:grpSpPr>
          <a:xfrm>
            <a:off x="648860" y="473954"/>
            <a:ext cx="11165188" cy="6265174"/>
            <a:chOff x="4237160" y="-118752"/>
            <a:chExt cx="5135011" cy="3895106"/>
          </a:xfrm>
        </p:grpSpPr>
        <p:sp>
          <p:nvSpPr>
            <p:cNvPr id="34" name="矩形 37"/>
            <p:cNvSpPr/>
            <p:nvPr/>
          </p:nvSpPr>
          <p:spPr>
            <a:xfrm>
              <a:off x="4237160" y="-118752"/>
              <a:ext cx="5135011" cy="389510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5" name="矩形 38"/>
            <p:cNvSpPr/>
            <p:nvPr/>
          </p:nvSpPr>
          <p:spPr>
            <a:xfrm>
              <a:off x="4397883" y="88023"/>
              <a:ext cx="4769399" cy="3466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
        <p:nvSpPr>
          <p:cNvPr id="2" name="Title 1"/>
          <p:cNvSpPr>
            <a:spLocks noGrp="1"/>
          </p:cNvSpPr>
          <p:nvPr>
            <p:ph type="title"/>
          </p:nvPr>
        </p:nvSpPr>
        <p:spPr>
          <a:xfrm>
            <a:off x="5388417" y="1330356"/>
            <a:ext cx="1686073" cy="928601"/>
          </a:xfrm>
        </p:spPr>
        <p:txBody>
          <a:bodyPr>
            <a:normAutofit/>
          </a:bodyPr>
          <a:lstStyle/>
          <a:p>
            <a:pPr algn="ctr"/>
            <a:r>
              <a:rPr lang="zh-TW" altLang="en-US" b="1" dirty="0">
                <a:solidFill>
                  <a:srgbClr val="28ACC2"/>
                </a:solidFill>
                <a:latin typeface="微軟正黑體" panose="020B0604030504040204" pitchFamily="34" charset="-120"/>
                <a:ea typeface="微軟正黑體" panose="020B0604030504040204" pitchFamily="34" charset="-120"/>
              </a:rPr>
              <a:t>小結</a:t>
            </a:r>
            <a:endParaRPr lang="zh-HK" altLang="en-US" b="1" dirty="0">
              <a:solidFill>
                <a:srgbClr val="28ACC2"/>
              </a:solidFill>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a:xfrm>
            <a:off x="1836024" y="2905129"/>
            <a:ext cx="9183552" cy="2466971"/>
          </a:xfrm>
        </p:spPr>
        <p:txBody>
          <a:bodyPr>
            <a:noAutofit/>
          </a:bodyPr>
          <a:lstStyle/>
          <a:p>
            <a:pPr marL="0" indent="0">
              <a:buNone/>
            </a:pPr>
            <a:r>
              <a:rPr lang="zh-TW" altLang="en-US" dirty="0">
                <a:latin typeface="微軟正黑體" panose="020B0604030504040204" pitchFamily="34" charset="-120"/>
                <a:ea typeface="微軟正黑體" panose="020B0604030504040204" pitchFamily="34" charset="-120"/>
              </a:rPr>
              <a:t>我們日常要留意「壓力水桶」發出的水位警報</a:t>
            </a:r>
            <a:r>
              <a:rPr lang="en-US" altLang="zh-TW" dirty="0">
                <a:latin typeface="微軟正黑體" panose="020B0604030504040204" pitchFamily="34" charset="-120"/>
                <a:ea typeface="微軟正黑體" panose="020B0604030504040204" pitchFamily="34" charset="-120"/>
              </a:rPr>
              <a:t>——</a:t>
            </a:r>
            <a:r>
              <a:rPr lang="zh-TW" altLang="en-US" dirty="0">
                <a:solidFill>
                  <a:srgbClr val="28ACC2"/>
                </a:solidFill>
                <a:latin typeface="微軟正黑體" panose="020B0604030504040204" pitchFamily="34" charset="-120"/>
                <a:ea typeface="微軟正黑體" panose="020B0604030504040204" pitchFamily="34" charset="-120"/>
              </a:rPr>
              <a:t>精神健康警號</a:t>
            </a:r>
            <a:r>
              <a:rPr lang="zh-TW" altLang="en-US" dirty="0">
                <a:latin typeface="微軟正黑體" panose="020B0604030504040204" pitchFamily="34" charset="-120"/>
                <a:ea typeface="微軟正黑體" panose="020B0604030504040204" pitchFamily="34" charset="-120"/>
              </a:rPr>
              <a:t>，包括生理、情緒及行為、認知能力、社交及日常生活等方面</a:t>
            </a:r>
            <a:r>
              <a:rPr lang="zh-TW" altLang="zh-HK" dirty="0">
                <a:latin typeface="微軟正黑體" panose="020B0604030504040204" pitchFamily="34" charset="-120"/>
                <a:ea typeface="微軟正黑體" panose="020B0604030504040204" pitchFamily="34" charset="-120"/>
              </a:rPr>
              <a:t>顯著轉變</a:t>
            </a:r>
            <a:r>
              <a:rPr lang="zh-TW" altLang="en-US" dirty="0">
                <a:latin typeface="微軟正黑體" panose="020B0604030504040204" pitchFamily="34" charset="-120"/>
                <a:ea typeface="微軟正黑體" panose="020B0604030504040204" pitchFamily="34" charset="-120"/>
              </a:rPr>
              <a:t>的警號。</a:t>
            </a: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當這些情況</a:t>
            </a:r>
            <a:r>
              <a:rPr lang="zh-TW" altLang="en-US" dirty="0">
                <a:solidFill>
                  <a:srgbClr val="28ACC2"/>
                </a:solidFill>
                <a:latin typeface="微軟正黑體" panose="020B0604030504040204" pitchFamily="34" charset="-120"/>
                <a:ea typeface="微軟正黑體" panose="020B0604030504040204" pitchFamily="34" charset="-120"/>
              </a:rPr>
              <a:t>持續或／和明顯地</a:t>
            </a:r>
            <a:r>
              <a:rPr lang="zh-TW" altLang="en-US" dirty="0">
                <a:latin typeface="微軟正黑體" panose="020B0604030504040204" pitchFamily="34" charset="-120"/>
                <a:ea typeface="微軟正黑體" panose="020B0604030504040204" pitchFamily="34" charset="-120"/>
              </a:rPr>
              <a:t>出現，便</a:t>
            </a:r>
            <a:r>
              <a:rPr lang="zh-TW" altLang="zh-HK" dirty="0">
                <a:latin typeface="微軟正黑體" panose="020B0604030504040204" pitchFamily="34" charset="-120"/>
                <a:ea typeface="微軟正黑體" panose="020B0604030504040204" pitchFamily="34" charset="-120"/>
              </a:rPr>
              <a:t>須</a:t>
            </a:r>
            <a:r>
              <a:rPr lang="zh-TW" altLang="en-US" dirty="0">
                <a:latin typeface="微軟正黑體" panose="020B0604030504040204" pitchFamily="34" charset="-120"/>
                <a:ea typeface="微軟正黑體" panose="020B0604030504040204" pitchFamily="34" charset="-120"/>
              </a:rPr>
              <a:t>儘早</a:t>
            </a:r>
            <a:r>
              <a:rPr lang="zh-TW" altLang="en-US" dirty="0">
                <a:solidFill>
                  <a:srgbClr val="28ACC2"/>
                </a:solidFill>
                <a:latin typeface="微軟正黑體" panose="020B0604030504040204" pitchFamily="34" charset="-120"/>
                <a:ea typeface="微軟正黑體" panose="020B0604030504040204" pitchFamily="34" charset="-120"/>
              </a:rPr>
              <a:t>尋求協助</a:t>
            </a:r>
            <a:r>
              <a:rPr lang="zh-TW" altLang="en-US" sz="3200" dirty="0">
                <a:latin typeface="微軟正黑體" panose="020B0604030504040204" pitchFamily="34" charset="-120"/>
                <a:ea typeface="微軟正黑體" panose="020B0604030504040204" pitchFamily="34" charset="-120"/>
              </a:rPr>
              <a:t>。</a:t>
            </a:r>
            <a:endParaRPr lang="en-US" altLang="zh-TW" sz="3200" dirty="0">
              <a:latin typeface="微軟正黑體" panose="020B0604030504040204" pitchFamily="34" charset="-120"/>
              <a:ea typeface="微軟正黑體" panose="020B0604030504040204" pitchFamily="34" charset="-120"/>
            </a:endParaRPr>
          </a:p>
        </p:txBody>
      </p:sp>
      <p:grpSp>
        <p:nvGrpSpPr>
          <p:cNvPr id="65" name="Group 64"/>
          <p:cNvGrpSpPr/>
          <p:nvPr/>
        </p:nvGrpSpPr>
        <p:grpSpPr>
          <a:xfrm>
            <a:off x="1168681" y="2827340"/>
            <a:ext cx="678417" cy="646331"/>
            <a:chOff x="-1683874" y="1978867"/>
            <a:chExt cx="678417" cy="646331"/>
          </a:xfrm>
        </p:grpSpPr>
        <p:sp>
          <p:nvSpPr>
            <p:cNvPr id="39" name="橢圓 31"/>
            <p:cNvSpPr/>
            <p:nvPr/>
          </p:nvSpPr>
          <p:spPr>
            <a:xfrm>
              <a:off x="-1683874" y="1990038"/>
              <a:ext cx="678417" cy="635160"/>
            </a:xfrm>
            <a:prstGeom prst="ellipse">
              <a:avLst/>
            </a:prstGeom>
            <a:solidFill>
              <a:srgbClr val="91C9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0" name="文字方塊 32"/>
            <p:cNvSpPr txBox="1"/>
            <p:nvPr/>
          </p:nvSpPr>
          <p:spPr>
            <a:xfrm>
              <a:off x="-1660771" y="1978867"/>
              <a:ext cx="655314" cy="646331"/>
            </a:xfrm>
            <a:prstGeom prst="rect">
              <a:avLst/>
            </a:prstGeom>
            <a:noFill/>
          </p:spPr>
          <p:txBody>
            <a:bodyPr wrap="square" rtlCol="0">
              <a:spAutoFit/>
            </a:bodyPr>
            <a:lstStyle/>
            <a:p>
              <a:r>
                <a:rPr lang="zh-HK" altLang="en-US" sz="3600" b="1" dirty="0">
                  <a:solidFill>
                    <a:schemeClr val="bg1"/>
                  </a:solidFill>
                  <a:latin typeface="Berlin Sans FB" panose="020E0602020502020306" pitchFamily="34" charset="0"/>
                </a:rPr>
                <a:t>√</a:t>
              </a:r>
            </a:p>
          </p:txBody>
        </p:sp>
      </p:grpSp>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82" y="319487"/>
            <a:ext cx="1816770" cy="1861081"/>
          </a:xfrm>
          <a:prstGeom prst="rect">
            <a:avLst/>
          </a:prstGeom>
        </p:spPr>
      </p:pic>
      <p:sp>
        <p:nvSpPr>
          <p:cNvPr id="52" name="Arc 51"/>
          <p:cNvSpPr/>
          <p:nvPr/>
        </p:nvSpPr>
        <p:spPr>
          <a:xfrm flipH="1">
            <a:off x="2071558" y="309933"/>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Arc 52"/>
          <p:cNvSpPr/>
          <p:nvPr/>
        </p:nvSpPr>
        <p:spPr>
          <a:xfrm flipH="1">
            <a:off x="2720418" y="297311"/>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4" name="Arc 53"/>
          <p:cNvSpPr/>
          <p:nvPr/>
        </p:nvSpPr>
        <p:spPr>
          <a:xfrm flipH="1">
            <a:off x="3427714" y="335960"/>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5" name="Arc 54"/>
          <p:cNvSpPr/>
          <p:nvPr/>
        </p:nvSpPr>
        <p:spPr>
          <a:xfrm flipH="1">
            <a:off x="4070818" y="315134"/>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Arc 55"/>
          <p:cNvSpPr/>
          <p:nvPr/>
        </p:nvSpPr>
        <p:spPr>
          <a:xfrm flipH="1">
            <a:off x="4719678" y="302512"/>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7" name="Arc 56"/>
          <p:cNvSpPr/>
          <p:nvPr/>
        </p:nvSpPr>
        <p:spPr>
          <a:xfrm flipH="1">
            <a:off x="5426974" y="341161"/>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Arc 57"/>
          <p:cNvSpPr/>
          <p:nvPr/>
        </p:nvSpPr>
        <p:spPr>
          <a:xfrm flipH="1">
            <a:off x="6126716" y="348701"/>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9" name="Arc 58"/>
          <p:cNvSpPr/>
          <p:nvPr/>
        </p:nvSpPr>
        <p:spPr>
          <a:xfrm flipH="1">
            <a:off x="6775576" y="336079"/>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Arc 59"/>
          <p:cNvSpPr/>
          <p:nvPr/>
        </p:nvSpPr>
        <p:spPr>
          <a:xfrm flipH="1">
            <a:off x="7482872" y="374728"/>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 name="Arc 60"/>
          <p:cNvSpPr/>
          <p:nvPr/>
        </p:nvSpPr>
        <p:spPr>
          <a:xfrm flipH="1">
            <a:off x="8258714" y="388813"/>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2" name="Arc 61"/>
          <p:cNvSpPr/>
          <p:nvPr/>
        </p:nvSpPr>
        <p:spPr>
          <a:xfrm flipH="1">
            <a:off x="8907574" y="376191"/>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3" name="Arc 62"/>
          <p:cNvSpPr/>
          <p:nvPr/>
        </p:nvSpPr>
        <p:spPr>
          <a:xfrm flipH="1">
            <a:off x="9614870" y="414840"/>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4" name="Arc 63"/>
          <p:cNvSpPr/>
          <p:nvPr/>
        </p:nvSpPr>
        <p:spPr>
          <a:xfrm flipH="1">
            <a:off x="10314679" y="383670"/>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7" name="Group 26"/>
          <p:cNvGrpSpPr/>
          <p:nvPr/>
        </p:nvGrpSpPr>
        <p:grpSpPr>
          <a:xfrm>
            <a:off x="1147839" y="4600560"/>
            <a:ext cx="678417" cy="646331"/>
            <a:chOff x="-1683874" y="1978867"/>
            <a:chExt cx="678417" cy="646331"/>
          </a:xfrm>
        </p:grpSpPr>
        <p:sp>
          <p:nvSpPr>
            <p:cNvPr id="28" name="橢圓 31"/>
            <p:cNvSpPr/>
            <p:nvPr/>
          </p:nvSpPr>
          <p:spPr>
            <a:xfrm>
              <a:off x="-1683874" y="1990038"/>
              <a:ext cx="678417" cy="635160"/>
            </a:xfrm>
            <a:prstGeom prst="ellipse">
              <a:avLst/>
            </a:prstGeom>
            <a:solidFill>
              <a:srgbClr val="91C9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9" name="文字方塊 32"/>
            <p:cNvSpPr txBox="1"/>
            <p:nvPr/>
          </p:nvSpPr>
          <p:spPr>
            <a:xfrm>
              <a:off x="-1660771" y="1978867"/>
              <a:ext cx="655314" cy="646331"/>
            </a:xfrm>
            <a:prstGeom prst="rect">
              <a:avLst/>
            </a:prstGeom>
            <a:noFill/>
          </p:spPr>
          <p:txBody>
            <a:bodyPr wrap="square" rtlCol="0">
              <a:spAutoFit/>
            </a:bodyPr>
            <a:lstStyle/>
            <a:p>
              <a:r>
                <a:rPr lang="zh-HK" altLang="en-US" sz="3600" b="1" dirty="0">
                  <a:solidFill>
                    <a:schemeClr val="bg1"/>
                  </a:solidFill>
                  <a:latin typeface="Berlin Sans FB" panose="020E0602020502020306" pitchFamily="34" charset="0"/>
                </a:rPr>
                <a:t>√</a:t>
              </a:r>
            </a:p>
          </p:txBody>
        </p:sp>
      </p:grpSp>
    </p:spTree>
    <p:extLst>
      <p:ext uri="{BB962C8B-B14F-4D97-AF65-F5344CB8AC3E}">
        <p14:creationId xmlns:p14="http://schemas.microsoft.com/office/powerpoint/2010/main" val="1844705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700402" y="3602736"/>
            <a:ext cx="11058782" cy="36576"/>
          </a:xfrm>
          <a:prstGeom prst="line">
            <a:avLst/>
          </a:prstGeom>
          <a:ln w="76200">
            <a:solidFill>
              <a:srgbClr val="3CB8CB"/>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062690" y="683365"/>
            <a:ext cx="10189764" cy="5262897"/>
          </a:xfrm>
          <a:prstGeom prst="roundRect">
            <a:avLst/>
          </a:prstGeom>
          <a:solidFill>
            <a:srgbClr val="FFF79A"/>
          </a:solidFill>
          <a:ln w="76200">
            <a:solidFill>
              <a:srgbClr val="3CB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50944" y="3392424"/>
            <a:ext cx="362288" cy="384971"/>
          </a:xfrm>
          <a:prstGeom prst="ellipse">
            <a:avLst/>
          </a:prstGeom>
          <a:solidFill>
            <a:srgbClr val="FFF79A"/>
          </a:solidFill>
          <a:ln w="57150">
            <a:solidFill>
              <a:srgbClr val="3CB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1735318" y="3446826"/>
            <a:ext cx="362288" cy="384971"/>
          </a:xfrm>
          <a:prstGeom prst="ellipse">
            <a:avLst/>
          </a:prstGeom>
          <a:solidFill>
            <a:srgbClr val="FFF79A"/>
          </a:solidFill>
          <a:ln w="57150">
            <a:solidFill>
              <a:srgbClr val="3CB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348604" y="228971"/>
            <a:ext cx="2471987" cy="2732197"/>
            <a:chOff x="482670" y="2614481"/>
            <a:chExt cx="2471987" cy="2732197"/>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70" y="2614481"/>
              <a:ext cx="2471987" cy="2732197"/>
            </a:xfrm>
            <a:prstGeom prst="rect">
              <a:avLst/>
            </a:prstGeom>
          </p:spPr>
        </p:pic>
        <p:sp>
          <p:nvSpPr>
            <p:cNvPr id="41" name="Oval 40"/>
            <p:cNvSpPr/>
            <p:nvPr/>
          </p:nvSpPr>
          <p:spPr>
            <a:xfrm>
              <a:off x="1024128" y="3147762"/>
              <a:ext cx="1481328" cy="15156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41"/>
          <p:cNvPicPr>
            <a:picLocks noChangeAspect="1"/>
          </p:cNvPicPr>
          <p:nvPr/>
        </p:nvPicPr>
        <p:blipFill rotWithShape="1">
          <a:blip r:embed="rId4">
            <a:extLst>
              <a:ext uri="{28A0092B-C50C-407E-A947-70E740481C1C}">
                <a14:useLocalDpi xmlns:a14="http://schemas.microsoft.com/office/drawing/2010/main" val="0"/>
              </a:ext>
            </a:extLst>
          </a:blip>
          <a:srcRect b="21914"/>
          <a:stretch/>
        </p:blipFill>
        <p:spPr>
          <a:xfrm>
            <a:off x="804163" y="683365"/>
            <a:ext cx="1440445" cy="1673450"/>
          </a:xfrm>
          <a:prstGeom prst="rect">
            <a:avLst/>
          </a:prstGeom>
        </p:spPr>
      </p:pic>
      <p:sp>
        <p:nvSpPr>
          <p:cNvPr id="28" name="Title 1"/>
          <p:cNvSpPr txBox="1">
            <a:spLocks/>
          </p:cNvSpPr>
          <p:nvPr/>
        </p:nvSpPr>
        <p:spPr>
          <a:xfrm>
            <a:off x="2727472" y="830465"/>
            <a:ext cx="8157872" cy="49686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sz="3600" dirty="0">
                <a:latin typeface="微軟正黑體" panose="020B0604030504040204" pitchFamily="34" charset="-120"/>
                <a:ea typeface="微軟正黑體" panose="020B0604030504040204" pitchFamily="34" charset="-120"/>
              </a:rPr>
              <a:t>當精神健康警號持續出現並影響着我們的日常生活時，我們便須要向他人尋求協助，這是為「壓力水桶」放水的有效方法。</a:t>
            </a:r>
            <a:endParaRPr lang="en-US" altLang="zh-TW" sz="3600" dirty="0">
              <a:latin typeface="微軟正黑體" panose="020B0604030504040204" pitchFamily="34" charset="-120"/>
              <a:ea typeface="微軟正黑體" panose="020B0604030504040204" pitchFamily="34" charset="-120"/>
            </a:endParaRPr>
          </a:p>
          <a:p>
            <a:pPr>
              <a:lnSpc>
                <a:spcPct val="100000"/>
              </a:lnSpc>
            </a:pPr>
            <a:endParaRPr lang="en-US" altLang="zh-TW" sz="4000" dirty="0">
              <a:latin typeface="微軟正黑體" panose="020B0604030504040204" pitchFamily="34" charset="-120"/>
              <a:ea typeface="微軟正黑體" panose="020B0604030504040204" pitchFamily="34" charset="-120"/>
            </a:endParaRPr>
          </a:p>
          <a:p>
            <a:pPr>
              <a:lnSpc>
                <a:spcPct val="100000"/>
              </a:lnSpc>
            </a:pPr>
            <a:r>
              <a:rPr lang="zh-TW" altLang="en-US" sz="3600" dirty="0">
                <a:latin typeface="微軟正黑體" panose="020B0604030504040204" pitchFamily="34" charset="-120"/>
                <a:ea typeface="微軟正黑體" panose="020B0604030504040204" pitchFamily="34" charset="-120"/>
              </a:rPr>
              <a:t>我們可以選擇各類型的求助方法及對象，包括：信任的人、校內及校外專業支援服務、網上輔導及電話熱線支援等。</a:t>
            </a:r>
            <a:endParaRPr lang="zh-HK" altLang="en-US" sz="2800" dirty="0">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4409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0"/>
            <a:ext cx="12192000" cy="6858000"/>
            <a:chOff x="0" y="0"/>
            <a:chExt cx="12192000" cy="6858000"/>
          </a:xfrm>
        </p:grpSpPr>
        <p:sp>
          <p:nvSpPr>
            <p:cNvPr id="36" name="Rectangle 35"/>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0"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0" y="0"/>
            <a:ext cx="2471987" cy="2732197"/>
            <a:chOff x="482670" y="2614481"/>
            <a:chExt cx="2471987" cy="2732197"/>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70" y="2614481"/>
              <a:ext cx="2471987" cy="2732197"/>
            </a:xfrm>
            <a:prstGeom prst="rect">
              <a:avLst/>
            </a:prstGeom>
          </p:spPr>
        </p:pic>
        <p:sp>
          <p:nvSpPr>
            <p:cNvPr id="41" name="Oval 40"/>
            <p:cNvSpPr/>
            <p:nvPr/>
          </p:nvSpPr>
          <p:spPr>
            <a:xfrm>
              <a:off x="1024128" y="3147762"/>
              <a:ext cx="1481328" cy="15156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41"/>
          <p:cNvPicPr>
            <a:picLocks noChangeAspect="1"/>
          </p:cNvPicPr>
          <p:nvPr/>
        </p:nvPicPr>
        <p:blipFill rotWithShape="1">
          <a:blip r:embed="rId4">
            <a:extLst>
              <a:ext uri="{28A0092B-C50C-407E-A947-70E740481C1C}">
                <a14:useLocalDpi xmlns:a14="http://schemas.microsoft.com/office/drawing/2010/main" val="0"/>
              </a:ext>
            </a:extLst>
          </a:blip>
          <a:srcRect b="21914"/>
          <a:stretch/>
        </p:blipFill>
        <p:spPr>
          <a:xfrm>
            <a:off x="455559" y="454394"/>
            <a:ext cx="1440445" cy="1673450"/>
          </a:xfrm>
          <a:prstGeom prst="rect">
            <a:avLst/>
          </a:prstGeom>
        </p:spPr>
      </p:pic>
      <p:sp>
        <p:nvSpPr>
          <p:cNvPr id="2" name="標題 1"/>
          <p:cNvSpPr>
            <a:spLocks noGrp="1"/>
          </p:cNvSpPr>
          <p:nvPr>
            <p:ph type="title"/>
          </p:nvPr>
        </p:nvSpPr>
        <p:spPr>
          <a:xfrm>
            <a:off x="2557886" y="828461"/>
            <a:ext cx="8789427" cy="1325563"/>
          </a:xfrm>
        </p:spPr>
        <p:txBody>
          <a:bodyPr>
            <a:normAutofit/>
          </a:bodyPr>
          <a:lstStyle/>
          <a:p>
            <a:r>
              <a:rPr lang="zh-TW" altLang="en-US" sz="6000" b="1" dirty="0">
                <a:solidFill>
                  <a:srgbClr val="28ACC2"/>
                </a:solidFill>
                <a:latin typeface="微軟正黑體" panose="020B0604030504040204" pitchFamily="34" charset="-120"/>
                <a:ea typeface="微軟正黑體" panose="020B0604030504040204" pitchFamily="34" charset="-120"/>
              </a:rPr>
              <a:t>信任的人</a:t>
            </a:r>
          </a:p>
        </p:txBody>
      </p:sp>
      <p:sp>
        <p:nvSpPr>
          <p:cNvPr id="3" name="內容版面配置區 2"/>
          <p:cNvSpPr>
            <a:spLocks noGrp="1"/>
          </p:cNvSpPr>
          <p:nvPr>
            <p:ph idx="1"/>
          </p:nvPr>
        </p:nvSpPr>
        <p:spPr>
          <a:xfrm>
            <a:off x="1645805" y="3041529"/>
            <a:ext cx="9821338" cy="2976115"/>
          </a:xfrm>
        </p:spPr>
        <p:txBody>
          <a:bodyPr>
            <a:noAutofit/>
          </a:bodyPr>
          <a:lstStyle/>
          <a:p>
            <a:pPr marL="0" indent="0">
              <a:buNone/>
            </a:pPr>
            <a:r>
              <a:rPr lang="zh-TW" altLang="en-US" sz="3600" dirty="0">
                <a:latin typeface="微軟正黑體" panose="020B0604030504040204" pitchFamily="34" charset="-120"/>
                <a:ea typeface="微軟正黑體" panose="020B0604030504040204" pitchFamily="34" charset="-120"/>
              </a:rPr>
              <a:t>每個人都可能有不同</a:t>
            </a:r>
            <a:r>
              <a:rPr lang="zh-TW" altLang="en-US" sz="3600" b="1" dirty="0">
                <a:solidFill>
                  <a:srgbClr val="28ACC2"/>
                </a:solidFill>
                <a:latin typeface="微軟正黑體" panose="020B0604030504040204" pitchFamily="34" charset="-120"/>
                <a:ea typeface="微軟正黑體" panose="020B0604030504040204" pitchFamily="34" charset="-120"/>
              </a:rPr>
              <a:t>值得信賴的成年人</a:t>
            </a:r>
            <a:r>
              <a:rPr lang="zh-TW" altLang="en-US" sz="3600" dirty="0">
                <a:latin typeface="微軟正黑體" panose="020B0604030504040204" pitchFamily="34" charset="-120"/>
                <a:ea typeface="微軟正黑體" panose="020B0604030504040204" pitchFamily="34" charset="-120"/>
              </a:rPr>
              <a:t>。</a:t>
            </a:r>
            <a:endParaRPr lang="en-US" altLang="zh-TW" sz="3600" dirty="0">
              <a:latin typeface="微軟正黑體" panose="020B0604030504040204" pitchFamily="34" charset="-120"/>
              <a:ea typeface="微軟正黑體" panose="020B0604030504040204" pitchFamily="34" charset="-120"/>
            </a:endParaRPr>
          </a:p>
          <a:p>
            <a:pPr marL="0" indent="0">
              <a:buNone/>
            </a:pPr>
            <a:endParaRPr lang="en-US" altLang="zh-TW" sz="2000" dirty="0">
              <a:latin typeface="微軟正黑體" panose="020B0604030504040204" pitchFamily="34" charset="-120"/>
              <a:ea typeface="微軟正黑體" panose="020B0604030504040204" pitchFamily="34" charset="-120"/>
            </a:endParaRPr>
          </a:p>
          <a:p>
            <a:pPr marL="0" indent="0">
              <a:buNone/>
            </a:pPr>
            <a:r>
              <a:rPr lang="zh-TW" altLang="en-US" sz="3600" dirty="0">
                <a:latin typeface="微軟正黑體" panose="020B0604030504040204" pitchFamily="34" charset="-120"/>
                <a:ea typeface="微軟正黑體" panose="020B0604030504040204" pitchFamily="34" charset="-120"/>
              </a:rPr>
              <a:t>讓我們信任的人聆聽我們的傾訴，</a:t>
            </a:r>
            <a:r>
              <a:rPr lang="zh-TW" altLang="zh-HK" sz="3600" dirty="0">
                <a:latin typeface="微軟正黑體" panose="020B0604030504040204" pitchFamily="34" charset="-120"/>
                <a:ea typeface="微軟正黑體" panose="020B0604030504040204" pitchFamily="34" charset="-120"/>
              </a:rPr>
              <a:t>與我們分憂，並一起尋找有效的方法去處理問題，可以是十分療癒。</a:t>
            </a:r>
            <a:endParaRPr lang="en-US" altLang="zh-TW" sz="3600" dirty="0">
              <a:latin typeface="微軟正黑體" panose="020B0604030504040204" pitchFamily="34" charset="-120"/>
              <a:ea typeface="微軟正黑體" panose="020B0604030504040204" pitchFamily="34" charset="-120"/>
            </a:endParaRPr>
          </a:p>
        </p:txBody>
      </p:sp>
      <p:sp>
        <p:nvSpPr>
          <p:cNvPr id="18" name="Oval 17"/>
          <p:cNvSpPr/>
          <p:nvPr/>
        </p:nvSpPr>
        <p:spPr>
          <a:xfrm>
            <a:off x="1101846" y="3097236"/>
            <a:ext cx="372979" cy="397639"/>
          </a:xfrm>
          <a:prstGeom prst="ellipse">
            <a:avLst/>
          </a:prstGeom>
          <a:solidFill>
            <a:srgbClr val="41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圖片 2"/>
          <p:cNvPicPr>
            <a:picLocks noChangeAspect="1"/>
          </p:cNvPicPr>
          <p:nvPr/>
        </p:nvPicPr>
        <p:blipFill>
          <a:blip r:embed="rId5">
            <a:extLst>
              <a:ext uri="{BEBA8EAE-BF5A-486C-A8C5-ECC9F3942E4B}">
                <a14:imgProps xmlns:a14="http://schemas.microsoft.com/office/drawing/2010/main">
                  <a14:imgLayer r:embed="rId6">
                    <a14:imgEffect>
                      <a14:backgroundRemoval t="1359" b="100000" l="0" r="98802">
                        <a14:foregroundMark x1="18413" y1="25825" x2="18413" y2="25825"/>
                        <a14:foregroundMark x1="35778" y1="26214" x2="35778" y2="26214"/>
                        <a14:foregroundMark x1="35778" y1="21748" x2="35778" y2="21748"/>
                        <a14:foregroundMark x1="35479" y1="19029" x2="35479" y2="19029"/>
                        <a14:foregroundMark x1="17216" y1="31068" x2="17216" y2="31068"/>
                        <a14:foregroundMark x1="22305" y1="23301" x2="22305" y2="23301"/>
                        <a14:foregroundMark x1="31587" y1="31068" x2="31587" y2="31068"/>
                        <a14:foregroundMark x1="22904" y1="45825" x2="22904" y2="45825"/>
                        <a14:foregroundMark x1="44910" y1="60000" x2="44910" y2="60000"/>
                        <a14:foregroundMark x1="47455" y1="59223" x2="47455" y2="59223"/>
                        <a14:foregroundMark x1="48653" y1="58058" x2="48653" y2="58058"/>
                        <a14:foregroundMark x1="72305" y1="12816" x2="72305" y2="12816"/>
                        <a14:foregroundMark x1="70060" y1="12039" x2="70060" y2="12039"/>
                        <a14:foregroundMark x1="69461" y1="8544" x2="69461" y2="8544"/>
                        <a14:foregroundMark x1="94461" y1="51456" x2="94461" y2="51456"/>
                        <a14:foregroundMark x1="94461" y1="46019" x2="94461" y2="46019"/>
                        <a14:foregroundMark x1="92365" y1="78058" x2="92365" y2="78058"/>
                        <a14:foregroundMark x1="74551" y1="92816" x2="74551" y2="92816"/>
                      </a14:backgroundRemoval>
                    </a14:imgEffect>
                    <a14:imgEffect>
                      <a14:brightnessContrast contrast="-20000"/>
                    </a14:imgEffect>
                  </a14:imgLayer>
                </a14:imgProps>
              </a:ext>
            </a:extLst>
          </a:blip>
          <a:stretch>
            <a:fillRect/>
          </a:stretch>
        </p:blipFill>
        <p:spPr>
          <a:xfrm>
            <a:off x="9282912" y="762694"/>
            <a:ext cx="2567925" cy="1979763"/>
          </a:xfrm>
          <a:prstGeom prst="rect">
            <a:avLst/>
          </a:prstGeom>
        </p:spPr>
      </p:pic>
      <p:sp>
        <p:nvSpPr>
          <p:cNvPr id="13" name="Oval 17"/>
          <p:cNvSpPr/>
          <p:nvPr/>
        </p:nvSpPr>
        <p:spPr>
          <a:xfrm>
            <a:off x="1101846" y="4121622"/>
            <a:ext cx="372979" cy="397639"/>
          </a:xfrm>
          <a:prstGeom prst="ellipse">
            <a:avLst/>
          </a:prstGeom>
          <a:solidFill>
            <a:srgbClr val="41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628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hlinkClick r:id="rId3"/>
            <a:extLst>
              <a:ext uri="{FF2B5EF4-FFF2-40B4-BE49-F238E27FC236}">
                <a16:creationId xmlns:a16="http://schemas.microsoft.com/office/drawing/2014/main" id="{4796AA6E-ECCF-4DF1-9C7D-405D14B3FF00}"/>
              </a:ext>
            </a:extLst>
          </p:cNvPr>
          <p:cNvPicPr>
            <a:picLocks noChangeAspect="1"/>
          </p:cNvPicPr>
          <p:nvPr/>
        </p:nvPicPr>
        <p:blipFill>
          <a:blip r:embed="rId4"/>
          <a:stretch>
            <a:fillRect/>
          </a:stretch>
        </p:blipFill>
        <p:spPr>
          <a:xfrm>
            <a:off x="0" y="0"/>
            <a:ext cx="12192000" cy="6860656"/>
          </a:xfrm>
          <a:prstGeom prst="rect">
            <a:avLst/>
          </a:prstGeom>
        </p:spPr>
      </p:pic>
    </p:spTree>
    <p:extLst>
      <p:ext uri="{BB962C8B-B14F-4D97-AF65-F5344CB8AC3E}">
        <p14:creationId xmlns:p14="http://schemas.microsoft.com/office/powerpoint/2010/main" val="780549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8187" y="0"/>
            <a:ext cx="12192000" cy="6858000"/>
            <a:chOff x="0" y="0"/>
            <a:chExt cx="12192000" cy="6858000"/>
          </a:xfrm>
        </p:grpSpPr>
        <p:sp>
          <p:nvSpPr>
            <p:cNvPr id="36" name="Rectangle 35"/>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0"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0" y="0"/>
            <a:ext cx="2471987" cy="2732197"/>
            <a:chOff x="482670" y="2614481"/>
            <a:chExt cx="2471987" cy="2732197"/>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70" y="2614481"/>
              <a:ext cx="2471987" cy="2732197"/>
            </a:xfrm>
            <a:prstGeom prst="rect">
              <a:avLst/>
            </a:prstGeom>
          </p:spPr>
        </p:pic>
        <p:sp>
          <p:nvSpPr>
            <p:cNvPr id="41" name="Oval 40"/>
            <p:cNvSpPr/>
            <p:nvPr/>
          </p:nvSpPr>
          <p:spPr>
            <a:xfrm>
              <a:off x="1024128" y="3147762"/>
              <a:ext cx="1481328" cy="15156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41"/>
          <p:cNvPicPr>
            <a:picLocks noChangeAspect="1"/>
          </p:cNvPicPr>
          <p:nvPr/>
        </p:nvPicPr>
        <p:blipFill rotWithShape="1">
          <a:blip r:embed="rId4">
            <a:extLst>
              <a:ext uri="{28A0092B-C50C-407E-A947-70E740481C1C}">
                <a14:useLocalDpi xmlns:a14="http://schemas.microsoft.com/office/drawing/2010/main" val="0"/>
              </a:ext>
            </a:extLst>
          </a:blip>
          <a:srcRect b="21914"/>
          <a:stretch/>
        </p:blipFill>
        <p:spPr>
          <a:xfrm>
            <a:off x="455559" y="454394"/>
            <a:ext cx="1440445" cy="1673450"/>
          </a:xfrm>
          <a:prstGeom prst="rect">
            <a:avLst/>
          </a:prstGeom>
        </p:spPr>
      </p:pic>
      <p:sp>
        <p:nvSpPr>
          <p:cNvPr id="2" name="標題 1"/>
          <p:cNvSpPr>
            <a:spLocks noGrp="1"/>
          </p:cNvSpPr>
          <p:nvPr>
            <p:ph type="title"/>
          </p:nvPr>
        </p:nvSpPr>
        <p:spPr>
          <a:xfrm>
            <a:off x="2557886" y="828461"/>
            <a:ext cx="8789427" cy="1325563"/>
          </a:xfrm>
        </p:spPr>
        <p:txBody>
          <a:bodyPr>
            <a:normAutofit/>
          </a:bodyPr>
          <a:lstStyle/>
          <a:p>
            <a:r>
              <a:rPr lang="zh-TW" altLang="en-US" sz="6000" b="1" dirty="0">
                <a:solidFill>
                  <a:srgbClr val="28ACC2"/>
                </a:solidFill>
                <a:latin typeface="微軟正黑體" panose="020B0604030504040204" pitchFamily="34" charset="-120"/>
                <a:ea typeface="微軟正黑體" panose="020B0604030504040204" pitchFamily="34" charset="-120"/>
              </a:rPr>
              <a:t>校內專業支援</a:t>
            </a:r>
          </a:p>
        </p:txBody>
      </p:sp>
      <p:sp>
        <p:nvSpPr>
          <p:cNvPr id="3" name="內容版面配置區 2"/>
          <p:cNvSpPr>
            <a:spLocks noGrp="1"/>
          </p:cNvSpPr>
          <p:nvPr>
            <p:ph idx="1"/>
          </p:nvPr>
        </p:nvSpPr>
        <p:spPr>
          <a:xfrm>
            <a:off x="1717789" y="2673205"/>
            <a:ext cx="9821338" cy="1093801"/>
          </a:xfrm>
        </p:spPr>
        <p:txBody>
          <a:bodyPr>
            <a:noAutofit/>
          </a:bodyPr>
          <a:lstStyle/>
          <a:p>
            <a:pPr marL="0" indent="0">
              <a:buNone/>
            </a:pPr>
            <a:r>
              <a:rPr lang="zh-TW" altLang="en-US" sz="3200" dirty="0">
                <a:latin typeface="微軟正黑體" panose="020B0604030504040204" pitchFamily="34" charset="-120"/>
                <a:ea typeface="微軟正黑體" panose="020B0604030504040204" pitchFamily="34" charset="-120"/>
              </a:rPr>
              <a:t>學校內的</a:t>
            </a:r>
            <a:r>
              <a:rPr lang="zh-TW" altLang="en-US" sz="3200" b="1" dirty="0">
                <a:solidFill>
                  <a:srgbClr val="28ACC2"/>
                </a:solidFill>
                <a:latin typeface="微軟正黑體" panose="020B0604030504040204" pitchFamily="34" charset="-120"/>
                <a:ea typeface="微軟正黑體" panose="020B0604030504040204" pitchFamily="34" charset="-120"/>
              </a:rPr>
              <a:t>社工</a:t>
            </a:r>
            <a:r>
              <a:rPr lang="zh-TW" altLang="en-US" sz="3200" dirty="0">
                <a:latin typeface="微軟正黑體" panose="020B0604030504040204" pitchFamily="34" charset="-120"/>
                <a:ea typeface="微軟正黑體" panose="020B0604030504040204" pitchFamily="34" charset="-120"/>
              </a:rPr>
              <a:t>、</a:t>
            </a:r>
            <a:r>
              <a:rPr lang="zh-TW" altLang="en-US" sz="3200" b="1" dirty="0">
                <a:solidFill>
                  <a:srgbClr val="28ACC2"/>
                </a:solidFill>
                <a:latin typeface="微軟正黑體" panose="020B0604030504040204" pitchFamily="34" charset="-120"/>
                <a:ea typeface="微軟正黑體" panose="020B0604030504040204" pitchFamily="34" charset="-120"/>
              </a:rPr>
              <a:t>輔導員</a:t>
            </a:r>
            <a:r>
              <a:rPr lang="zh-TW" altLang="en-US" sz="3200" dirty="0">
                <a:latin typeface="微軟正黑體" panose="020B0604030504040204" pitchFamily="34" charset="-120"/>
                <a:ea typeface="微軟正黑體" panose="020B0604030504040204" pitchFamily="34" charset="-120"/>
              </a:rPr>
              <a:t>、</a:t>
            </a:r>
            <a:r>
              <a:rPr lang="zh-TW" altLang="en-US" sz="3200" b="1" dirty="0">
                <a:solidFill>
                  <a:srgbClr val="28ACC2"/>
                </a:solidFill>
                <a:latin typeface="微軟正黑體" panose="020B0604030504040204" pitchFamily="34" charset="-120"/>
                <a:ea typeface="微軟正黑體" panose="020B0604030504040204" pitchFamily="34" charset="-120"/>
              </a:rPr>
              <a:t>教育心理學家</a:t>
            </a:r>
            <a:r>
              <a:rPr lang="zh-TW" altLang="en-US" sz="3200" dirty="0">
                <a:latin typeface="微軟正黑體" panose="020B0604030504040204" pitchFamily="34" charset="-120"/>
                <a:ea typeface="微軟正黑體" panose="020B0604030504040204" pitchFamily="34" charset="-120"/>
              </a:rPr>
              <a:t>等，能為學生提供心理輔導及相關支援。</a:t>
            </a:r>
            <a:endParaRPr lang="en-US" altLang="zh-TW" sz="3200" dirty="0">
              <a:latin typeface="微軟正黑體" panose="020B0604030504040204" pitchFamily="34" charset="-120"/>
              <a:ea typeface="微軟正黑體" panose="020B0604030504040204" pitchFamily="34" charset="-120"/>
            </a:endParaRPr>
          </a:p>
          <a:p>
            <a:pPr marL="0" indent="0">
              <a:buNone/>
            </a:pPr>
            <a:endParaRPr lang="en-US" altLang="zh-TW" sz="3200" dirty="0">
              <a:latin typeface="微軟正黑體" panose="020B0604030504040204" pitchFamily="34" charset="-120"/>
              <a:ea typeface="微軟正黑體" panose="020B0604030504040204" pitchFamily="34" charset="-120"/>
            </a:endParaRPr>
          </a:p>
          <a:p>
            <a:pPr marL="0" indent="0">
              <a:buNone/>
            </a:pPr>
            <a:endParaRPr lang="zh-HK" altLang="en-US" sz="3200" dirty="0">
              <a:latin typeface="微軟正黑體" panose="020B0604030504040204" pitchFamily="34" charset="-120"/>
              <a:ea typeface="微軟正黑體" panose="020B0604030504040204" pitchFamily="34" charset="-120"/>
            </a:endParaRPr>
          </a:p>
          <a:p>
            <a:pPr marL="0" indent="0">
              <a:buNone/>
            </a:pPr>
            <a:endParaRPr lang="en-US" altLang="zh-TW" sz="3200" dirty="0">
              <a:latin typeface="微軟正黑體" panose="020B0604030504040204" pitchFamily="34" charset="-120"/>
              <a:ea typeface="微軟正黑體" panose="020B0604030504040204" pitchFamily="34" charset="-120"/>
            </a:endParaRPr>
          </a:p>
        </p:txBody>
      </p:sp>
      <p:sp>
        <p:nvSpPr>
          <p:cNvPr id="18" name="Oval 17"/>
          <p:cNvSpPr/>
          <p:nvPr/>
        </p:nvSpPr>
        <p:spPr>
          <a:xfrm>
            <a:off x="1095632" y="2715466"/>
            <a:ext cx="372979" cy="397639"/>
          </a:xfrm>
          <a:prstGeom prst="ellipse">
            <a:avLst/>
          </a:prstGeom>
          <a:solidFill>
            <a:srgbClr val="41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圖片 2"/>
          <p:cNvPicPr>
            <a:picLocks noChangeAspect="1"/>
          </p:cNvPicPr>
          <p:nvPr/>
        </p:nvPicPr>
        <p:blipFill>
          <a:blip r:embed="rId5">
            <a:extLst>
              <a:ext uri="{BEBA8EAE-BF5A-486C-A8C5-ECC9F3942E4B}">
                <a14:imgProps xmlns:a14="http://schemas.microsoft.com/office/drawing/2010/main">
                  <a14:imgLayer r:embed="rId6">
                    <a14:imgEffect>
                      <a14:backgroundRemoval t="1359" b="100000" l="0" r="98802">
                        <a14:foregroundMark x1="18413" y1="25825" x2="18413" y2="25825"/>
                        <a14:foregroundMark x1="35778" y1="26214" x2="35778" y2="26214"/>
                        <a14:foregroundMark x1="35778" y1="21748" x2="35778" y2="21748"/>
                        <a14:foregroundMark x1="35479" y1="19029" x2="35479" y2="19029"/>
                        <a14:foregroundMark x1="17216" y1="31068" x2="17216" y2="31068"/>
                        <a14:foregroundMark x1="22305" y1="23301" x2="22305" y2="23301"/>
                        <a14:foregroundMark x1="31587" y1="31068" x2="31587" y2="31068"/>
                        <a14:foregroundMark x1="22904" y1="45825" x2="22904" y2="45825"/>
                        <a14:foregroundMark x1="44910" y1="60000" x2="44910" y2="60000"/>
                        <a14:foregroundMark x1="47455" y1="59223" x2="47455" y2="59223"/>
                        <a14:foregroundMark x1="48653" y1="58058" x2="48653" y2="58058"/>
                        <a14:foregroundMark x1="72305" y1="12816" x2="72305" y2="12816"/>
                        <a14:foregroundMark x1="70060" y1="12039" x2="70060" y2="12039"/>
                        <a14:foregroundMark x1="69461" y1="8544" x2="69461" y2="8544"/>
                        <a14:foregroundMark x1="94461" y1="51456" x2="94461" y2="51456"/>
                        <a14:foregroundMark x1="94461" y1="46019" x2="94461" y2="46019"/>
                        <a14:foregroundMark x1="92365" y1="78058" x2="92365" y2="78058"/>
                        <a14:foregroundMark x1="74551" y1="92816" x2="74551" y2="92816"/>
                      </a14:backgroundRemoval>
                    </a14:imgEffect>
                    <a14:imgEffect>
                      <a14:brightnessContrast contrast="-20000"/>
                    </a14:imgEffect>
                  </a14:imgLayer>
                </a14:imgProps>
              </a:ext>
            </a:extLst>
          </a:blip>
          <a:stretch>
            <a:fillRect/>
          </a:stretch>
        </p:blipFill>
        <p:spPr>
          <a:xfrm>
            <a:off x="9205825" y="752434"/>
            <a:ext cx="2567925" cy="1979763"/>
          </a:xfrm>
          <a:prstGeom prst="rect">
            <a:avLst/>
          </a:prstGeom>
        </p:spPr>
      </p:pic>
    </p:spTree>
    <p:extLst>
      <p:ext uri="{BB962C8B-B14F-4D97-AF65-F5344CB8AC3E}">
        <p14:creationId xmlns:p14="http://schemas.microsoft.com/office/powerpoint/2010/main" val="195508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8187" y="0"/>
            <a:ext cx="12192000" cy="6858000"/>
            <a:chOff x="0" y="0"/>
            <a:chExt cx="12192000" cy="6858000"/>
          </a:xfrm>
        </p:grpSpPr>
        <p:sp>
          <p:nvSpPr>
            <p:cNvPr id="36" name="Rectangle 35"/>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0"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0" y="0"/>
            <a:ext cx="2471987" cy="2732197"/>
            <a:chOff x="482670" y="2614481"/>
            <a:chExt cx="2471987" cy="2732197"/>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70" y="2614481"/>
              <a:ext cx="2471987" cy="2732197"/>
            </a:xfrm>
            <a:prstGeom prst="rect">
              <a:avLst/>
            </a:prstGeom>
          </p:spPr>
        </p:pic>
        <p:sp>
          <p:nvSpPr>
            <p:cNvPr id="41" name="Oval 40"/>
            <p:cNvSpPr/>
            <p:nvPr/>
          </p:nvSpPr>
          <p:spPr>
            <a:xfrm>
              <a:off x="1024128" y="3147762"/>
              <a:ext cx="1481328" cy="15156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41"/>
          <p:cNvPicPr>
            <a:picLocks noChangeAspect="1"/>
          </p:cNvPicPr>
          <p:nvPr/>
        </p:nvPicPr>
        <p:blipFill rotWithShape="1">
          <a:blip r:embed="rId4">
            <a:extLst>
              <a:ext uri="{28A0092B-C50C-407E-A947-70E740481C1C}">
                <a14:useLocalDpi xmlns:a14="http://schemas.microsoft.com/office/drawing/2010/main" val="0"/>
              </a:ext>
            </a:extLst>
          </a:blip>
          <a:srcRect b="21914"/>
          <a:stretch/>
        </p:blipFill>
        <p:spPr>
          <a:xfrm>
            <a:off x="455559" y="454394"/>
            <a:ext cx="1440445" cy="1673450"/>
          </a:xfrm>
          <a:prstGeom prst="rect">
            <a:avLst/>
          </a:prstGeom>
        </p:spPr>
      </p:pic>
      <p:sp>
        <p:nvSpPr>
          <p:cNvPr id="2" name="標題 1"/>
          <p:cNvSpPr>
            <a:spLocks noGrp="1"/>
          </p:cNvSpPr>
          <p:nvPr>
            <p:ph type="title"/>
          </p:nvPr>
        </p:nvSpPr>
        <p:spPr>
          <a:xfrm>
            <a:off x="2557886" y="828461"/>
            <a:ext cx="8789427" cy="1325563"/>
          </a:xfrm>
        </p:spPr>
        <p:txBody>
          <a:bodyPr>
            <a:normAutofit/>
          </a:bodyPr>
          <a:lstStyle/>
          <a:p>
            <a:r>
              <a:rPr lang="zh-TW" altLang="en-US" sz="6000" b="1" dirty="0">
                <a:solidFill>
                  <a:srgbClr val="28ACC2"/>
                </a:solidFill>
                <a:latin typeface="微軟正黑體" panose="020B0604030504040204" pitchFamily="34" charset="-120"/>
                <a:ea typeface="微軟正黑體" panose="020B0604030504040204" pitchFamily="34" charset="-120"/>
              </a:rPr>
              <a:t>校外專業支援</a:t>
            </a:r>
          </a:p>
        </p:txBody>
      </p:sp>
      <p:sp>
        <p:nvSpPr>
          <p:cNvPr id="3" name="內容版面配置區 2"/>
          <p:cNvSpPr>
            <a:spLocks noGrp="1"/>
          </p:cNvSpPr>
          <p:nvPr>
            <p:ph idx="1"/>
          </p:nvPr>
        </p:nvSpPr>
        <p:spPr>
          <a:xfrm>
            <a:off x="1671567" y="2808224"/>
            <a:ext cx="9821338" cy="2976115"/>
          </a:xfrm>
        </p:spPr>
        <p:txBody>
          <a:bodyPr>
            <a:noAutofit/>
          </a:bodyPr>
          <a:lstStyle/>
          <a:p>
            <a:pPr marL="0" indent="0">
              <a:buNone/>
            </a:pPr>
            <a:r>
              <a:rPr lang="zh-TW" altLang="en-US" sz="3600" b="1" dirty="0">
                <a:solidFill>
                  <a:srgbClr val="28ACC2"/>
                </a:solidFill>
                <a:latin typeface="微軟正黑體" panose="020B0604030504040204" pitchFamily="34" charset="-120"/>
                <a:ea typeface="微軟正黑體" panose="020B0604030504040204" pitchFamily="34" charset="-120"/>
              </a:rPr>
              <a:t>藥物治療</a:t>
            </a:r>
            <a:r>
              <a:rPr lang="zh-TW" altLang="en-US" sz="3600" dirty="0">
                <a:latin typeface="微軟正黑體" panose="020B0604030504040204" pitchFamily="34" charset="-120"/>
                <a:ea typeface="微軟正黑體" panose="020B0604030504040204" pitchFamily="34" charset="-120"/>
              </a:rPr>
              <a:t>主要由</a:t>
            </a:r>
            <a:r>
              <a:rPr lang="zh-TW" altLang="en-US" sz="3600" b="1" dirty="0">
                <a:solidFill>
                  <a:srgbClr val="28ACC2"/>
                </a:solidFill>
                <a:latin typeface="微軟正黑體" panose="020B0604030504040204" pitchFamily="34" charset="-120"/>
                <a:ea typeface="微軟正黑體" panose="020B0604030504040204" pitchFamily="34" charset="-120"/>
              </a:rPr>
              <a:t>精神科醫生</a:t>
            </a:r>
            <a:r>
              <a:rPr lang="zh-TW" altLang="en-US" sz="3600" dirty="0">
                <a:latin typeface="微軟正黑體" panose="020B0604030504040204" pitchFamily="34" charset="-120"/>
                <a:ea typeface="微軟正黑體" panose="020B0604030504040204" pitchFamily="34" charset="-120"/>
              </a:rPr>
              <a:t>負責，可以幫助改善或控制患者的症狀，例如持續的失眠、低落的情緒等。</a:t>
            </a:r>
            <a:endParaRPr lang="en-US" altLang="zh-TW" sz="3600" dirty="0">
              <a:latin typeface="微軟正黑體" panose="020B0604030504040204" pitchFamily="34" charset="-120"/>
              <a:ea typeface="微軟正黑體" panose="020B0604030504040204" pitchFamily="34" charset="-120"/>
            </a:endParaRPr>
          </a:p>
          <a:p>
            <a:pPr marL="0" indent="0">
              <a:buNone/>
            </a:pPr>
            <a:endParaRPr lang="en-US" altLang="zh-TW" sz="2000" dirty="0">
              <a:latin typeface="微軟正黑體" panose="020B0604030504040204" pitchFamily="34" charset="-120"/>
              <a:ea typeface="微軟正黑體" panose="020B0604030504040204" pitchFamily="34" charset="-120"/>
            </a:endParaRPr>
          </a:p>
          <a:p>
            <a:pPr marL="0" indent="0">
              <a:buNone/>
            </a:pPr>
            <a:r>
              <a:rPr lang="zh-TW" altLang="en-US" sz="3600" dirty="0">
                <a:latin typeface="微軟正黑體" panose="020B0604030504040204" pitchFamily="34" charset="-120"/>
                <a:ea typeface="微軟正黑體" panose="020B0604030504040204" pitchFamily="34" charset="-120"/>
              </a:rPr>
              <a:t>提供各類</a:t>
            </a:r>
            <a:r>
              <a:rPr lang="zh-TW" altLang="en-US" sz="3600" b="1" dirty="0">
                <a:solidFill>
                  <a:srgbClr val="28ACC2"/>
                </a:solidFill>
                <a:latin typeface="微軟正黑體" panose="020B0604030504040204" pitchFamily="34" charset="-120"/>
                <a:ea typeface="微軟正黑體" panose="020B0604030504040204" pitchFamily="34" charset="-120"/>
              </a:rPr>
              <a:t>心理治療</a:t>
            </a:r>
            <a:r>
              <a:rPr lang="zh-TW" altLang="en-US" sz="3600" dirty="0">
                <a:latin typeface="微軟正黑體" panose="020B0604030504040204" pitchFamily="34" charset="-120"/>
                <a:ea typeface="微軟正黑體" panose="020B0604030504040204" pitchFamily="34" charset="-120"/>
              </a:rPr>
              <a:t>的專業人員，包括</a:t>
            </a:r>
            <a:r>
              <a:rPr lang="en-US" altLang="zh-TW" sz="3600" dirty="0">
                <a:latin typeface="微軟正黑體" panose="020B0604030504040204" pitchFamily="34" charset="-120"/>
                <a:ea typeface="微軟正黑體" panose="020B0604030504040204" pitchFamily="34" charset="-120"/>
              </a:rPr>
              <a:t>﹕</a:t>
            </a:r>
            <a:r>
              <a:rPr lang="zh-TW" altLang="en-US" sz="3600" b="1" dirty="0">
                <a:solidFill>
                  <a:srgbClr val="28ACC2"/>
                </a:solidFill>
                <a:latin typeface="微軟正黑體" panose="020B0604030504040204" pitchFamily="34" charset="-120"/>
                <a:ea typeface="微軟正黑體" panose="020B0604030504040204" pitchFamily="34" charset="-120"/>
              </a:rPr>
              <a:t>臨床心理學家</a:t>
            </a:r>
            <a:r>
              <a:rPr lang="zh-TW" altLang="en-US" sz="3600" dirty="0">
                <a:latin typeface="微軟正黑體" panose="020B0604030504040204" pitchFamily="34" charset="-120"/>
                <a:ea typeface="微軟正黑體" panose="020B0604030504040204" pitchFamily="34" charset="-120"/>
              </a:rPr>
              <a:t>、</a:t>
            </a:r>
            <a:r>
              <a:rPr lang="zh-TW" altLang="en-US" sz="3600" b="1" dirty="0">
                <a:solidFill>
                  <a:srgbClr val="28ACC2"/>
                </a:solidFill>
                <a:latin typeface="微軟正黑體" panose="020B0604030504040204" pitchFamily="34" charset="-120"/>
                <a:ea typeface="微軟正黑體" panose="020B0604030504040204" pitchFamily="34" charset="-120"/>
              </a:rPr>
              <a:t>輔導員</a:t>
            </a:r>
            <a:r>
              <a:rPr lang="zh-TW" altLang="en-US" sz="3600" dirty="0">
                <a:latin typeface="微軟正黑體" panose="020B0604030504040204" pitchFamily="34" charset="-120"/>
                <a:ea typeface="微軟正黑體" panose="020B0604030504040204" pitchFamily="34" charset="-120"/>
              </a:rPr>
              <a:t>、</a:t>
            </a:r>
            <a:r>
              <a:rPr lang="zh-TW" altLang="en-US" sz="3600" b="1" dirty="0">
                <a:solidFill>
                  <a:srgbClr val="28ACC2"/>
                </a:solidFill>
                <a:latin typeface="微軟正黑體" panose="020B0604030504040204" pitchFamily="34" charset="-120"/>
                <a:ea typeface="微軟正黑體" panose="020B0604030504040204" pitchFamily="34" charset="-120"/>
              </a:rPr>
              <a:t>精神科護士</a:t>
            </a:r>
            <a:r>
              <a:rPr lang="zh-TW" altLang="en-US" sz="3600" dirty="0">
                <a:latin typeface="微軟正黑體" panose="020B0604030504040204" pitchFamily="34" charset="-120"/>
                <a:ea typeface="微軟正黑體" panose="020B0604030504040204" pitchFamily="34" charset="-120"/>
              </a:rPr>
              <a:t>等，能協助有精神健康困擾的人士，重拾精神健康。</a:t>
            </a:r>
            <a:endParaRPr lang="en-US" altLang="zh-TW" sz="3600" dirty="0">
              <a:latin typeface="微軟正黑體" panose="020B0604030504040204" pitchFamily="34" charset="-120"/>
              <a:ea typeface="微軟正黑體" panose="020B0604030504040204" pitchFamily="34" charset="-120"/>
            </a:endParaRPr>
          </a:p>
        </p:txBody>
      </p:sp>
      <p:sp>
        <p:nvSpPr>
          <p:cNvPr id="18" name="Oval 17"/>
          <p:cNvSpPr/>
          <p:nvPr/>
        </p:nvSpPr>
        <p:spPr>
          <a:xfrm>
            <a:off x="1095632" y="2836689"/>
            <a:ext cx="372979" cy="397639"/>
          </a:xfrm>
          <a:prstGeom prst="ellipse">
            <a:avLst/>
          </a:prstGeom>
          <a:solidFill>
            <a:srgbClr val="41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1114682" y="4887855"/>
            <a:ext cx="372979" cy="397639"/>
          </a:xfrm>
          <a:prstGeom prst="ellipse">
            <a:avLst/>
          </a:prstGeom>
          <a:solidFill>
            <a:srgbClr val="41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圖片 2"/>
          <p:cNvPicPr>
            <a:picLocks noChangeAspect="1"/>
          </p:cNvPicPr>
          <p:nvPr/>
        </p:nvPicPr>
        <p:blipFill>
          <a:blip r:embed="rId5">
            <a:extLst>
              <a:ext uri="{BEBA8EAE-BF5A-486C-A8C5-ECC9F3942E4B}">
                <a14:imgProps xmlns:a14="http://schemas.microsoft.com/office/drawing/2010/main">
                  <a14:imgLayer r:embed="rId6">
                    <a14:imgEffect>
                      <a14:backgroundRemoval t="1359" b="100000" l="0" r="98802">
                        <a14:foregroundMark x1="18413" y1="25825" x2="18413" y2="25825"/>
                        <a14:foregroundMark x1="35778" y1="26214" x2="35778" y2="26214"/>
                        <a14:foregroundMark x1="35778" y1="21748" x2="35778" y2="21748"/>
                        <a14:foregroundMark x1="35479" y1="19029" x2="35479" y2="19029"/>
                        <a14:foregroundMark x1="17216" y1="31068" x2="17216" y2="31068"/>
                        <a14:foregroundMark x1="22305" y1="23301" x2="22305" y2="23301"/>
                        <a14:foregroundMark x1="31587" y1="31068" x2="31587" y2="31068"/>
                        <a14:foregroundMark x1="22904" y1="45825" x2="22904" y2="45825"/>
                        <a14:foregroundMark x1="44910" y1="60000" x2="44910" y2="60000"/>
                        <a14:foregroundMark x1="47455" y1="59223" x2="47455" y2="59223"/>
                        <a14:foregroundMark x1="48653" y1="58058" x2="48653" y2="58058"/>
                        <a14:foregroundMark x1="72305" y1="12816" x2="72305" y2="12816"/>
                        <a14:foregroundMark x1="70060" y1="12039" x2="70060" y2="12039"/>
                        <a14:foregroundMark x1="69461" y1="8544" x2="69461" y2="8544"/>
                        <a14:foregroundMark x1="94461" y1="51456" x2="94461" y2="51456"/>
                        <a14:foregroundMark x1="94461" y1="46019" x2="94461" y2="46019"/>
                        <a14:foregroundMark x1="92365" y1="78058" x2="92365" y2="78058"/>
                        <a14:foregroundMark x1="74551" y1="92816" x2="74551" y2="92816"/>
                      </a14:backgroundRemoval>
                    </a14:imgEffect>
                    <a14:imgEffect>
                      <a14:brightnessContrast contrast="-20000"/>
                    </a14:imgEffect>
                  </a14:imgLayer>
                </a14:imgProps>
              </a:ext>
            </a:extLst>
          </a:blip>
          <a:stretch>
            <a:fillRect/>
          </a:stretch>
        </p:blipFill>
        <p:spPr>
          <a:xfrm>
            <a:off x="9205825" y="752434"/>
            <a:ext cx="2567925" cy="1979763"/>
          </a:xfrm>
          <a:prstGeom prst="rect">
            <a:avLst/>
          </a:prstGeom>
        </p:spPr>
      </p:pic>
    </p:spTree>
    <p:extLst>
      <p:ext uri="{BB962C8B-B14F-4D97-AF65-F5344CB8AC3E}">
        <p14:creationId xmlns:p14="http://schemas.microsoft.com/office/powerpoint/2010/main" val="105579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8187" y="0"/>
            <a:ext cx="12192000" cy="6858000"/>
            <a:chOff x="0" y="0"/>
            <a:chExt cx="12192000" cy="6858000"/>
          </a:xfrm>
        </p:grpSpPr>
        <p:sp>
          <p:nvSpPr>
            <p:cNvPr id="36" name="Rectangle 35"/>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0"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17"/>
          <p:cNvCxnSpPr/>
          <p:nvPr/>
        </p:nvCxnSpPr>
        <p:spPr>
          <a:xfrm>
            <a:off x="688527" y="3923370"/>
            <a:ext cx="11058782" cy="36576"/>
          </a:xfrm>
          <a:prstGeom prst="line">
            <a:avLst/>
          </a:prstGeom>
          <a:ln w="76200">
            <a:solidFill>
              <a:srgbClr val="3CB8CB"/>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39069" y="3713058"/>
            <a:ext cx="362288" cy="384971"/>
          </a:xfrm>
          <a:prstGeom prst="ellipse">
            <a:avLst/>
          </a:prstGeom>
          <a:solidFill>
            <a:srgbClr val="FFF79A"/>
          </a:solidFill>
          <a:ln w="57150">
            <a:solidFill>
              <a:srgbClr val="3CB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1723443" y="3767460"/>
            <a:ext cx="362288" cy="384971"/>
          </a:xfrm>
          <a:prstGeom prst="ellipse">
            <a:avLst/>
          </a:prstGeom>
          <a:solidFill>
            <a:srgbClr val="FFF79A"/>
          </a:solidFill>
          <a:ln w="57150">
            <a:solidFill>
              <a:srgbClr val="3CB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0" y="0"/>
            <a:ext cx="2471987" cy="2732197"/>
            <a:chOff x="482670" y="2614481"/>
            <a:chExt cx="2471987" cy="2732197"/>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70" y="2614481"/>
              <a:ext cx="2471987" cy="2732197"/>
            </a:xfrm>
            <a:prstGeom prst="rect">
              <a:avLst/>
            </a:prstGeom>
          </p:spPr>
        </p:pic>
        <p:sp>
          <p:nvSpPr>
            <p:cNvPr id="41" name="Oval 40"/>
            <p:cNvSpPr/>
            <p:nvPr/>
          </p:nvSpPr>
          <p:spPr>
            <a:xfrm>
              <a:off x="1024128" y="3147762"/>
              <a:ext cx="1481328" cy="15156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41"/>
          <p:cNvPicPr>
            <a:picLocks noChangeAspect="1"/>
          </p:cNvPicPr>
          <p:nvPr/>
        </p:nvPicPr>
        <p:blipFill rotWithShape="1">
          <a:blip r:embed="rId4">
            <a:extLst>
              <a:ext uri="{28A0092B-C50C-407E-A947-70E740481C1C}">
                <a14:useLocalDpi xmlns:a14="http://schemas.microsoft.com/office/drawing/2010/main" val="0"/>
              </a:ext>
            </a:extLst>
          </a:blip>
          <a:srcRect b="21914"/>
          <a:stretch/>
        </p:blipFill>
        <p:spPr>
          <a:xfrm>
            <a:off x="455559" y="454394"/>
            <a:ext cx="1440445" cy="1673450"/>
          </a:xfrm>
          <a:prstGeom prst="rect">
            <a:avLst/>
          </a:prstGeom>
        </p:spPr>
      </p:pic>
      <p:sp>
        <p:nvSpPr>
          <p:cNvPr id="19" name="Rounded Rectangle 18"/>
          <p:cNvSpPr/>
          <p:nvPr/>
        </p:nvSpPr>
        <p:spPr>
          <a:xfrm>
            <a:off x="1011986" y="2934214"/>
            <a:ext cx="10389024" cy="1579337"/>
          </a:xfrm>
          <a:prstGeom prst="roundRect">
            <a:avLst/>
          </a:prstGeom>
          <a:solidFill>
            <a:srgbClr val="FFF79A"/>
          </a:solidFill>
          <a:ln w="76200">
            <a:solidFill>
              <a:srgbClr val="3CB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圖片 2"/>
          <p:cNvPicPr>
            <a:picLocks noChangeAspect="1"/>
          </p:cNvPicPr>
          <p:nvPr/>
        </p:nvPicPr>
        <p:blipFill>
          <a:blip r:embed="rId5">
            <a:extLst>
              <a:ext uri="{BEBA8EAE-BF5A-486C-A8C5-ECC9F3942E4B}">
                <a14:imgProps xmlns:a14="http://schemas.microsoft.com/office/drawing/2010/main">
                  <a14:imgLayer r:embed="rId6">
                    <a14:imgEffect>
                      <a14:backgroundRemoval t="1359" b="100000" l="0" r="98802">
                        <a14:foregroundMark x1="18413" y1="25825" x2="18413" y2="25825"/>
                        <a14:foregroundMark x1="35778" y1="26214" x2="35778" y2="26214"/>
                        <a14:foregroundMark x1="35778" y1="21748" x2="35778" y2="21748"/>
                        <a14:foregroundMark x1="35479" y1="19029" x2="35479" y2="19029"/>
                        <a14:foregroundMark x1="17216" y1="31068" x2="17216" y2="31068"/>
                        <a14:foregroundMark x1="22305" y1="23301" x2="22305" y2="23301"/>
                        <a14:foregroundMark x1="31587" y1="31068" x2="31587" y2="31068"/>
                        <a14:foregroundMark x1="22904" y1="45825" x2="22904" y2="45825"/>
                        <a14:foregroundMark x1="44910" y1="60000" x2="44910" y2="60000"/>
                        <a14:foregroundMark x1="47455" y1="59223" x2="47455" y2="59223"/>
                        <a14:foregroundMark x1="48653" y1="58058" x2="48653" y2="58058"/>
                        <a14:foregroundMark x1="72305" y1="12816" x2="72305" y2="12816"/>
                        <a14:foregroundMark x1="70060" y1="12039" x2="70060" y2="12039"/>
                        <a14:foregroundMark x1="69461" y1="8544" x2="69461" y2="8544"/>
                        <a14:foregroundMark x1="94461" y1="51456" x2="94461" y2="51456"/>
                        <a14:foregroundMark x1="94461" y1="46019" x2="94461" y2="46019"/>
                        <a14:foregroundMark x1="92365" y1="78058" x2="92365" y2="78058"/>
                        <a14:foregroundMark x1="74551" y1="92816" x2="74551" y2="92816"/>
                      </a14:backgroundRemoval>
                    </a14:imgEffect>
                    <a14:imgEffect>
                      <a14:brightnessContrast contrast="-20000"/>
                    </a14:imgEffect>
                  </a14:imgLayer>
                </a14:imgProps>
              </a:ext>
            </a:extLst>
          </a:blip>
          <a:stretch>
            <a:fillRect/>
          </a:stretch>
        </p:blipFill>
        <p:spPr>
          <a:xfrm>
            <a:off x="8840913" y="4277796"/>
            <a:ext cx="3244818" cy="2501619"/>
          </a:xfrm>
          <a:prstGeom prst="rect">
            <a:avLst/>
          </a:prstGeom>
        </p:spPr>
      </p:pic>
      <p:sp>
        <p:nvSpPr>
          <p:cNvPr id="16" name="標題 1"/>
          <p:cNvSpPr txBox="1">
            <a:spLocks/>
          </p:cNvSpPr>
          <p:nvPr/>
        </p:nvSpPr>
        <p:spPr>
          <a:xfrm>
            <a:off x="2557886" y="828461"/>
            <a:ext cx="878942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6000" b="1" dirty="0">
                <a:solidFill>
                  <a:srgbClr val="28ACC2"/>
                </a:solidFill>
                <a:latin typeface="微軟正黑體" panose="020B0604030504040204" pitchFamily="34" charset="-120"/>
                <a:ea typeface="微軟正黑體" panose="020B0604030504040204" pitchFamily="34" charset="-120"/>
              </a:rPr>
              <a:t>網上輔導及電話熱線支援</a:t>
            </a:r>
          </a:p>
        </p:txBody>
      </p:sp>
      <p:sp>
        <p:nvSpPr>
          <p:cNvPr id="2" name="標題 1"/>
          <p:cNvSpPr>
            <a:spLocks noGrp="1"/>
          </p:cNvSpPr>
          <p:nvPr>
            <p:ph type="title"/>
          </p:nvPr>
        </p:nvSpPr>
        <p:spPr>
          <a:xfrm>
            <a:off x="2772799" y="3104678"/>
            <a:ext cx="8789427" cy="1325563"/>
          </a:xfrm>
        </p:spPr>
        <p:txBody>
          <a:bodyPr>
            <a:normAutofit/>
          </a:bodyPr>
          <a:lstStyle/>
          <a:p>
            <a:r>
              <a:rPr lang="zh-TW" altLang="en-US" sz="4800" b="1" dirty="0">
                <a:solidFill>
                  <a:srgbClr val="28ACC2"/>
                </a:solidFill>
                <a:latin typeface="微軟正黑體" panose="020B0604030504040204" pitchFamily="34" charset="-120"/>
                <a:ea typeface="微軟正黑體" panose="020B0604030504040204" pitchFamily="34" charset="-120"/>
              </a:rPr>
              <a:t>分組活動：求助小百科</a:t>
            </a:r>
          </a:p>
        </p:txBody>
      </p:sp>
    </p:spTree>
    <p:extLst>
      <p:ext uri="{BB962C8B-B14F-4D97-AF65-F5344CB8AC3E}">
        <p14:creationId xmlns:p14="http://schemas.microsoft.com/office/powerpoint/2010/main" val="171552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4041" y="-506"/>
            <a:ext cx="12192000" cy="6858000"/>
            <a:chOff x="0" y="0"/>
            <a:chExt cx="12192000" cy="6858000"/>
          </a:xfrm>
        </p:grpSpPr>
        <p:sp>
          <p:nvSpPr>
            <p:cNvPr id="36" name="Rectangle 35"/>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0"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0" y="0"/>
            <a:ext cx="2471987" cy="2732197"/>
            <a:chOff x="482670" y="2614481"/>
            <a:chExt cx="2471987" cy="2732197"/>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70" y="2614481"/>
              <a:ext cx="2471987" cy="2732197"/>
            </a:xfrm>
            <a:prstGeom prst="rect">
              <a:avLst/>
            </a:prstGeom>
          </p:spPr>
        </p:pic>
        <p:sp>
          <p:nvSpPr>
            <p:cNvPr id="41" name="Oval 40"/>
            <p:cNvSpPr/>
            <p:nvPr/>
          </p:nvSpPr>
          <p:spPr>
            <a:xfrm>
              <a:off x="1024128" y="3147762"/>
              <a:ext cx="1481328" cy="15156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41"/>
          <p:cNvPicPr>
            <a:picLocks noChangeAspect="1"/>
          </p:cNvPicPr>
          <p:nvPr/>
        </p:nvPicPr>
        <p:blipFill rotWithShape="1">
          <a:blip r:embed="rId4">
            <a:extLst>
              <a:ext uri="{28A0092B-C50C-407E-A947-70E740481C1C}">
                <a14:useLocalDpi xmlns:a14="http://schemas.microsoft.com/office/drawing/2010/main" val="0"/>
              </a:ext>
            </a:extLst>
          </a:blip>
          <a:srcRect b="21914"/>
          <a:stretch/>
        </p:blipFill>
        <p:spPr>
          <a:xfrm>
            <a:off x="455559" y="454394"/>
            <a:ext cx="1440445" cy="1673450"/>
          </a:xfrm>
          <a:prstGeom prst="rect">
            <a:avLst/>
          </a:prstGeom>
        </p:spPr>
      </p:pic>
      <p:sp>
        <p:nvSpPr>
          <p:cNvPr id="2" name="標題 1"/>
          <p:cNvSpPr>
            <a:spLocks noGrp="1"/>
          </p:cNvSpPr>
          <p:nvPr>
            <p:ph type="title"/>
          </p:nvPr>
        </p:nvSpPr>
        <p:spPr>
          <a:xfrm>
            <a:off x="2611583" y="436901"/>
            <a:ext cx="8789427" cy="1325563"/>
          </a:xfrm>
        </p:spPr>
        <p:txBody>
          <a:bodyPr>
            <a:normAutofit/>
          </a:bodyPr>
          <a:lstStyle/>
          <a:p>
            <a:r>
              <a:rPr lang="zh-TW" altLang="en-US" sz="6000" b="1" dirty="0">
                <a:solidFill>
                  <a:srgbClr val="28ACC2"/>
                </a:solidFill>
                <a:latin typeface="微軟正黑體" panose="020B0604030504040204" pitchFamily="34" charset="-120"/>
                <a:ea typeface="微軟正黑體" panose="020B0604030504040204" pitchFamily="34" charset="-120"/>
              </a:rPr>
              <a:t>分組活動：求助小百科</a:t>
            </a:r>
          </a:p>
        </p:txBody>
      </p:sp>
      <p:graphicFrame>
        <p:nvGraphicFramePr>
          <p:cNvPr id="16" name="Table 15"/>
          <p:cNvGraphicFramePr>
            <a:graphicFrameLocks noGrp="1"/>
          </p:cNvGraphicFramePr>
          <p:nvPr>
            <p:extLst>
              <p:ext uri="{D42A27DB-BD31-4B8C-83A1-F6EECF244321}">
                <p14:modId xmlns:p14="http://schemas.microsoft.com/office/powerpoint/2010/main" val="1852146778"/>
              </p:ext>
            </p:extLst>
          </p:nvPr>
        </p:nvGraphicFramePr>
        <p:xfrm>
          <a:off x="996043" y="2628333"/>
          <a:ext cx="10759790" cy="3544500"/>
        </p:xfrm>
        <a:graphic>
          <a:graphicData uri="http://schemas.openxmlformats.org/drawingml/2006/table">
            <a:tbl>
              <a:tblPr firstRow="1" bandRow="1">
                <a:tableStyleId>{5C22544A-7EE6-4342-B048-85BDC9FD1C3A}</a:tableStyleId>
              </a:tblPr>
              <a:tblGrid>
                <a:gridCol w="3543300">
                  <a:extLst>
                    <a:ext uri="{9D8B030D-6E8A-4147-A177-3AD203B41FA5}">
                      <a16:colId xmlns:a16="http://schemas.microsoft.com/office/drawing/2014/main" val="235454900"/>
                    </a:ext>
                  </a:extLst>
                </a:gridCol>
                <a:gridCol w="7216490">
                  <a:extLst>
                    <a:ext uri="{9D8B030D-6E8A-4147-A177-3AD203B41FA5}">
                      <a16:colId xmlns:a16="http://schemas.microsoft.com/office/drawing/2014/main" val="853301351"/>
                    </a:ext>
                  </a:extLst>
                </a:gridCol>
              </a:tblGrid>
              <a:tr h="575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32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1. </a:t>
                      </a:r>
                      <a:r>
                        <a:rPr lang="zh-TW" altLang="en-US" sz="32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提供服務的機構</a:t>
                      </a:r>
                    </a:p>
                  </a:txBody>
                  <a:tcPr marL="68580" marR="68580" marT="0" marB="0" anchor="ctr">
                    <a:solidFill>
                      <a:srgbClr val="CCECFF"/>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32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香港大學精神醫學系</a:t>
                      </a:r>
                    </a:p>
                  </a:txBody>
                  <a:tcPr marL="68580" marR="68580" marT="0" marB="0" anchor="ctr">
                    <a:solidFill>
                      <a:srgbClr val="CCECFF"/>
                    </a:solidFill>
                  </a:tcPr>
                </a:tc>
                <a:extLst>
                  <a:ext uri="{0D108BD9-81ED-4DB2-BD59-A6C34878D82A}">
                    <a16:rowId xmlns:a16="http://schemas.microsoft.com/office/drawing/2014/main" val="2681990169"/>
                  </a:ext>
                </a:extLst>
              </a:tr>
              <a:tr h="5308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3200" b="1"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2.</a:t>
                      </a:r>
                      <a:r>
                        <a:rPr lang="en-US" altLang="zh-HK" sz="3200" b="1" kern="100" baseline="0" dirty="0">
                          <a:effectLst/>
                          <a:latin typeface="Microsoft JhengHei" panose="020B0604030504040204" pitchFamily="34" charset="-120"/>
                          <a:ea typeface="Microsoft JhengHei" panose="020B0604030504040204" pitchFamily="34" charset="-120"/>
                          <a:cs typeface="Times New Roman" panose="02020603050405020304" pitchFamily="18" charset="0"/>
                        </a:rPr>
                        <a:t> </a:t>
                      </a:r>
                      <a:r>
                        <a:rPr lang="zh-HK" altLang="en-US" sz="3200" b="1"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服務對象</a:t>
                      </a:r>
                      <a:endParaRPr lang="en-US" sz="3200" b="1"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solidFill>
                      <a:srgbClr val="EAEFF7"/>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32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面對初期情緒困擾的年青人</a:t>
                      </a:r>
                      <a:endParaRPr lang="en-US" sz="32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solidFill>
                      <a:srgbClr val="EAEFF7"/>
                    </a:solidFill>
                  </a:tcPr>
                </a:tc>
                <a:extLst>
                  <a:ext uri="{0D108BD9-81ED-4DB2-BD59-A6C34878D82A}">
                    <a16:rowId xmlns:a16="http://schemas.microsoft.com/office/drawing/2014/main" val="3891842263"/>
                  </a:ext>
                </a:extLst>
              </a:tr>
              <a:tr h="2315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3200" b="1"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3.</a:t>
                      </a:r>
                      <a:r>
                        <a:rPr lang="en-US" altLang="zh-HK" sz="3200" b="1" kern="100" baseline="0" dirty="0">
                          <a:effectLst/>
                          <a:latin typeface="Microsoft JhengHei" panose="020B0604030504040204" pitchFamily="34" charset="-120"/>
                          <a:ea typeface="Microsoft JhengHei" panose="020B0604030504040204" pitchFamily="34" charset="-120"/>
                          <a:cs typeface="Times New Roman" panose="02020603050405020304" pitchFamily="18" charset="0"/>
                        </a:rPr>
                        <a:t> </a:t>
                      </a:r>
                      <a:r>
                        <a:rPr lang="zh-HK" altLang="en-US" sz="3200" b="1"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服務形式</a:t>
                      </a:r>
                      <a:endParaRPr lang="en-US" sz="3200" b="1"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l">
                        <a:spcAft>
                          <a:spcPts val="0"/>
                        </a:spcAft>
                      </a:pPr>
                      <a:endParaRPr lang="en-US" sz="3200" b="1"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solidFill>
                      <a:srgbClr val="CFE7E3"/>
                    </a:solidFill>
                  </a:tcPr>
                </a:tc>
                <a:tc>
                  <a:txBody>
                    <a:bodyPr/>
                    <a:lstStyle/>
                    <a:p>
                      <a:pPr marL="342900" indent="-342900" algn="l">
                        <a:spcAft>
                          <a:spcPts val="0"/>
                        </a:spcAft>
                        <a:buFont typeface="Arial" panose="020B0604020202020204" pitchFamily="34" charset="0"/>
                        <a:buChar char="•"/>
                      </a:pPr>
                      <a:r>
                        <a:rPr lang="zh-TW" altLang="en-US" sz="32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評估個人心理狀況工具：心之流</a:t>
                      </a:r>
                    </a:p>
                    <a:p>
                      <a:pPr marL="342900" indent="-342900" algn="l">
                        <a:spcAft>
                          <a:spcPts val="0"/>
                        </a:spcAft>
                        <a:buFont typeface="Arial" panose="020B0604020202020204" pitchFamily="34" charset="0"/>
                        <a:buChar char="•"/>
                      </a:pPr>
                      <a:r>
                        <a:rPr lang="zh-TW" altLang="en-US" sz="32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免費線上對談支援服務：迎風 </a:t>
                      </a:r>
                      <a:r>
                        <a:rPr lang="en-US" altLang="zh-TW" sz="32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F2O</a:t>
                      </a:r>
                    </a:p>
                    <a:p>
                      <a:pPr marL="800100" lvl="1" indent="-342900" algn="l">
                        <a:spcAft>
                          <a:spcPts val="0"/>
                        </a:spcAft>
                        <a:buFont typeface="Courier New" panose="02070309020205020404" pitchFamily="49" charset="0"/>
                        <a:buChar char="o"/>
                      </a:pPr>
                      <a:r>
                        <a:rPr lang="zh-TW" altLang="en-US" sz="32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精神科專科醫生或臨床心理學家會以視像或電話形式提供一個簡單又方便的免費專業諮詢</a:t>
                      </a:r>
                    </a:p>
                  </a:txBody>
                  <a:tcPr marL="68580" marR="68580" marT="0" marB="0" anchor="ctr">
                    <a:solidFill>
                      <a:srgbClr val="CFE7E3"/>
                    </a:solidFill>
                  </a:tcPr>
                </a:tc>
                <a:extLst>
                  <a:ext uri="{0D108BD9-81ED-4DB2-BD59-A6C34878D82A}">
                    <a16:rowId xmlns:a16="http://schemas.microsoft.com/office/drawing/2014/main" val="3242482894"/>
                  </a:ext>
                </a:extLst>
              </a:tr>
            </a:tbl>
          </a:graphicData>
        </a:graphic>
      </p:graphicFrame>
      <p:sp>
        <p:nvSpPr>
          <p:cNvPr id="17" name="內容版面配置區 2"/>
          <p:cNvSpPr>
            <a:spLocks noGrp="1"/>
          </p:cNvSpPr>
          <p:nvPr>
            <p:ph idx="1"/>
          </p:nvPr>
        </p:nvSpPr>
        <p:spPr>
          <a:xfrm>
            <a:off x="2480174" y="1676598"/>
            <a:ext cx="4418066" cy="625958"/>
          </a:xfrm>
        </p:spPr>
        <p:txBody>
          <a:bodyPr>
            <a:noAutofit/>
          </a:bodyPr>
          <a:lstStyle/>
          <a:p>
            <a:pPr marL="0" indent="0">
              <a:buNone/>
            </a:pPr>
            <a:r>
              <a:rPr lang="zh-HK" altLang="en-US" b="1" dirty="0">
                <a:latin typeface="微軟正黑體" panose="020B0604030504040204" pitchFamily="34" charset="-120"/>
                <a:ea typeface="微軟正黑體" panose="020B0604030504040204" pitchFamily="34" charset="-120"/>
              </a:rPr>
              <a:t>資</a:t>
            </a:r>
            <a:r>
              <a:rPr lang="zh-TW" altLang="en-US" b="1" dirty="0">
                <a:latin typeface="微軟正黑體" panose="020B0604030504040204" pitchFamily="34" charset="-120"/>
                <a:ea typeface="微軟正黑體" panose="020B0604030504040204" pitchFamily="34" charset="-120"/>
              </a:rPr>
              <a:t>源</a:t>
            </a:r>
            <a:r>
              <a:rPr lang="en-US" b="1" dirty="0">
                <a:latin typeface="微軟正黑體" panose="020B0604030504040204" pitchFamily="34" charset="-120"/>
                <a:ea typeface="微軟正黑體" panose="020B0604030504040204" pitchFamily="34" charset="-120"/>
              </a:rPr>
              <a:t>1</a:t>
            </a:r>
            <a:r>
              <a:rPr lang="en-US" altLang="zh-HK" b="1" dirty="0">
                <a:latin typeface="微軟正黑體" panose="020B0604030504040204" pitchFamily="34" charset="-120"/>
                <a:ea typeface="微軟正黑體" panose="020B0604030504040204" pitchFamily="34" charset="-120"/>
              </a:rPr>
              <a:t>﹕</a:t>
            </a:r>
            <a:r>
              <a:rPr lang="zh-TW" altLang="en-US" b="1" u="sng" dirty="0">
                <a:latin typeface="微軟正黑體" panose="020B0604030504040204" pitchFamily="34" charset="-120"/>
                <a:ea typeface="微軟正黑體" panose="020B0604030504040204" pitchFamily="34" charset="-120"/>
              </a:rPr>
              <a:t>「</a:t>
            </a:r>
            <a:r>
              <a:rPr lang="en-US" b="1" i="1" u="sng" dirty="0">
                <a:latin typeface="微軟正黑體" panose="020B0604030504040204" pitchFamily="34" charset="-120"/>
                <a:ea typeface="微軟正黑體" panose="020B0604030504040204" pitchFamily="34" charset="-120"/>
              </a:rPr>
              <a:t>headwind</a:t>
            </a:r>
            <a:r>
              <a:rPr lang="zh-TW" altLang="en-US" b="1" u="sng" dirty="0">
                <a:latin typeface="微軟正黑體" panose="020B0604030504040204" pitchFamily="34" charset="-120"/>
                <a:ea typeface="微軟正黑體" panose="020B0604030504040204" pitchFamily="34" charset="-120"/>
              </a:rPr>
              <a:t>迎風」</a:t>
            </a:r>
            <a:endParaRPr lang="en-US" altLang="zh-TW" sz="3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3709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8187" y="0"/>
            <a:ext cx="12192000" cy="6858000"/>
            <a:chOff x="0" y="0"/>
            <a:chExt cx="12192000" cy="6858000"/>
          </a:xfrm>
        </p:grpSpPr>
        <p:sp>
          <p:nvSpPr>
            <p:cNvPr id="36" name="Rectangle 35"/>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0"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0" y="0"/>
            <a:ext cx="2471987" cy="2732197"/>
            <a:chOff x="482670" y="2614481"/>
            <a:chExt cx="2471987" cy="2732197"/>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70" y="2614481"/>
              <a:ext cx="2471987" cy="2732197"/>
            </a:xfrm>
            <a:prstGeom prst="rect">
              <a:avLst/>
            </a:prstGeom>
          </p:spPr>
        </p:pic>
        <p:sp>
          <p:nvSpPr>
            <p:cNvPr id="41" name="Oval 40"/>
            <p:cNvSpPr/>
            <p:nvPr/>
          </p:nvSpPr>
          <p:spPr>
            <a:xfrm>
              <a:off x="1024128" y="3147762"/>
              <a:ext cx="1481328" cy="15156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41"/>
          <p:cNvPicPr>
            <a:picLocks noChangeAspect="1"/>
          </p:cNvPicPr>
          <p:nvPr/>
        </p:nvPicPr>
        <p:blipFill rotWithShape="1">
          <a:blip r:embed="rId4">
            <a:extLst>
              <a:ext uri="{28A0092B-C50C-407E-A947-70E740481C1C}">
                <a14:useLocalDpi xmlns:a14="http://schemas.microsoft.com/office/drawing/2010/main" val="0"/>
              </a:ext>
            </a:extLst>
          </a:blip>
          <a:srcRect b="21914"/>
          <a:stretch/>
        </p:blipFill>
        <p:spPr>
          <a:xfrm>
            <a:off x="455559" y="454394"/>
            <a:ext cx="1440445" cy="1673450"/>
          </a:xfrm>
          <a:prstGeom prst="rect">
            <a:avLst/>
          </a:prstGeom>
        </p:spPr>
      </p:pic>
      <p:sp>
        <p:nvSpPr>
          <p:cNvPr id="2" name="標題 1"/>
          <p:cNvSpPr>
            <a:spLocks noGrp="1"/>
          </p:cNvSpPr>
          <p:nvPr>
            <p:ph type="title"/>
          </p:nvPr>
        </p:nvSpPr>
        <p:spPr>
          <a:xfrm>
            <a:off x="2611583" y="436901"/>
            <a:ext cx="8789427" cy="1325563"/>
          </a:xfrm>
        </p:spPr>
        <p:txBody>
          <a:bodyPr>
            <a:normAutofit/>
          </a:bodyPr>
          <a:lstStyle/>
          <a:p>
            <a:r>
              <a:rPr lang="zh-TW" altLang="en-US" sz="6000" b="1" dirty="0">
                <a:solidFill>
                  <a:srgbClr val="28ACC2"/>
                </a:solidFill>
                <a:latin typeface="微軟正黑體" panose="020B0604030504040204" pitchFamily="34" charset="-120"/>
                <a:ea typeface="微軟正黑體" panose="020B0604030504040204" pitchFamily="34" charset="-120"/>
              </a:rPr>
              <a:t>分組活動：求助小百科</a:t>
            </a:r>
          </a:p>
        </p:txBody>
      </p:sp>
      <p:graphicFrame>
        <p:nvGraphicFramePr>
          <p:cNvPr id="16" name="Table 15"/>
          <p:cNvGraphicFramePr>
            <a:graphicFrameLocks noGrp="1"/>
          </p:cNvGraphicFramePr>
          <p:nvPr>
            <p:extLst>
              <p:ext uri="{D42A27DB-BD31-4B8C-83A1-F6EECF244321}">
                <p14:modId xmlns:p14="http://schemas.microsoft.com/office/powerpoint/2010/main" val="1345866394"/>
              </p:ext>
            </p:extLst>
          </p:nvPr>
        </p:nvGraphicFramePr>
        <p:xfrm>
          <a:off x="816429" y="2477357"/>
          <a:ext cx="11028623" cy="3772374"/>
        </p:xfrm>
        <a:graphic>
          <a:graphicData uri="http://schemas.openxmlformats.org/drawingml/2006/table">
            <a:tbl>
              <a:tblPr firstRow="1" bandRow="1">
                <a:tableStyleId>{5C22544A-7EE6-4342-B048-85BDC9FD1C3A}</a:tableStyleId>
              </a:tblPr>
              <a:tblGrid>
                <a:gridCol w="3265714">
                  <a:extLst>
                    <a:ext uri="{9D8B030D-6E8A-4147-A177-3AD203B41FA5}">
                      <a16:colId xmlns:a16="http://schemas.microsoft.com/office/drawing/2014/main" val="235454900"/>
                    </a:ext>
                  </a:extLst>
                </a:gridCol>
                <a:gridCol w="7762909">
                  <a:extLst>
                    <a:ext uri="{9D8B030D-6E8A-4147-A177-3AD203B41FA5}">
                      <a16:colId xmlns:a16="http://schemas.microsoft.com/office/drawing/2014/main" val="853301351"/>
                    </a:ext>
                  </a:extLst>
                </a:gridCol>
              </a:tblGrid>
              <a:tr h="1557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1.  </a:t>
                      </a:r>
                      <a:r>
                        <a:rPr lang="zh-TW" altLang="en-US" sz="28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提供服務的機構</a:t>
                      </a:r>
                      <a:endParaRPr lang="en-US" sz="28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28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香港賽馬會慈善信託基金支持及捐助，由</a:t>
                      </a:r>
                      <a:r>
                        <a:rPr lang="en-US" altLang="zh-TW" sz="28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5</a:t>
                      </a:r>
                      <a:r>
                        <a:rPr lang="zh-TW" altLang="en-US" sz="28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間社福機構共同營運</a:t>
                      </a:r>
                      <a:endParaRPr lang="en-US" sz="28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solidFill>
                      <a:srgbClr val="CCECFF"/>
                    </a:solidFill>
                  </a:tcPr>
                </a:tc>
                <a:extLst>
                  <a:ext uri="{0D108BD9-81ED-4DB2-BD59-A6C34878D82A}">
                    <a16:rowId xmlns:a16="http://schemas.microsoft.com/office/drawing/2014/main" val="2047220609"/>
                  </a:ext>
                </a:extLst>
              </a:tr>
              <a:tr h="617852">
                <a:tc>
                  <a:txBody>
                    <a:bodyPr/>
                    <a:lstStyle/>
                    <a:p>
                      <a:pPr algn="l">
                        <a:spcAft>
                          <a:spcPts val="0"/>
                        </a:spcAft>
                      </a:pPr>
                      <a:r>
                        <a:rPr lang="en-US" altLang="zh-HK" sz="2800" b="1"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2.</a:t>
                      </a:r>
                      <a:r>
                        <a:rPr lang="en-US" altLang="zh-HK" sz="2800" b="1" kern="100" baseline="0" dirty="0">
                          <a:effectLst/>
                          <a:latin typeface="Microsoft JhengHei" panose="020B0604030504040204" pitchFamily="34" charset="-120"/>
                          <a:ea typeface="Microsoft JhengHei" panose="020B0604030504040204" pitchFamily="34" charset="-120"/>
                          <a:cs typeface="Times New Roman" panose="02020603050405020304" pitchFamily="18" charset="0"/>
                        </a:rPr>
                        <a:t>  </a:t>
                      </a:r>
                      <a:r>
                        <a:rPr lang="zh-HK" altLang="en-US" sz="2800" b="1"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服務對象</a:t>
                      </a:r>
                      <a:endParaRPr lang="en-US" sz="2800" b="1"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solidFill>
                      <a:srgbClr val="EAEFF7"/>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28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11</a:t>
                      </a:r>
                      <a:r>
                        <a:rPr lang="zh-TW" altLang="en-US" sz="28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至</a:t>
                      </a:r>
                      <a:r>
                        <a:rPr lang="en-US" altLang="zh-TW" sz="28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35</a:t>
                      </a:r>
                      <a:r>
                        <a:rPr lang="zh-TW" altLang="en-US" sz="28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歲受情緒</a:t>
                      </a:r>
                      <a:r>
                        <a:rPr lang="zh-TW" altLang="en-US" sz="2800" b="0" kern="100">
                          <a:effectLst/>
                          <a:latin typeface="Microsoft JhengHei" panose="020B0604030504040204" pitchFamily="34" charset="-120"/>
                          <a:ea typeface="Microsoft JhengHei" panose="020B0604030504040204" pitchFamily="34" charset="-120"/>
                          <a:cs typeface="Times New Roman" panose="02020603050405020304" pitchFamily="18" charset="0"/>
                        </a:rPr>
                        <a:t>困擾青少年</a:t>
                      </a:r>
                      <a:r>
                        <a:rPr lang="zh-TW" altLang="en-US" sz="28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人</a:t>
                      </a:r>
                      <a:endParaRPr lang="en-US" sz="28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solidFill>
                      <a:srgbClr val="EAEFF7"/>
                    </a:solidFill>
                  </a:tcPr>
                </a:tc>
                <a:extLst>
                  <a:ext uri="{0D108BD9-81ED-4DB2-BD59-A6C34878D82A}">
                    <a16:rowId xmlns:a16="http://schemas.microsoft.com/office/drawing/2014/main" val="3891842263"/>
                  </a:ext>
                </a:extLst>
              </a:tr>
              <a:tr h="15969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2800" b="1"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3.</a:t>
                      </a:r>
                      <a:r>
                        <a:rPr lang="en-US" altLang="zh-HK" sz="2800" b="1" kern="100" baseline="0" dirty="0">
                          <a:effectLst/>
                          <a:latin typeface="Microsoft JhengHei" panose="020B0604030504040204" pitchFamily="34" charset="-120"/>
                          <a:ea typeface="Microsoft JhengHei" panose="020B0604030504040204" pitchFamily="34" charset="-120"/>
                          <a:cs typeface="Times New Roman" panose="02020603050405020304" pitchFamily="18" charset="0"/>
                        </a:rPr>
                        <a:t>  </a:t>
                      </a:r>
                      <a:r>
                        <a:rPr lang="zh-HK" altLang="en-US" sz="2800" b="1"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服務形式</a:t>
                      </a:r>
                      <a:endParaRPr lang="en-US" sz="2800" b="1"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l">
                        <a:spcAft>
                          <a:spcPts val="0"/>
                        </a:spcAft>
                      </a:pPr>
                      <a:endParaRPr lang="en-US" sz="2800" b="1"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solidFill>
                      <a:srgbClr val="CFE7E3"/>
                    </a:solidFill>
                  </a:tcPr>
                </a:tc>
                <a:tc>
                  <a:txBody>
                    <a:bodyPr/>
                    <a:lstStyle/>
                    <a:p>
                      <a:pPr marL="342900" indent="-342900" algn="l">
                        <a:spcAft>
                          <a:spcPts val="0"/>
                        </a:spcAft>
                        <a:buFont typeface="Arial" panose="020B0604020202020204" pitchFamily="34" charset="0"/>
                        <a:buChar char="•"/>
                      </a:pPr>
                      <a:r>
                        <a:rPr lang="en-US" altLang="zh-TW" sz="28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24</a:t>
                      </a:r>
                      <a:r>
                        <a:rPr lang="zh-TW" altLang="en-US" sz="28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小時網上文字訊息服務，提供真人文字對話</a:t>
                      </a:r>
                    </a:p>
                    <a:p>
                      <a:pPr marL="342900" indent="-342900" algn="l">
                        <a:spcAft>
                          <a:spcPts val="0"/>
                        </a:spcAft>
                        <a:buFont typeface="Arial" panose="020B0604020202020204" pitchFamily="34" charset="0"/>
                        <a:buChar char="•"/>
                      </a:pPr>
                      <a:r>
                        <a:rPr lang="zh-TW" altLang="en-US" sz="28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如有需要尋求專業支援，會獲即時轉介予社工及其他服務</a:t>
                      </a:r>
                    </a:p>
                  </a:txBody>
                  <a:tcPr marL="68580" marR="68580" marT="0" marB="0" anchor="ctr">
                    <a:solidFill>
                      <a:srgbClr val="CFE7E3"/>
                    </a:solidFill>
                  </a:tcPr>
                </a:tc>
                <a:extLst>
                  <a:ext uri="{0D108BD9-81ED-4DB2-BD59-A6C34878D82A}">
                    <a16:rowId xmlns:a16="http://schemas.microsoft.com/office/drawing/2014/main" val="3242482894"/>
                  </a:ext>
                </a:extLst>
              </a:tr>
            </a:tbl>
          </a:graphicData>
        </a:graphic>
      </p:graphicFrame>
      <p:sp>
        <p:nvSpPr>
          <p:cNvPr id="17" name="內容版面配置區 2"/>
          <p:cNvSpPr>
            <a:spLocks noGrp="1"/>
          </p:cNvSpPr>
          <p:nvPr>
            <p:ph idx="1"/>
          </p:nvPr>
        </p:nvSpPr>
        <p:spPr>
          <a:xfrm>
            <a:off x="2480174" y="1676598"/>
            <a:ext cx="4418066" cy="625958"/>
          </a:xfrm>
        </p:spPr>
        <p:txBody>
          <a:bodyPr>
            <a:noAutofit/>
          </a:bodyPr>
          <a:lstStyle/>
          <a:p>
            <a:pPr marL="0" indent="0">
              <a:buNone/>
            </a:pPr>
            <a:r>
              <a:rPr lang="zh-HK" altLang="en-US" b="1" dirty="0">
                <a:latin typeface="微軟正黑體" panose="020B0604030504040204" pitchFamily="34" charset="-120"/>
                <a:ea typeface="微軟正黑體" panose="020B0604030504040204" pitchFamily="34" charset="-120"/>
              </a:rPr>
              <a:t>資</a:t>
            </a:r>
            <a:r>
              <a:rPr lang="zh-TW" altLang="en-US" b="1" dirty="0">
                <a:latin typeface="微軟正黑體" panose="020B0604030504040204" pitchFamily="34" charset="-120"/>
                <a:ea typeface="微軟正黑體" panose="020B0604030504040204" pitchFamily="34" charset="-120"/>
              </a:rPr>
              <a:t>源</a:t>
            </a:r>
            <a:r>
              <a:rPr lang="en-US" altLang="zh-TW" b="1" dirty="0">
                <a:latin typeface="微軟正黑體" panose="020B0604030504040204" pitchFamily="34" charset="-120"/>
                <a:ea typeface="微軟正黑體" panose="020B0604030504040204" pitchFamily="34" charset="-120"/>
              </a:rPr>
              <a:t>2</a:t>
            </a:r>
            <a:r>
              <a:rPr lang="en-US" altLang="zh-HK" b="1" dirty="0">
                <a:latin typeface="微軟正黑體" panose="020B0604030504040204" pitchFamily="34" charset="-120"/>
                <a:ea typeface="微軟正黑體" panose="020B0604030504040204" pitchFamily="34" charset="-120"/>
              </a:rPr>
              <a:t>﹕</a:t>
            </a:r>
            <a:r>
              <a:rPr lang="zh-TW" altLang="en-US" b="1" u="sng" dirty="0">
                <a:latin typeface="微軟正黑體" panose="020B0604030504040204" pitchFamily="34" charset="-120"/>
                <a:ea typeface="微軟正黑體" panose="020B0604030504040204" pitchFamily="34" charset="-120"/>
              </a:rPr>
              <a:t>「</a:t>
            </a:r>
            <a:r>
              <a:rPr lang="en-US" altLang="zh-TW" b="1" u="sng" dirty="0">
                <a:latin typeface="微軟正黑體" panose="020B0604030504040204" pitchFamily="34" charset="-120"/>
                <a:ea typeface="微軟正黑體" panose="020B0604030504040204" pitchFamily="34" charset="-120"/>
              </a:rPr>
              <a:t>Open</a:t>
            </a:r>
            <a:r>
              <a:rPr lang="zh-TW" altLang="en-US" b="1" u="sng" dirty="0">
                <a:latin typeface="微軟正黑體" panose="020B0604030504040204" pitchFamily="34" charset="-120"/>
                <a:ea typeface="微軟正黑體" panose="020B0604030504040204" pitchFamily="34" charset="-120"/>
              </a:rPr>
              <a:t>噏」</a:t>
            </a:r>
            <a:endParaRPr lang="en-US" altLang="zh-TW" sz="3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8227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8187" y="0"/>
            <a:ext cx="12192000" cy="6858000"/>
            <a:chOff x="0" y="0"/>
            <a:chExt cx="12192000" cy="6858000"/>
          </a:xfrm>
        </p:grpSpPr>
        <p:sp>
          <p:nvSpPr>
            <p:cNvPr id="36" name="Rectangle 35"/>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0"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0" y="0"/>
            <a:ext cx="2471987" cy="2732197"/>
            <a:chOff x="482670" y="2614481"/>
            <a:chExt cx="2471987" cy="2732197"/>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70" y="2614481"/>
              <a:ext cx="2471987" cy="2732197"/>
            </a:xfrm>
            <a:prstGeom prst="rect">
              <a:avLst/>
            </a:prstGeom>
          </p:spPr>
        </p:pic>
        <p:sp>
          <p:nvSpPr>
            <p:cNvPr id="41" name="Oval 40"/>
            <p:cNvSpPr/>
            <p:nvPr/>
          </p:nvSpPr>
          <p:spPr>
            <a:xfrm>
              <a:off x="1024128" y="3147762"/>
              <a:ext cx="1481328" cy="15156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41"/>
          <p:cNvPicPr>
            <a:picLocks noChangeAspect="1"/>
          </p:cNvPicPr>
          <p:nvPr/>
        </p:nvPicPr>
        <p:blipFill rotWithShape="1">
          <a:blip r:embed="rId4">
            <a:extLst>
              <a:ext uri="{28A0092B-C50C-407E-A947-70E740481C1C}">
                <a14:useLocalDpi xmlns:a14="http://schemas.microsoft.com/office/drawing/2010/main" val="0"/>
              </a:ext>
            </a:extLst>
          </a:blip>
          <a:srcRect b="21914"/>
          <a:stretch/>
        </p:blipFill>
        <p:spPr>
          <a:xfrm>
            <a:off x="455559" y="454394"/>
            <a:ext cx="1440445" cy="1673450"/>
          </a:xfrm>
          <a:prstGeom prst="rect">
            <a:avLst/>
          </a:prstGeom>
        </p:spPr>
      </p:pic>
      <p:sp>
        <p:nvSpPr>
          <p:cNvPr id="2" name="標題 1"/>
          <p:cNvSpPr>
            <a:spLocks noGrp="1"/>
          </p:cNvSpPr>
          <p:nvPr>
            <p:ph type="title"/>
          </p:nvPr>
        </p:nvSpPr>
        <p:spPr>
          <a:xfrm>
            <a:off x="2611583" y="436901"/>
            <a:ext cx="8789427" cy="1325563"/>
          </a:xfrm>
        </p:spPr>
        <p:txBody>
          <a:bodyPr>
            <a:normAutofit/>
          </a:bodyPr>
          <a:lstStyle/>
          <a:p>
            <a:r>
              <a:rPr lang="zh-TW" altLang="en-US" sz="6000" b="1" dirty="0">
                <a:solidFill>
                  <a:srgbClr val="28ACC2"/>
                </a:solidFill>
                <a:latin typeface="微軟正黑體" panose="020B0604030504040204" pitchFamily="34" charset="-120"/>
                <a:ea typeface="微軟正黑體" panose="020B0604030504040204" pitchFamily="34" charset="-120"/>
              </a:rPr>
              <a:t>分組活動：求助小百科</a:t>
            </a:r>
          </a:p>
        </p:txBody>
      </p:sp>
      <p:graphicFrame>
        <p:nvGraphicFramePr>
          <p:cNvPr id="16" name="Table 15"/>
          <p:cNvGraphicFramePr>
            <a:graphicFrameLocks noGrp="1"/>
          </p:cNvGraphicFramePr>
          <p:nvPr>
            <p:extLst>
              <p:ext uri="{D42A27DB-BD31-4B8C-83A1-F6EECF244321}">
                <p14:modId xmlns:p14="http://schemas.microsoft.com/office/powerpoint/2010/main" val="3927591838"/>
              </p:ext>
            </p:extLst>
          </p:nvPr>
        </p:nvGraphicFramePr>
        <p:xfrm>
          <a:off x="767443" y="2527765"/>
          <a:ext cx="10763497" cy="4012996"/>
        </p:xfrm>
        <a:graphic>
          <a:graphicData uri="http://schemas.openxmlformats.org/drawingml/2006/table">
            <a:tbl>
              <a:tblPr firstRow="1" bandRow="1">
                <a:tableStyleId>{5C22544A-7EE6-4342-B048-85BDC9FD1C3A}</a:tableStyleId>
              </a:tblPr>
              <a:tblGrid>
                <a:gridCol w="3624943">
                  <a:extLst>
                    <a:ext uri="{9D8B030D-6E8A-4147-A177-3AD203B41FA5}">
                      <a16:colId xmlns:a16="http://schemas.microsoft.com/office/drawing/2014/main" val="235454900"/>
                    </a:ext>
                  </a:extLst>
                </a:gridCol>
                <a:gridCol w="7138554">
                  <a:extLst>
                    <a:ext uri="{9D8B030D-6E8A-4147-A177-3AD203B41FA5}">
                      <a16:colId xmlns:a16="http://schemas.microsoft.com/office/drawing/2014/main" val="853301351"/>
                    </a:ext>
                  </a:extLst>
                </a:gridCol>
              </a:tblGrid>
              <a:tr h="543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1.  </a:t>
                      </a:r>
                      <a:r>
                        <a:rPr lang="zh-TW" altLang="en-US" sz="32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提供服務的機構</a:t>
                      </a:r>
                    </a:p>
                  </a:txBody>
                  <a:tcPr marL="68580" marR="68580" marT="0" marB="0" anchor="ct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32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香港撒瑪利亞防止自殺會</a:t>
                      </a:r>
                      <a:endParaRPr lang="en-US" sz="32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solidFill>
                      <a:srgbClr val="CCECFF"/>
                    </a:solidFill>
                  </a:tcPr>
                </a:tc>
                <a:extLst>
                  <a:ext uri="{0D108BD9-81ED-4DB2-BD59-A6C34878D82A}">
                    <a16:rowId xmlns:a16="http://schemas.microsoft.com/office/drawing/2014/main" val="3375702060"/>
                  </a:ext>
                </a:extLst>
              </a:tr>
              <a:tr h="543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3200" b="1"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2.</a:t>
                      </a:r>
                      <a:r>
                        <a:rPr lang="en-US" altLang="zh-HK" sz="3200" b="1" kern="100" baseline="0" dirty="0">
                          <a:effectLst/>
                          <a:latin typeface="Microsoft JhengHei" panose="020B0604030504040204" pitchFamily="34" charset="-120"/>
                          <a:ea typeface="Microsoft JhengHei" panose="020B0604030504040204" pitchFamily="34" charset="-120"/>
                          <a:cs typeface="Times New Roman" panose="02020603050405020304" pitchFamily="18" charset="0"/>
                        </a:rPr>
                        <a:t>  </a:t>
                      </a:r>
                      <a:r>
                        <a:rPr lang="zh-HK" altLang="en-US" sz="3200" b="1"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服務對象</a:t>
                      </a:r>
                      <a:endParaRPr lang="en-US" sz="3200" b="1"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solidFill>
                      <a:srgbClr val="EAEFF7"/>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32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任何有情緒困擾的人士</a:t>
                      </a:r>
                      <a:endParaRPr lang="en-US" sz="32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solidFill>
                      <a:srgbClr val="EAEFF7"/>
                    </a:solidFill>
                  </a:tcPr>
                </a:tc>
                <a:extLst>
                  <a:ext uri="{0D108BD9-81ED-4DB2-BD59-A6C34878D82A}">
                    <a16:rowId xmlns:a16="http://schemas.microsoft.com/office/drawing/2014/main" val="3891842263"/>
                  </a:ext>
                </a:extLst>
              </a:tr>
              <a:tr h="447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3200" b="1"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3.</a:t>
                      </a:r>
                      <a:r>
                        <a:rPr lang="en-US" altLang="zh-HK" sz="3200" b="1" kern="100" baseline="0" dirty="0">
                          <a:effectLst/>
                          <a:latin typeface="Microsoft JhengHei" panose="020B0604030504040204" pitchFamily="34" charset="-120"/>
                          <a:ea typeface="Microsoft JhengHei" panose="020B0604030504040204" pitchFamily="34" charset="-120"/>
                          <a:cs typeface="Times New Roman" panose="02020603050405020304" pitchFamily="18" charset="0"/>
                        </a:rPr>
                        <a:t>  </a:t>
                      </a:r>
                      <a:r>
                        <a:rPr lang="zh-HK" altLang="en-US" sz="3200" b="1"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服務形式</a:t>
                      </a:r>
                      <a:endParaRPr lang="en-US" sz="3200" b="1"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l">
                        <a:spcAft>
                          <a:spcPts val="0"/>
                        </a:spcAft>
                      </a:pPr>
                      <a:endParaRPr lang="en-US" sz="3200" b="1"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solidFill>
                      <a:srgbClr val="CFE7E3"/>
                    </a:solidFill>
                  </a:tcPr>
                </a:tc>
                <a:tc>
                  <a:txBody>
                    <a:bodyPr/>
                    <a:lstStyle/>
                    <a:p>
                      <a:pPr marL="342900" indent="-342900" algn="l">
                        <a:spcAft>
                          <a:spcPts val="0"/>
                        </a:spcAft>
                        <a:buFont typeface="Arial" panose="020B0604020202020204" pitchFamily="34" charset="0"/>
                        <a:buChar char="•"/>
                      </a:pPr>
                      <a:r>
                        <a:rPr lang="en-US" altLang="zh-TW" sz="32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24</a:t>
                      </a:r>
                      <a:r>
                        <a:rPr lang="zh-TW" altLang="en-US" sz="32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小</a:t>
                      </a:r>
                      <a:r>
                        <a:rPr lang="zh-TW" altLang="en-US" sz="32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時</a:t>
                      </a:r>
                      <a:r>
                        <a:rPr lang="zh-TW" altLang="zh-HK" sz="32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中文</a:t>
                      </a:r>
                      <a:r>
                        <a:rPr lang="zh-TW" altLang="en-US" sz="32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情緒支援</a:t>
                      </a:r>
                      <a:r>
                        <a:rPr lang="zh-TW" altLang="en-US" sz="32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熱線</a:t>
                      </a:r>
                    </a:p>
                    <a:p>
                      <a:pPr marL="342900" indent="-342900" algn="l">
                        <a:spcAft>
                          <a:spcPts val="0"/>
                        </a:spcAft>
                        <a:buFont typeface="Arial" panose="020B0604020202020204" pitchFamily="34" charset="0"/>
                        <a:buChar char="•"/>
                      </a:pPr>
                      <a:r>
                        <a:rPr lang="zh-TW" altLang="en-US" sz="3200" b="0" strike="noStrike"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英語情緒支援熱線</a:t>
                      </a:r>
                    </a:p>
                    <a:p>
                      <a:pPr marL="342900" indent="-342900" algn="l">
                        <a:spcAft>
                          <a:spcPts val="0"/>
                        </a:spcAft>
                        <a:buFont typeface="Arial" panose="020B0604020202020204" pitchFamily="34" charset="0"/>
                        <a:buChar char="•"/>
                      </a:pPr>
                      <a:r>
                        <a:rPr lang="en-US" altLang="zh-TW" sz="32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CHAT</a:t>
                      </a:r>
                      <a:r>
                        <a:rPr lang="zh-TW" altLang="en-US" sz="32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窿（網上聊天服務）</a:t>
                      </a:r>
                    </a:p>
                    <a:p>
                      <a:pPr marL="342900" indent="-342900" algn="l">
                        <a:spcAft>
                          <a:spcPts val="0"/>
                        </a:spcAft>
                        <a:buFont typeface="Arial" panose="020B0604020202020204" pitchFamily="34" charset="0"/>
                        <a:buChar char="•"/>
                      </a:pPr>
                      <a:r>
                        <a:rPr lang="zh-TW" altLang="en-US" sz="32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書信及電郵求助</a:t>
                      </a:r>
                    </a:p>
                    <a:p>
                      <a:pPr marL="342900" indent="-342900" algn="l">
                        <a:spcAft>
                          <a:spcPts val="0"/>
                        </a:spcAft>
                        <a:buFont typeface="Arial" panose="020B0604020202020204" pitchFamily="34" charset="0"/>
                        <a:buChar char="•"/>
                      </a:pPr>
                      <a:r>
                        <a:rPr lang="zh-TW" altLang="en-US" sz="32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預約與熱線中心義工面談</a:t>
                      </a:r>
                    </a:p>
                    <a:p>
                      <a:pPr marL="342900" indent="-342900" algn="l">
                        <a:spcAft>
                          <a:spcPts val="0"/>
                        </a:spcAft>
                        <a:buFont typeface="Arial" panose="020B0604020202020204" pitchFamily="34" charset="0"/>
                        <a:buChar char="•"/>
                      </a:pPr>
                      <a:r>
                        <a:rPr lang="zh-TW" altLang="en-US" sz="3200" b="0"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專業社工提供的個案輔導</a:t>
                      </a:r>
                    </a:p>
                  </a:txBody>
                  <a:tcPr marL="68580" marR="68580" marT="0" marB="0" anchor="ctr">
                    <a:solidFill>
                      <a:srgbClr val="CFE7E3"/>
                    </a:solidFill>
                  </a:tcPr>
                </a:tc>
                <a:extLst>
                  <a:ext uri="{0D108BD9-81ED-4DB2-BD59-A6C34878D82A}">
                    <a16:rowId xmlns:a16="http://schemas.microsoft.com/office/drawing/2014/main" val="3242482894"/>
                  </a:ext>
                </a:extLst>
              </a:tr>
            </a:tbl>
          </a:graphicData>
        </a:graphic>
      </p:graphicFrame>
      <p:sp>
        <p:nvSpPr>
          <p:cNvPr id="17" name="內容版面配置區 2"/>
          <p:cNvSpPr>
            <a:spLocks noGrp="1"/>
          </p:cNvSpPr>
          <p:nvPr>
            <p:ph idx="1"/>
          </p:nvPr>
        </p:nvSpPr>
        <p:spPr>
          <a:xfrm>
            <a:off x="2480174" y="1676598"/>
            <a:ext cx="7162590" cy="625958"/>
          </a:xfrm>
        </p:spPr>
        <p:txBody>
          <a:bodyPr>
            <a:noAutofit/>
          </a:bodyPr>
          <a:lstStyle/>
          <a:p>
            <a:pPr marL="0" indent="0">
              <a:buNone/>
            </a:pPr>
            <a:r>
              <a:rPr lang="zh-HK" altLang="en-US" b="1" dirty="0">
                <a:latin typeface="微軟正黑體" panose="020B0604030504040204" pitchFamily="34" charset="-120"/>
                <a:ea typeface="微軟正黑體" panose="020B0604030504040204" pitchFamily="34" charset="-120"/>
              </a:rPr>
              <a:t>資</a:t>
            </a:r>
            <a:r>
              <a:rPr lang="zh-TW" altLang="en-US" b="1" dirty="0">
                <a:latin typeface="微軟正黑體" panose="020B0604030504040204" pitchFamily="34" charset="-120"/>
                <a:ea typeface="微軟正黑體" panose="020B0604030504040204" pitchFamily="34" charset="-120"/>
              </a:rPr>
              <a:t>源</a:t>
            </a:r>
            <a:r>
              <a:rPr lang="en-US" altLang="zh-TW" b="1" dirty="0">
                <a:latin typeface="微軟正黑體" panose="020B0604030504040204" pitchFamily="34" charset="-120"/>
                <a:ea typeface="微軟正黑體" panose="020B0604030504040204" pitchFamily="34" charset="-120"/>
              </a:rPr>
              <a:t>3</a:t>
            </a:r>
            <a:r>
              <a:rPr lang="en-US" altLang="zh-HK" b="1" dirty="0">
                <a:latin typeface="微軟正黑體" panose="020B0604030504040204" pitchFamily="34" charset="-120"/>
                <a:ea typeface="微軟正黑體" panose="020B0604030504040204" pitchFamily="34" charset="-120"/>
              </a:rPr>
              <a:t>﹕</a:t>
            </a:r>
            <a:r>
              <a:rPr lang="zh-TW" altLang="en-US" b="1" u="sng" dirty="0">
                <a:latin typeface="微軟正黑體" panose="020B0604030504040204" pitchFamily="34" charset="-120"/>
                <a:ea typeface="微軟正黑體" panose="020B0604030504040204" pitchFamily="34" charset="-120"/>
              </a:rPr>
              <a:t>香港撒瑪利亞防止自殺會</a:t>
            </a:r>
            <a:r>
              <a:rPr lang="zh-HK" altLang="en-US" b="1" u="sng" dirty="0">
                <a:latin typeface="微軟正黑體" panose="020B0604030504040204" pitchFamily="34" charset="-120"/>
                <a:ea typeface="微軟正黑體" panose="020B0604030504040204" pitchFamily="34" charset="-120"/>
              </a:rPr>
              <a:t>情</a:t>
            </a:r>
            <a:r>
              <a:rPr lang="zh-TW" altLang="en-US" b="1" u="sng" dirty="0">
                <a:latin typeface="微軟正黑體" panose="020B0604030504040204" pitchFamily="34" charset="-120"/>
                <a:ea typeface="微軟正黑體" panose="020B0604030504040204" pitchFamily="34" charset="-120"/>
              </a:rPr>
              <a:t>緒</a:t>
            </a:r>
            <a:r>
              <a:rPr lang="zh-HK" altLang="en-US" b="1" u="sng" dirty="0">
                <a:latin typeface="微軟正黑體" panose="020B0604030504040204" pitchFamily="34" charset="-120"/>
                <a:ea typeface="微軟正黑體" panose="020B0604030504040204" pitchFamily="34" charset="-120"/>
              </a:rPr>
              <a:t>支</a:t>
            </a:r>
            <a:r>
              <a:rPr lang="zh-TW" altLang="en-US" b="1" u="sng" dirty="0">
                <a:latin typeface="微軟正黑體" panose="020B0604030504040204" pitchFamily="34" charset="-120"/>
                <a:ea typeface="微軟正黑體" panose="020B0604030504040204" pitchFamily="34" charset="-120"/>
              </a:rPr>
              <a:t>援</a:t>
            </a:r>
            <a:endParaRPr lang="en-US" altLang="zh-TW" sz="3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8138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0"/>
            <a:ext cx="12192000" cy="6858000"/>
            <a:chOff x="0" y="0"/>
            <a:chExt cx="12192000" cy="6858000"/>
          </a:xfrm>
        </p:grpSpPr>
        <p:sp>
          <p:nvSpPr>
            <p:cNvPr id="36" name="Rectangle 35"/>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0"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p:cNvGrpSpPr/>
          <p:nvPr/>
        </p:nvGrpSpPr>
        <p:grpSpPr>
          <a:xfrm>
            <a:off x="249748" y="229874"/>
            <a:ext cx="2471987" cy="2732197"/>
            <a:chOff x="482670" y="2614481"/>
            <a:chExt cx="2471987" cy="2732197"/>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70" y="2614481"/>
              <a:ext cx="2471987" cy="2732197"/>
            </a:xfrm>
            <a:prstGeom prst="rect">
              <a:avLst/>
            </a:prstGeom>
          </p:spPr>
        </p:pic>
        <p:sp>
          <p:nvSpPr>
            <p:cNvPr id="4" name="Oval 3"/>
            <p:cNvSpPr/>
            <p:nvPr/>
          </p:nvSpPr>
          <p:spPr>
            <a:xfrm>
              <a:off x="1024128" y="3147762"/>
              <a:ext cx="1481328" cy="15156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itle 1"/>
          <p:cNvSpPr txBox="1">
            <a:spLocks/>
          </p:cNvSpPr>
          <p:nvPr/>
        </p:nvSpPr>
        <p:spPr>
          <a:xfrm>
            <a:off x="2538855" y="286539"/>
            <a:ext cx="9081453"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b="1" dirty="0">
                <a:solidFill>
                  <a:srgbClr val="28ACC2"/>
                </a:solidFill>
                <a:latin typeface="微軟正黑體" panose="020B0604030504040204" pitchFamily="34" charset="-120"/>
                <a:ea typeface="微軟正黑體" panose="020B0604030504040204" pitchFamily="34" charset="-120"/>
              </a:rPr>
              <a:t>任務：設計支援網絡地圖</a:t>
            </a:r>
            <a:endParaRPr lang="zh-HK" altLang="en-US" b="1" dirty="0">
              <a:solidFill>
                <a:srgbClr val="28ACC2"/>
              </a:solidFill>
              <a:latin typeface="微軟正黑體" panose="020B0604030504040204" pitchFamily="34" charset="-120"/>
              <a:ea typeface="微軟正黑體" panose="020B0604030504040204" pitchFamily="34" charset="-120"/>
            </a:endParaRPr>
          </a:p>
        </p:txBody>
      </p:sp>
      <p:pic>
        <p:nvPicPr>
          <p:cNvPr id="11" name="圖片 41"/>
          <p:cNvPicPr>
            <a:picLocks noChangeAspect="1"/>
          </p:cNvPicPr>
          <p:nvPr/>
        </p:nvPicPr>
        <p:blipFill>
          <a:blip r:embed="rId3"/>
          <a:stretch>
            <a:fillRect/>
          </a:stretch>
        </p:blipFill>
        <p:spPr>
          <a:xfrm rot="7171050">
            <a:off x="1043786" y="734165"/>
            <a:ext cx="907364" cy="1573658"/>
          </a:xfrm>
          <a:prstGeom prst="rect">
            <a:avLst/>
          </a:prstGeom>
        </p:spPr>
      </p:pic>
      <p:sp>
        <p:nvSpPr>
          <p:cNvPr id="2" name="TextBox 1"/>
          <p:cNvSpPr txBox="1"/>
          <p:nvPr/>
        </p:nvSpPr>
        <p:spPr>
          <a:xfrm>
            <a:off x="2848515" y="3944252"/>
            <a:ext cx="8462131" cy="1569660"/>
          </a:xfrm>
          <a:prstGeom prst="rect">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我們可以同時尋求</a:t>
            </a:r>
            <a:r>
              <a:rPr lang="zh-TW" altLang="en-US" sz="3200" b="1" dirty="0">
                <a:solidFill>
                  <a:srgbClr val="28ACC2"/>
                </a:solidFill>
                <a:latin typeface="微軟正黑體" panose="020B0604030504040204" pitchFamily="34" charset="-120"/>
                <a:ea typeface="微軟正黑體" panose="020B0604030504040204" pitchFamily="34" charset="-120"/>
              </a:rPr>
              <a:t>不同類型的支援</a:t>
            </a:r>
            <a:r>
              <a:rPr lang="zh-TW" altLang="en-US" sz="3200" dirty="0">
                <a:latin typeface="微軟正黑體" panose="020B0604030504040204" pitchFamily="34" charset="-120"/>
                <a:ea typeface="微軟正黑體" panose="020B0604030504040204" pitchFamily="34" charset="-120"/>
              </a:rPr>
              <a:t>。不同支援方法都有其好處及限制，我們可以按自己的情況和需要，選擇適合自己的求助方法。</a:t>
            </a:r>
            <a:endParaRPr lang="zh-HK" altLang="en-US" sz="3200" dirty="0">
              <a:latin typeface="微軟正黑體" panose="020B0604030504040204" pitchFamily="34" charset="-120"/>
              <a:ea typeface="微軟正黑體" panose="020B0604030504040204" pitchFamily="34" charset="-120"/>
            </a:endParaRPr>
          </a:p>
        </p:txBody>
      </p:sp>
      <p:sp>
        <p:nvSpPr>
          <p:cNvPr id="12" name="Oval 11"/>
          <p:cNvSpPr/>
          <p:nvPr/>
        </p:nvSpPr>
        <p:spPr>
          <a:xfrm>
            <a:off x="2272534" y="4150446"/>
            <a:ext cx="372979" cy="397639"/>
          </a:xfrm>
          <a:prstGeom prst="ellipse">
            <a:avLst/>
          </a:prstGeom>
          <a:solidFill>
            <a:srgbClr val="41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矩形 2"/>
          <p:cNvSpPr/>
          <p:nvPr/>
        </p:nvSpPr>
        <p:spPr>
          <a:xfrm>
            <a:off x="2891481" y="2613729"/>
            <a:ext cx="8559081" cy="1077218"/>
          </a:xfrm>
          <a:prstGeom prst="rect">
            <a:avLst/>
          </a:prstGeom>
        </p:spPr>
        <p:txBody>
          <a:bodyPr wrap="square">
            <a:spAutoFit/>
          </a:bodyPr>
          <a:lstStyle/>
          <a:p>
            <a:pPr>
              <a:spcAft>
                <a:spcPts val="0"/>
              </a:spcAft>
            </a:pPr>
            <a:r>
              <a:rPr lang="zh-TW" altLang="zh-TW" sz="3200" kern="100" dirty="0">
                <a:latin typeface="Microsoft JhengHei" panose="020B0604030504040204" pitchFamily="34" charset="-120"/>
                <a:ea typeface="Microsoft JhengHei" panose="020B0604030504040204" pitchFamily="34" charset="-120"/>
                <a:cs typeface="Times New Roman" panose="02020603050405020304" pitchFamily="18" charset="0"/>
              </a:rPr>
              <a:t>請在</a:t>
            </a:r>
            <a:r>
              <a:rPr lang="zh-HK" altLang="zh-TW" sz="3200" kern="100" dirty="0">
                <a:latin typeface="Microsoft JhengHei" panose="020B0604030504040204" pitchFamily="34" charset="-120"/>
                <a:ea typeface="Microsoft JhengHei" panose="020B0604030504040204" pitchFamily="34" charset="-120"/>
                <a:cs typeface="Times New Roman" panose="02020603050405020304" pitchFamily="18" charset="0"/>
              </a:rPr>
              <a:t>各</a:t>
            </a:r>
            <a:r>
              <a:rPr lang="zh-TW" altLang="zh-TW" sz="3200" kern="100" dirty="0">
                <a:latin typeface="Microsoft JhengHei" panose="020B0604030504040204" pitchFamily="34" charset="-120"/>
                <a:ea typeface="Microsoft JhengHei" panose="020B0604030504040204" pitchFamily="34" charset="-120"/>
                <a:cs typeface="Times New Roman" panose="02020603050405020304" pitchFamily="18" charset="0"/>
              </a:rPr>
              <a:t>部分填寫一些適合自己的求助</a:t>
            </a:r>
            <a:r>
              <a:rPr lang="zh-TW" altLang="en-US" sz="3200" kern="100" dirty="0">
                <a:latin typeface="Microsoft JhengHei" panose="020B0604030504040204" pitchFamily="34" charset="-120"/>
                <a:ea typeface="Microsoft JhengHei" panose="020B0604030504040204" pitchFamily="34" charset="-120"/>
                <a:cs typeface="Times New Roman" panose="02020603050405020304" pitchFamily="18" charset="0"/>
              </a:rPr>
              <a:t>方法和</a:t>
            </a:r>
            <a:r>
              <a:rPr lang="zh-TW" altLang="zh-TW" sz="3200" kern="100" dirty="0">
                <a:latin typeface="Microsoft JhengHei" panose="020B0604030504040204" pitchFamily="34" charset="-120"/>
                <a:ea typeface="Microsoft JhengHei" panose="020B0604030504040204" pitchFamily="34" charset="-120"/>
                <a:cs typeface="Times New Roman" panose="02020603050405020304" pitchFamily="18" charset="0"/>
              </a:rPr>
              <a:t>對象，完成屬於自己的支援網絡地圖。</a:t>
            </a:r>
          </a:p>
        </p:txBody>
      </p:sp>
      <p:sp>
        <p:nvSpPr>
          <p:cNvPr id="14" name="矩形 1"/>
          <p:cNvSpPr/>
          <p:nvPr/>
        </p:nvSpPr>
        <p:spPr>
          <a:xfrm>
            <a:off x="2745188" y="1595972"/>
            <a:ext cx="3775393" cy="523220"/>
          </a:xfrm>
          <a:prstGeom prst="rect">
            <a:avLst/>
          </a:prstGeom>
        </p:spPr>
        <p:txBody>
          <a:bodyPr wrap="none">
            <a:spAutoFit/>
          </a:bodyPr>
          <a:lstStyle/>
          <a:p>
            <a:r>
              <a:rPr lang="en-US" altLang="zh-TW" sz="2800" kern="100" dirty="0">
                <a:solidFill>
                  <a:schemeClr val="accent4">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en-US" sz="2800" kern="100" dirty="0">
                <a:solidFill>
                  <a:schemeClr val="accent4">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筆記簿第</a:t>
            </a:r>
            <a:r>
              <a:rPr lang="zh-TW" altLang="en-US" sz="2800" kern="100" dirty="0">
                <a:solidFill>
                  <a:schemeClr val="accent4">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六</a:t>
            </a:r>
            <a:r>
              <a:rPr lang="zh-HK" altLang="en-US" sz="2800" kern="100" dirty="0">
                <a:solidFill>
                  <a:schemeClr val="accent4">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節任務</a:t>
            </a:r>
            <a:r>
              <a:rPr lang="en-US" altLang="zh-TW" sz="2800" kern="100" dirty="0">
                <a:solidFill>
                  <a:schemeClr val="accent4">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sz="2800" dirty="0">
              <a:solidFill>
                <a:schemeClr val="accent4">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99619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0" y="0"/>
            <a:ext cx="12210288" cy="6858000"/>
            <a:chOff x="0" y="0"/>
            <a:chExt cx="12210288" cy="6858000"/>
          </a:xfrm>
        </p:grpSpPr>
        <p:sp>
          <p:nvSpPr>
            <p:cNvPr id="48" name="Rectangle 47"/>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8288"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群組 35"/>
          <p:cNvGrpSpPr/>
          <p:nvPr/>
        </p:nvGrpSpPr>
        <p:grpSpPr>
          <a:xfrm>
            <a:off x="648860" y="473954"/>
            <a:ext cx="11165188" cy="6265174"/>
            <a:chOff x="4237160" y="-118752"/>
            <a:chExt cx="5135011" cy="3895106"/>
          </a:xfrm>
        </p:grpSpPr>
        <p:sp>
          <p:nvSpPr>
            <p:cNvPr id="34" name="矩形 37"/>
            <p:cNvSpPr/>
            <p:nvPr/>
          </p:nvSpPr>
          <p:spPr>
            <a:xfrm>
              <a:off x="4237160" y="-118752"/>
              <a:ext cx="5135011" cy="389510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5" name="矩形 38"/>
            <p:cNvSpPr/>
            <p:nvPr/>
          </p:nvSpPr>
          <p:spPr>
            <a:xfrm>
              <a:off x="4397883" y="88023"/>
              <a:ext cx="4769399" cy="3466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
        <p:nvSpPr>
          <p:cNvPr id="2" name="Title 1"/>
          <p:cNvSpPr>
            <a:spLocks noGrp="1"/>
          </p:cNvSpPr>
          <p:nvPr>
            <p:ph type="title"/>
          </p:nvPr>
        </p:nvSpPr>
        <p:spPr>
          <a:xfrm>
            <a:off x="5388417" y="1330356"/>
            <a:ext cx="1686073" cy="928601"/>
          </a:xfrm>
        </p:spPr>
        <p:txBody>
          <a:bodyPr>
            <a:normAutofit/>
          </a:bodyPr>
          <a:lstStyle/>
          <a:p>
            <a:pPr algn="ctr"/>
            <a:r>
              <a:rPr lang="zh-TW" altLang="en-US" b="1" dirty="0">
                <a:solidFill>
                  <a:srgbClr val="28ACC2"/>
                </a:solidFill>
                <a:latin typeface="微軟正黑體" panose="020B0604030504040204" pitchFamily="34" charset="-120"/>
                <a:ea typeface="微軟正黑體" panose="020B0604030504040204" pitchFamily="34" charset="-120"/>
              </a:rPr>
              <a:t>小結</a:t>
            </a:r>
            <a:endParaRPr lang="zh-HK" altLang="en-US" b="1" dirty="0">
              <a:solidFill>
                <a:srgbClr val="28ACC2"/>
              </a:solidFill>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a:xfrm>
            <a:off x="1870201" y="2827401"/>
            <a:ext cx="9183552" cy="2466971"/>
          </a:xfrm>
        </p:spPr>
        <p:txBody>
          <a:bodyPr>
            <a:noAutofit/>
          </a:bodyPr>
          <a:lstStyle/>
          <a:p>
            <a:pPr marL="0" indent="0">
              <a:buNone/>
            </a:pPr>
            <a:r>
              <a:rPr lang="zh-TW" altLang="en-US" sz="3600" dirty="0">
                <a:latin typeface="微軟正黑體" panose="020B0604030504040204" pitchFamily="34" charset="-120"/>
                <a:ea typeface="微軟正黑體" panose="020B0604030504040204" pitchFamily="34" charset="-120"/>
              </a:rPr>
              <a:t>每一個人也有機會出現精神健康問題。</a:t>
            </a:r>
            <a:endParaRPr lang="en-US" altLang="zh-TW" sz="3600" dirty="0">
              <a:latin typeface="微軟正黑體" panose="020B0604030504040204" pitchFamily="34" charset="-120"/>
              <a:ea typeface="微軟正黑體" panose="020B0604030504040204" pitchFamily="34" charset="-120"/>
            </a:endParaRPr>
          </a:p>
          <a:p>
            <a:pPr marL="0" indent="0">
              <a:buNone/>
            </a:pPr>
            <a:endParaRPr lang="en-US" altLang="zh-TW" sz="1800" dirty="0">
              <a:latin typeface="微軟正黑體" panose="020B0604030504040204" pitchFamily="34" charset="-120"/>
              <a:ea typeface="微軟正黑體" panose="020B0604030504040204" pitchFamily="34" charset="-120"/>
            </a:endParaRPr>
          </a:p>
          <a:p>
            <a:pPr marL="0" indent="0">
              <a:buNone/>
            </a:pPr>
            <a:r>
              <a:rPr lang="zh-TW" altLang="en-US" sz="3600" dirty="0">
                <a:latin typeface="微軟正黑體" panose="020B0604030504040204" pitchFamily="34" charset="-120"/>
                <a:ea typeface="微軟正黑體" panose="020B0604030504040204" pitchFamily="34" charset="-120"/>
              </a:rPr>
              <a:t>當我們出現精神健康警號時，我們可以在</a:t>
            </a:r>
            <a:r>
              <a:rPr lang="zh-TW" altLang="en-US" sz="3600" dirty="0">
                <a:solidFill>
                  <a:srgbClr val="28ACC2"/>
                </a:solidFill>
                <a:latin typeface="微軟正黑體" panose="020B0604030504040204" pitchFamily="34" charset="-120"/>
                <a:ea typeface="微軟正黑體" panose="020B0604030504040204" pitchFamily="34" charset="-120"/>
              </a:rPr>
              <a:t>支援網絡地圖</a:t>
            </a:r>
            <a:r>
              <a:rPr lang="zh-TW" altLang="en-US" sz="3600" dirty="0">
                <a:latin typeface="微軟正黑體" panose="020B0604030504040204" pitchFamily="34" charset="-120"/>
                <a:ea typeface="微軟正黑體" panose="020B0604030504040204" pitchFamily="34" charset="-120"/>
              </a:rPr>
              <a:t>上選擇</a:t>
            </a:r>
            <a:r>
              <a:rPr lang="zh-TW" altLang="en-US" sz="3600" dirty="0">
                <a:solidFill>
                  <a:srgbClr val="28ACC2"/>
                </a:solidFill>
                <a:latin typeface="微軟正黑體" panose="020B0604030504040204" pitchFamily="34" charset="-120"/>
                <a:ea typeface="微軟正黑體" panose="020B0604030504040204" pitchFamily="34" charset="-120"/>
              </a:rPr>
              <a:t>各類型的求助方法及對象</a:t>
            </a:r>
            <a:r>
              <a:rPr lang="zh-TW" altLang="en-US" sz="3600" dirty="0">
                <a:latin typeface="微軟正黑體" panose="020B0604030504040204" pitchFamily="34" charset="-120"/>
                <a:ea typeface="微軟正黑體" panose="020B0604030504040204" pitchFamily="34" charset="-120"/>
              </a:rPr>
              <a:t>。當中包括：</a:t>
            </a:r>
            <a:r>
              <a:rPr lang="zh-TW" altLang="en-US" sz="3600" dirty="0">
                <a:solidFill>
                  <a:srgbClr val="28ACC2"/>
                </a:solidFill>
                <a:latin typeface="微軟正黑體" panose="020B0604030504040204" pitchFamily="34" charset="-120"/>
                <a:ea typeface="微軟正黑體" panose="020B0604030504040204" pitchFamily="34" charset="-120"/>
              </a:rPr>
              <a:t>信任的人</a:t>
            </a:r>
            <a:r>
              <a:rPr lang="zh-TW" altLang="en-US" sz="3600" dirty="0">
                <a:latin typeface="微軟正黑體" panose="020B0604030504040204" pitchFamily="34" charset="-120"/>
                <a:ea typeface="微軟正黑體" panose="020B0604030504040204" pitchFamily="34" charset="-120"/>
              </a:rPr>
              <a:t>、</a:t>
            </a:r>
            <a:r>
              <a:rPr lang="zh-TW" altLang="en-US" sz="3600" dirty="0">
                <a:solidFill>
                  <a:srgbClr val="28ACC2"/>
                </a:solidFill>
                <a:latin typeface="微軟正黑體" panose="020B0604030504040204" pitchFamily="34" charset="-120"/>
                <a:ea typeface="微軟正黑體" panose="020B0604030504040204" pitchFamily="34" charset="-120"/>
              </a:rPr>
              <a:t>校內</a:t>
            </a:r>
            <a:r>
              <a:rPr lang="zh-TW" altLang="en-US" sz="3600" dirty="0">
                <a:latin typeface="微軟正黑體" panose="020B0604030504040204" pitchFamily="34" charset="-120"/>
                <a:ea typeface="微軟正黑體" panose="020B0604030504040204" pitchFamily="34" charset="-120"/>
              </a:rPr>
              <a:t>及</a:t>
            </a:r>
            <a:r>
              <a:rPr lang="zh-TW" altLang="en-US" sz="3600" dirty="0">
                <a:solidFill>
                  <a:srgbClr val="28ACC2"/>
                </a:solidFill>
                <a:latin typeface="微軟正黑體" panose="020B0604030504040204" pitchFamily="34" charset="-120"/>
                <a:ea typeface="微軟正黑體" panose="020B0604030504040204" pitchFamily="34" charset="-120"/>
              </a:rPr>
              <a:t>校外專業支援服務</a:t>
            </a:r>
            <a:r>
              <a:rPr lang="zh-TW" altLang="en-US" sz="3600" dirty="0">
                <a:latin typeface="微軟正黑體" panose="020B0604030504040204" pitchFamily="34" charset="-120"/>
                <a:ea typeface="微軟正黑體" panose="020B0604030504040204" pitchFamily="34" charset="-120"/>
              </a:rPr>
              <a:t>、</a:t>
            </a:r>
            <a:r>
              <a:rPr lang="zh-TW" altLang="en-US" sz="3600" dirty="0">
                <a:solidFill>
                  <a:srgbClr val="28ACC2"/>
                </a:solidFill>
                <a:latin typeface="微軟正黑體" panose="020B0604030504040204" pitchFamily="34" charset="-120"/>
                <a:ea typeface="微軟正黑體" panose="020B0604030504040204" pitchFamily="34" charset="-120"/>
              </a:rPr>
              <a:t>網上輔導</a:t>
            </a:r>
            <a:r>
              <a:rPr lang="zh-TW" altLang="en-US" sz="3600" dirty="0">
                <a:latin typeface="微軟正黑體" panose="020B0604030504040204" pitchFamily="34" charset="-120"/>
                <a:ea typeface="微軟正黑體" panose="020B0604030504040204" pitchFamily="34" charset="-120"/>
              </a:rPr>
              <a:t>及</a:t>
            </a:r>
            <a:r>
              <a:rPr lang="zh-TW" altLang="en-US" sz="3600" dirty="0">
                <a:solidFill>
                  <a:srgbClr val="28ACC2"/>
                </a:solidFill>
                <a:latin typeface="微軟正黑體" panose="020B0604030504040204" pitchFamily="34" charset="-120"/>
                <a:ea typeface="微軟正黑體" panose="020B0604030504040204" pitchFamily="34" charset="-120"/>
              </a:rPr>
              <a:t>電話熱線支援</a:t>
            </a:r>
            <a:r>
              <a:rPr lang="zh-TW" altLang="en-US" sz="3600" dirty="0">
                <a:latin typeface="微軟正黑體" panose="020B0604030504040204" pitchFamily="34" charset="-120"/>
                <a:ea typeface="微軟正黑體" panose="020B0604030504040204" pitchFamily="34" charset="-120"/>
              </a:rPr>
              <a:t>等。</a:t>
            </a:r>
            <a:endParaRPr lang="en-US" altLang="zh-TW" sz="3600" dirty="0">
              <a:latin typeface="微軟正黑體" panose="020B0604030504040204" pitchFamily="34" charset="-120"/>
              <a:ea typeface="微軟正黑體" panose="020B0604030504040204" pitchFamily="34" charset="-120"/>
            </a:endParaRPr>
          </a:p>
        </p:txBody>
      </p:sp>
      <p:grpSp>
        <p:nvGrpSpPr>
          <p:cNvPr id="65" name="Group 64"/>
          <p:cNvGrpSpPr/>
          <p:nvPr/>
        </p:nvGrpSpPr>
        <p:grpSpPr>
          <a:xfrm>
            <a:off x="1168681" y="2827340"/>
            <a:ext cx="678417" cy="646331"/>
            <a:chOff x="-1683874" y="1978867"/>
            <a:chExt cx="678417" cy="646331"/>
          </a:xfrm>
        </p:grpSpPr>
        <p:sp>
          <p:nvSpPr>
            <p:cNvPr id="39" name="橢圓 31"/>
            <p:cNvSpPr/>
            <p:nvPr/>
          </p:nvSpPr>
          <p:spPr>
            <a:xfrm>
              <a:off x="-1683874" y="1990038"/>
              <a:ext cx="678417" cy="635160"/>
            </a:xfrm>
            <a:prstGeom prst="ellipse">
              <a:avLst/>
            </a:prstGeom>
            <a:solidFill>
              <a:srgbClr val="91C9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0" name="文字方塊 32"/>
            <p:cNvSpPr txBox="1"/>
            <p:nvPr/>
          </p:nvSpPr>
          <p:spPr>
            <a:xfrm>
              <a:off x="-1660771" y="1978867"/>
              <a:ext cx="655314" cy="646331"/>
            </a:xfrm>
            <a:prstGeom prst="rect">
              <a:avLst/>
            </a:prstGeom>
            <a:noFill/>
          </p:spPr>
          <p:txBody>
            <a:bodyPr wrap="square" rtlCol="0">
              <a:spAutoFit/>
            </a:bodyPr>
            <a:lstStyle/>
            <a:p>
              <a:r>
                <a:rPr lang="zh-HK" altLang="en-US" sz="3600" b="1" dirty="0">
                  <a:solidFill>
                    <a:schemeClr val="bg1"/>
                  </a:solidFill>
                  <a:latin typeface="Berlin Sans FB" panose="020E0602020502020306" pitchFamily="34" charset="0"/>
                </a:rPr>
                <a:t>√</a:t>
              </a:r>
            </a:p>
          </p:txBody>
        </p:sp>
      </p:grpSp>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82" y="319487"/>
            <a:ext cx="1816770" cy="1861081"/>
          </a:xfrm>
          <a:prstGeom prst="rect">
            <a:avLst/>
          </a:prstGeom>
        </p:spPr>
      </p:pic>
      <p:sp>
        <p:nvSpPr>
          <p:cNvPr id="52" name="Arc 51"/>
          <p:cNvSpPr/>
          <p:nvPr/>
        </p:nvSpPr>
        <p:spPr>
          <a:xfrm flipH="1">
            <a:off x="2071558" y="309933"/>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Arc 52"/>
          <p:cNvSpPr/>
          <p:nvPr/>
        </p:nvSpPr>
        <p:spPr>
          <a:xfrm flipH="1">
            <a:off x="2720418" y="297311"/>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4" name="Arc 53"/>
          <p:cNvSpPr/>
          <p:nvPr/>
        </p:nvSpPr>
        <p:spPr>
          <a:xfrm flipH="1">
            <a:off x="3427714" y="335960"/>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5" name="Arc 54"/>
          <p:cNvSpPr/>
          <p:nvPr/>
        </p:nvSpPr>
        <p:spPr>
          <a:xfrm flipH="1">
            <a:off x="4070818" y="315134"/>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Arc 55"/>
          <p:cNvSpPr/>
          <p:nvPr/>
        </p:nvSpPr>
        <p:spPr>
          <a:xfrm flipH="1">
            <a:off x="4719678" y="302512"/>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7" name="Arc 56"/>
          <p:cNvSpPr/>
          <p:nvPr/>
        </p:nvSpPr>
        <p:spPr>
          <a:xfrm flipH="1">
            <a:off x="5426974" y="341161"/>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Arc 57"/>
          <p:cNvSpPr/>
          <p:nvPr/>
        </p:nvSpPr>
        <p:spPr>
          <a:xfrm flipH="1">
            <a:off x="6126716" y="348701"/>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9" name="Arc 58"/>
          <p:cNvSpPr/>
          <p:nvPr/>
        </p:nvSpPr>
        <p:spPr>
          <a:xfrm flipH="1">
            <a:off x="6775576" y="336079"/>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Arc 59"/>
          <p:cNvSpPr/>
          <p:nvPr/>
        </p:nvSpPr>
        <p:spPr>
          <a:xfrm flipH="1">
            <a:off x="7482872" y="374728"/>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 name="Arc 60"/>
          <p:cNvSpPr/>
          <p:nvPr/>
        </p:nvSpPr>
        <p:spPr>
          <a:xfrm flipH="1">
            <a:off x="8258714" y="388813"/>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2" name="Arc 61"/>
          <p:cNvSpPr/>
          <p:nvPr/>
        </p:nvSpPr>
        <p:spPr>
          <a:xfrm flipH="1">
            <a:off x="8907574" y="376191"/>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3" name="Arc 62"/>
          <p:cNvSpPr/>
          <p:nvPr/>
        </p:nvSpPr>
        <p:spPr>
          <a:xfrm flipH="1">
            <a:off x="9614870" y="414840"/>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4" name="Arc 63"/>
          <p:cNvSpPr/>
          <p:nvPr/>
        </p:nvSpPr>
        <p:spPr>
          <a:xfrm flipH="1">
            <a:off x="10314679" y="383670"/>
            <a:ext cx="1000826" cy="704498"/>
          </a:xfrm>
          <a:prstGeom prst="arc">
            <a:avLst>
              <a:gd name="adj1" fmla="val 16200000"/>
              <a:gd name="adj2" fmla="val 4808052"/>
            </a:avLst>
          </a:prstGeom>
          <a:noFill/>
          <a:ln w="127000">
            <a:solidFill>
              <a:srgbClr val="3CB8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7" name="Group 26"/>
          <p:cNvGrpSpPr/>
          <p:nvPr/>
        </p:nvGrpSpPr>
        <p:grpSpPr>
          <a:xfrm>
            <a:off x="1182854" y="3774982"/>
            <a:ext cx="678417" cy="646331"/>
            <a:chOff x="-1683874" y="1978867"/>
            <a:chExt cx="678417" cy="646331"/>
          </a:xfrm>
        </p:grpSpPr>
        <p:sp>
          <p:nvSpPr>
            <p:cNvPr id="28" name="橢圓 31"/>
            <p:cNvSpPr/>
            <p:nvPr/>
          </p:nvSpPr>
          <p:spPr>
            <a:xfrm>
              <a:off x="-1683874" y="1990038"/>
              <a:ext cx="678417" cy="635160"/>
            </a:xfrm>
            <a:prstGeom prst="ellipse">
              <a:avLst/>
            </a:prstGeom>
            <a:solidFill>
              <a:srgbClr val="91C9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9" name="文字方塊 32"/>
            <p:cNvSpPr txBox="1"/>
            <p:nvPr/>
          </p:nvSpPr>
          <p:spPr>
            <a:xfrm>
              <a:off x="-1660771" y="1978867"/>
              <a:ext cx="655314" cy="646331"/>
            </a:xfrm>
            <a:prstGeom prst="rect">
              <a:avLst/>
            </a:prstGeom>
            <a:noFill/>
          </p:spPr>
          <p:txBody>
            <a:bodyPr wrap="square" rtlCol="0">
              <a:spAutoFit/>
            </a:bodyPr>
            <a:lstStyle/>
            <a:p>
              <a:r>
                <a:rPr lang="zh-HK" altLang="en-US" sz="3600" b="1" dirty="0">
                  <a:solidFill>
                    <a:schemeClr val="bg1"/>
                  </a:solidFill>
                  <a:latin typeface="Berlin Sans FB" panose="020E0602020502020306" pitchFamily="34" charset="0"/>
                </a:rPr>
                <a:t>√</a:t>
              </a:r>
            </a:p>
          </p:txBody>
        </p:sp>
      </p:grpSp>
    </p:spTree>
    <p:extLst>
      <p:ext uri="{BB962C8B-B14F-4D97-AF65-F5344CB8AC3E}">
        <p14:creationId xmlns:p14="http://schemas.microsoft.com/office/powerpoint/2010/main" val="566207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0" y="4812"/>
            <a:ext cx="12192000" cy="6858000"/>
            <a:chOff x="0" y="0"/>
            <a:chExt cx="12192000" cy="6858000"/>
          </a:xfrm>
        </p:grpSpPr>
        <p:sp>
          <p:nvSpPr>
            <p:cNvPr id="33" name="Rectangle 32"/>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0"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Content Placeholder 3"/>
          <p:cNvSpPr>
            <a:spLocks noGrp="1"/>
          </p:cNvSpPr>
          <p:nvPr>
            <p:ph idx="1"/>
          </p:nvPr>
        </p:nvSpPr>
        <p:spPr>
          <a:xfrm>
            <a:off x="1849473" y="2216882"/>
            <a:ext cx="9236959" cy="3921443"/>
          </a:xfrm>
        </p:spPr>
        <p:txBody>
          <a:bodyPr>
            <a:normAutofit/>
          </a:bodyPr>
          <a:lstStyle/>
          <a:p>
            <a:pPr marL="0" indent="0" algn="ctr">
              <a:buNone/>
            </a:pPr>
            <a:endParaRPr lang="en-US" altLang="zh-TW" sz="6600" b="1" dirty="0">
              <a:latin typeface="微軟正黑體" panose="020B0604030504040204" pitchFamily="34" charset="-120"/>
              <a:ea typeface="微軟正黑體" panose="020B0604030504040204" pitchFamily="34" charset="-120"/>
              <a:cs typeface="+mj-cs"/>
            </a:endParaRPr>
          </a:p>
          <a:p>
            <a:pPr marL="0" indent="0">
              <a:buNone/>
            </a:pPr>
            <a:r>
              <a:rPr lang="en-US" altLang="zh-TW" sz="6600" b="1" dirty="0">
                <a:latin typeface="微軟正黑體" panose="020B0604030504040204" pitchFamily="34" charset="-120"/>
                <a:ea typeface="微軟正黑體" panose="020B0604030504040204" pitchFamily="34" charset="-120"/>
                <a:cs typeface="+mj-cs"/>
              </a:rPr>
              <a:t>                     </a:t>
            </a:r>
            <a:r>
              <a:rPr lang="zh-TW" altLang="en-US" sz="6600" b="1" dirty="0">
                <a:latin typeface="微軟正黑體" panose="020B0604030504040204" pitchFamily="34" charset="-120"/>
                <a:ea typeface="微軟正黑體" panose="020B0604030504040204" pitchFamily="34" charset="-120"/>
                <a:cs typeface="+mj-cs"/>
              </a:rPr>
              <a:t>總結</a:t>
            </a:r>
            <a:endParaRPr lang="zh-HK" altLang="en-US" sz="6600" b="1" dirty="0">
              <a:latin typeface="微軟正黑體" panose="020B0604030504040204" pitchFamily="34" charset="-120"/>
              <a:ea typeface="微軟正黑體" panose="020B0604030504040204" pitchFamily="34" charset="-120"/>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127" y="2017775"/>
            <a:ext cx="3193204" cy="3271087"/>
          </a:xfrm>
          <a:prstGeom prst="rect">
            <a:avLst/>
          </a:prstGeom>
        </p:spPr>
      </p:pic>
    </p:spTree>
    <p:extLst>
      <p:ext uri="{BB962C8B-B14F-4D97-AF65-F5344CB8AC3E}">
        <p14:creationId xmlns:p14="http://schemas.microsoft.com/office/powerpoint/2010/main" val="2223548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0" y="4812"/>
            <a:ext cx="12192000" cy="6858000"/>
            <a:chOff x="0" y="0"/>
            <a:chExt cx="12192000" cy="6858000"/>
          </a:xfrm>
        </p:grpSpPr>
        <p:sp>
          <p:nvSpPr>
            <p:cNvPr id="34" name="Rectangle 33"/>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0"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729355" y="759805"/>
            <a:ext cx="10515600" cy="1325563"/>
          </a:xfrm>
        </p:spPr>
        <p:txBody>
          <a:bodyPr>
            <a:normAutofit/>
          </a:bodyPr>
          <a:lstStyle/>
          <a:p>
            <a:r>
              <a:rPr lang="zh-TW" altLang="en-US" b="1" dirty="0">
                <a:solidFill>
                  <a:srgbClr val="28ACC2"/>
                </a:solidFill>
                <a:latin typeface="微軟正黑體" panose="020B0604030504040204" pitchFamily="34" charset="-120"/>
                <a:ea typeface="微軟正黑體" panose="020B0604030504040204" pitchFamily="34" charset="-120"/>
              </a:rPr>
              <a:t>第六節 學習重點</a:t>
            </a:r>
            <a:endParaRPr lang="zh-HK" altLang="en-US" b="1" dirty="0">
              <a:solidFill>
                <a:srgbClr val="28ACC2"/>
              </a:solidFill>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a:xfrm>
            <a:off x="1201244" y="1579262"/>
            <a:ext cx="10387907" cy="3503896"/>
          </a:xfrm>
        </p:spPr>
        <p:txBody>
          <a:bodyPr>
            <a:noAutofit/>
          </a:bodyPr>
          <a:lstStyle/>
          <a:p>
            <a:pPr marL="0" indent="0">
              <a:buNone/>
            </a:pPr>
            <a:endParaRPr lang="en-US" altLang="zh-TW" sz="3600" dirty="0">
              <a:latin typeface="微軟正黑體" panose="020B0604030504040204" pitchFamily="34" charset="-120"/>
              <a:ea typeface="微軟正黑體" panose="020B0604030504040204" pitchFamily="34" charset="-120"/>
            </a:endParaRPr>
          </a:p>
          <a:p>
            <a:pPr marL="0" indent="0">
              <a:buNone/>
            </a:pPr>
            <a:r>
              <a:rPr lang="zh-TW" altLang="en-US" sz="3200" dirty="0">
                <a:latin typeface="微軟正黑體" panose="020B0604030504040204" pitchFamily="34" charset="-120"/>
                <a:ea typeface="微軟正黑體" panose="020B0604030504040204" pitchFamily="34" charset="-120"/>
              </a:rPr>
              <a:t>我們日常要留意「壓力水桶」發出的水位警報 </a:t>
            </a:r>
            <a:r>
              <a:rPr lang="en-US" altLang="zh-TW" sz="3200" dirty="0">
                <a:latin typeface="微軟正黑體" panose="020B0604030504040204" pitchFamily="34" charset="-120"/>
                <a:ea typeface="微軟正黑體" panose="020B0604030504040204" pitchFamily="34" charset="-120"/>
              </a:rPr>
              <a:t>——</a:t>
            </a:r>
            <a:r>
              <a:rPr lang="zh-TW" altLang="en-US" sz="3200" dirty="0">
                <a:solidFill>
                  <a:srgbClr val="28ACC2"/>
                </a:solidFill>
                <a:latin typeface="微軟正黑體" panose="020B0604030504040204" pitchFamily="34" charset="-120"/>
                <a:ea typeface="微軟正黑體" panose="020B0604030504040204" pitchFamily="34" charset="-120"/>
              </a:rPr>
              <a:t>精神健康警號</a:t>
            </a:r>
            <a:r>
              <a:rPr lang="zh-TW" altLang="en-US" sz="3200" dirty="0">
                <a:latin typeface="微軟正黑體" panose="020B0604030504040204" pitchFamily="34" charset="-120"/>
                <a:ea typeface="微軟正黑體" panose="020B0604030504040204" pitchFamily="34" charset="-120"/>
              </a:rPr>
              <a:t>，包括生理、情緒及行為、認知能力、社交及日常生活等方面</a:t>
            </a:r>
            <a:r>
              <a:rPr lang="zh-TW" altLang="zh-HK" sz="3200" dirty="0">
                <a:latin typeface="微軟正黑體" panose="020B0604030504040204" pitchFamily="34" charset="-120"/>
                <a:ea typeface="微軟正黑體" panose="020B0604030504040204" pitchFamily="34" charset="-120"/>
              </a:rPr>
              <a:t>顯著轉變</a:t>
            </a:r>
            <a:r>
              <a:rPr lang="zh-TW" altLang="en-US" sz="3200" dirty="0">
                <a:latin typeface="微軟正黑體" panose="020B0604030504040204" pitchFamily="34" charset="-120"/>
                <a:ea typeface="微軟正黑體" panose="020B0604030504040204" pitchFamily="34" charset="-120"/>
              </a:rPr>
              <a:t>的警號。當這些情況</a:t>
            </a:r>
            <a:r>
              <a:rPr lang="zh-TW" altLang="en-US" sz="3200" dirty="0">
                <a:solidFill>
                  <a:srgbClr val="28ACC2"/>
                </a:solidFill>
                <a:latin typeface="微軟正黑體" panose="020B0604030504040204" pitchFamily="34" charset="-120"/>
                <a:ea typeface="微軟正黑體" panose="020B0604030504040204" pitchFamily="34" charset="-120"/>
              </a:rPr>
              <a:t>持續或／和明顯地</a:t>
            </a:r>
            <a:r>
              <a:rPr lang="zh-TW" altLang="en-US" sz="3200" dirty="0">
                <a:latin typeface="微軟正黑體" panose="020B0604030504040204" pitchFamily="34" charset="-120"/>
                <a:ea typeface="微軟正黑體" panose="020B0604030504040204" pitchFamily="34" charset="-120"/>
              </a:rPr>
              <a:t>出現，便</a:t>
            </a:r>
            <a:r>
              <a:rPr lang="zh-TW" altLang="zh-HK" sz="3200" dirty="0">
                <a:latin typeface="微軟正黑體" panose="020B0604030504040204" pitchFamily="34" charset="-120"/>
                <a:ea typeface="微軟正黑體" panose="020B0604030504040204" pitchFamily="34" charset="-120"/>
              </a:rPr>
              <a:t>須</a:t>
            </a:r>
            <a:r>
              <a:rPr lang="zh-TW" altLang="en-US" sz="3200" dirty="0">
                <a:latin typeface="微軟正黑體" panose="020B0604030504040204" pitchFamily="34" charset="-120"/>
                <a:ea typeface="微軟正黑體" panose="020B0604030504040204" pitchFamily="34" charset="-120"/>
              </a:rPr>
              <a:t>儘早</a:t>
            </a:r>
            <a:r>
              <a:rPr lang="zh-TW" altLang="en-US" sz="3200" dirty="0">
                <a:solidFill>
                  <a:srgbClr val="28ACC2"/>
                </a:solidFill>
                <a:latin typeface="微軟正黑體" panose="020B0604030504040204" pitchFamily="34" charset="-120"/>
                <a:ea typeface="微軟正黑體" panose="020B0604030504040204" pitchFamily="34" charset="-120"/>
              </a:rPr>
              <a:t>尋求協助</a:t>
            </a:r>
            <a:r>
              <a:rPr lang="zh-TW" altLang="en-US" sz="3600" dirty="0">
                <a:latin typeface="微軟正黑體" panose="020B0604030504040204" pitchFamily="34" charset="-120"/>
                <a:ea typeface="微軟正黑體" panose="020B0604030504040204" pitchFamily="34" charset="-120"/>
              </a:rPr>
              <a:t>。</a:t>
            </a:r>
            <a:endParaRPr lang="en-US" altLang="zh-TW" sz="3600" dirty="0">
              <a:latin typeface="微軟正黑體" panose="020B0604030504040204" pitchFamily="34" charset="-120"/>
              <a:ea typeface="微軟正黑體" panose="020B0604030504040204" pitchFamily="34" charset="-120"/>
            </a:endParaRPr>
          </a:p>
          <a:p>
            <a:pPr marL="0" indent="0">
              <a:buNone/>
            </a:pPr>
            <a:endParaRPr lang="en-US" sz="2400" dirty="0">
              <a:latin typeface="微軟正黑體" panose="020B0604030504040204" pitchFamily="34" charset="-120"/>
              <a:ea typeface="微軟正黑體" panose="020B0604030504040204" pitchFamily="34" charset="-120"/>
            </a:endParaRPr>
          </a:p>
          <a:p>
            <a:pPr marL="0" indent="0">
              <a:buNone/>
            </a:pPr>
            <a:r>
              <a:rPr lang="zh-TW" altLang="en-US" sz="3200" dirty="0">
                <a:latin typeface="微軟正黑體" panose="020B0604030504040204" pitchFamily="34" charset="-120"/>
                <a:ea typeface="微軟正黑體" panose="020B0604030504040204" pitchFamily="34" charset="-120"/>
              </a:rPr>
              <a:t>每一個人也有機會出現精神健康問題。當我們出現精神健康警號時，我們可以在</a:t>
            </a:r>
            <a:r>
              <a:rPr lang="zh-TW" altLang="en-US" sz="3200" dirty="0">
                <a:solidFill>
                  <a:srgbClr val="28ACC2"/>
                </a:solidFill>
                <a:latin typeface="微軟正黑體" panose="020B0604030504040204" pitchFamily="34" charset="-120"/>
                <a:ea typeface="微軟正黑體" panose="020B0604030504040204" pitchFamily="34" charset="-120"/>
              </a:rPr>
              <a:t>支援網絡地圖</a:t>
            </a:r>
            <a:r>
              <a:rPr lang="zh-TW" altLang="en-US" sz="3200" dirty="0">
                <a:latin typeface="微軟正黑體" panose="020B0604030504040204" pitchFamily="34" charset="-120"/>
                <a:ea typeface="微軟正黑體" panose="020B0604030504040204" pitchFamily="34" charset="-120"/>
              </a:rPr>
              <a:t>上選擇</a:t>
            </a:r>
            <a:r>
              <a:rPr lang="zh-TW" altLang="en-US" sz="3200" dirty="0">
                <a:solidFill>
                  <a:srgbClr val="28ACC2"/>
                </a:solidFill>
                <a:latin typeface="微軟正黑體" panose="020B0604030504040204" pitchFamily="34" charset="-120"/>
                <a:ea typeface="微軟正黑體" panose="020B0604030504040204" pitchFamily="34" charset="-120"/>
              </a:rPr>
              <a:t>各類型的求助方法及對象</a:t>
            </a:r>
            <a:r>
              <a:rPr lang="zh-TW" altLang="en-US" sz="3200" dirty="0">
                <a:latin typeface="微軟正黑體" panose="020B0604030504040204" pitchFamily="34" charset="-120"/>
                <a:ea typeface="微軟正黑體" panose="020B0604030504040204" pitchFamily="34" charset="-120"/>
              </a:rPr>
              <a:t>。當中包括：</a:t>
            </a:r>
            <a:r>
              <a:rPr lang="zh-TW" altLang="en-US" sz="3200" dirty="0">
                <a:solidFill>
                  <a:srgbClr val="28ACC2"/>
                </a:solidFill>
                <a:latin typeface="微軟正黑體" panose="020B0604030504040204" pitchFamily="34" charset="-120"/>
                <a:ea typeface="微軟正黑體" panose="020B0604030504040204" pitchFamily="34" charset="-120"/>
              </a:rPr>
              <a:t>信任的人</a:t>
            </a:r>
            <a:r>
              <a:rPr lang="zh-TW" altLang="en-US" sz="3200" dirty="0">
                <a:latin typeface="微軟正黑體" panose="020B0604030504040204" pitchFamily="34" charset="-120"/>
                <a:ea typeface="微軟正黑體" panose="020B0604030504040204" pitchFamily="34" charset="-120"/>
              </a:rPr>
              <a:t>、</a:t>
            </a:r>
            <a:r>
              <a:rPr lang="zh-TW" altLang="en-US" sz="3200" dirty="0">
                <a:solidFill>
                  <a:srgbClr val="28ACC2"/>
                </a:solidFill>
                <a:latin typeface="微軟正黑體" panose="020B0604030504040204" pitchFamily="34" charset="-120"/>
                <a:ea typeface="微軟正黑體" panose="020B0604030504040204" pitchFamily="34" charset="-120"/>
              </a:rPr>
              <a:t>校內</a:t>
            </a:r>
            <a:r>
              <a:rPr lang="zh-TW" altLang="en-US" sz="3200" dirty="0">
                <a:latin typeface="微軟正黑體" panose="020B0604030504040204" pitchFamily="34" charset="-120"/>
                <a:ea typeface="微軟正黑體" panose="020B0604030504040204" pitchFamily="34" charset="-120"/>
              </a:rPr>
              <a:t>及</a:t>
            </a:r>
            <a:r>
              <a:rPr lang="zh-TW" altLang="en-US" sz="3200" dirty="0">
                <a:solidFill>
                  <a:srgbClr val="28ACC2"/>
                </a:solidFill>
                <a:latin typeface="微軟正黑體" panose="020B0604030504040204" pitchFamily="34" charset="-120"/>
                <a:ea typeface="微軟正黑體" panose="020B0604030504040204" pitchFamily="34" charset="-120"/>
              </a:rPr>
              <a:t>校外專業支援服務</a:t>
            </a:r>
            <a:r>
              <a:rPr lang="zh-TW" altLang="en-US" sz="3200" dirty="0">
                <a:latin typeface="微軟正黑體" panose="020B0604030504040204" pitchFamily="34" charset="-120"/>
                <a:ea typeface="微軟正黑體" panose="020B0604030504040204" pitchFamily="34" charset="-120"/>
              </a:rPr>
              <a:t>、</a:t>
            </a:r>
            <a:r>
              <a:rPr lang="zh-TW" altLang="en-US" sz="3200" dirty="0">
                <a:solidFill>
                  <a:srgbClr val="28ACC2"/>
                </a:solidFill>
                <a:latin typeface="微軟正黑體" panose="020B0604030504040204" pitchFamily="34" charset="-120"/>
                <a:ea typeface="微軟正黑體" panose="020B0604030504040204" pitchFamily="34" charset="-120"/>
              </a:rPr>
              <a:t>網上輔導</a:t>
            </a:r>
            <a:r>
              <a:rPr lang="zh-TW" altLang="en-US" sz="3200" dirty="0">
                <a:latin typeface="微軟正黑體" panose="020B0604030504040204" pitchFamily="34" charset="-120"/>
                <a:ea typeface="微軟正黑體" panose="020B0604030504040204" pitchFamily="34" charset="-120"/>
              </a:rPr>
              <a:t>及</a:t>
            </a:r>
            <a:r>
              <a:rPr lang="zh-TW" altLang="en-US" sz="3200" dirty="0">
                <a:solidFill>
                  <a:srgbClr val="28ACC2"/>
                </a:solidFill>
                <a:latin typeface="微軟正黑體" panose="020B0604030504040204" pitchFamily="34" charset="-120"/>
                <a:ea typeface="微軟正黑體" panose="020B0604030504040204" pitchFamily="34" charset="-120"/>
              </a:rPr>
              <a:t>電話熱線支援</a:t>
            </a:r>
            <a:r>
              <a:rPr lang="zh-TW" altLang="en-US" sz="3200" dirty="0">
                <a:latin typeface="微軟正黑體" panose="020B0604030504040204" pitchFamily="34" charset="-120"/>
                <a:ea typeface="微軟正黑體" panose="020B0604030504040204" pitchFamily="34" charset="-120"/>
              </a:rPr>
              <a:t>等。</a:t>
            </a:r>
            <a:endParaRPr lang="en-US" altLang="zh-TW" sz="3200" dirty="0">
              <a:latin typeface="微軟正黑體" panose="020B0604030504040204" pitchFamily="34" charset="-120"/>
              <a:ea typeface="微軟正黑體" panose="020B0604030504040204" pitchFamily="34" charset="-120"/>
            </a:endParaRPr>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8933" y="828797"/>
            <a:ext cx="1714133" cy="1180847"/>
          </a:xfrm>
          <a:prstGeom prst="rect">
            <a:avLst/>
          </a:prstGeom>
        </p:spPr>
      </p:pic>
      <p:sp>
        <p:nvSpPr>
          <p:cNvPr id="10" name="Oval 9"/>
          <p:cNvSpPr/>
          <p:nvPr/>
        </p:nvSpPr>
        <p:spPr>
          <a:xfrm>
            <a:off x="607100" y="2247973"/>
            <a:ext cx="372979" cy="397639"/>
          </a:xfrm>
          <a:prstGeom prst="ellipse">
            <a:avLst/>
          </a:prstGeom>
          <a:solidFill>
            <a:srgbClr val="41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07100" y="4607035"/>
            <a:ext cx="372979" cy="397639"/>
          </a:xfrm>
          <a:prstGeom prst="ellipse">
            <a:avLst/>
          </a:prstGeom>
          <a:solidFill>
            <a:srgbClr val="41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9308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0"/>
            <a:ext cx="12192000" cy="6858000"/>
            <a:chOff x="0" y="0"/>
            <a:chExt cx="12192000" cy="6858000"/>
          </a:xfrm>
        </p:grpSpPr>
        <p:sp>
          <p:nvSpPr>
            <p:cNvPr id="36" name="Rectangle 35"/>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0"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p:cNvSpPr txBox="1">
            <a:spLocks/>
          </p:cNvSpPr>
          <p:nvPr/>
        </p:nvSpPr>
        <p:spPr>
          <a:xfrm>
            <a:off x="838387" y="32726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b="1" dirty="0">
                <a:solidFill>
                  <a:srgbClr val="28ACC2"/>
                </a:solidFill>
                <a:latin typeface="微軟正黑體" panose="020B0604030504040204" pitchFamily="34" charset="-120"/>
                <a:ea typeface="微軟正黑體" panose="020B0604030504040204" pitchFamily="34" charset="-120"/>
              </a:rPr>
              <a:t>重溫第五節 學習重點</a:t>
            </a:r>
            <a:endParaRPr lang="zh-HK" altLang="en-US" b="1" dirty="0">
              <a:solidFill>
                <a:srgbClr val="28ACC2"/>
              </a:solidFill>
              <a:latin typeface="微軟正黑體" panose="020B0604030504040204" pitchFamily="34" charset="-120"/>
              <a:ea typeface="微軟正黑體" panose="020B0604030504040204" pitchFamily="34" charset="-12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848" y="339016"/>
            <a:ext cx="1479537" cy="1657488"/>
          </a:xfrm>
          <a:prstGeom prst="rect">
            <a:avLst/>
          </a:prstGeom>
        </p:spPr>
      </p:pic>
      <p:sp>
        <p:nvSpPr>
          <p:cNvPr id="9" name="Oval 8"/>
          <p:cNvSpPr/>
          <p:nvPr/>
        </p:nvSpPr>
        <p:spPr>
          <a:xfrm>
            <a:off x="607100" y="2415136"/>
            <a:ext cx="372979" cy="397639"/>
          </a:xfrm>
          <a:prstGeom prst="ellipse">
            <a:avLst/>
          </a:prstGeom>
          <a:solidFill>
            <a:srgbClr val="41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243907" y="2302492"/>
            <a:ext cx="10323979" cy="4154984"/>
          </a:xfrm>
          <a:prstGeom prst="rect">
            <a:avLst/>
          </a:prstGeom>
        </p:spPr>
        <p:txBody>
          <a:bodyPr wrap="square">
            <a:spAutoFit/>
          </a:bodyPr>
          <a:lstStyle/>
          <a:p>
            <a:r>
              <a:rPr lang="zh-TW" altLang="en-US" sz="4400" dirty="0">
                <a:latin typeface="微軟正黑體" panose="020B0604030504040204" pitchFamily="34" charset="-120"/>
                <a:ea typeface="微軟正黑體" panose="020B0604030504040204" pitchFamily="34" charset="-120"/>
              </a:rPr>
              <a:t>自我關懷就是</a:t>
            </a:r>
            <a:r>
              <a:rPr lang="zh-TW" altLang="en-US" sz="4400" dirty="0">
                <a:solidFill>
                  <a:srgbClr val="28ACC2"/>
                </a:solidFill>
                <a:latin typeface="微軟正黑體" panose="020B0604030504040204" pitchFamily="34" charset="-120"/>
                <a:ea typeface="微軟正黑體" panose="020B0604030504040204" pitchFamily="34" charset="-120"/>
              </a:rPr>
              <a:t>把自己當作最好的朋友</a:t>
            </a:r>
            <a:r>
              <a:rPr lang="zh-TW" altLang="en-US" sz="4400" dirty="0">
                <a:latin typeface="微軟正黑體" panose="020B0604030504040204" pitchFamily="34" charset="-120"/>
                <a:ea typeface="微軟正黑體" panose="020B0604030504040204" pitchFamily="34" charset="-120"/>
              </a:rPr>
              <a:t>看待，時刻</a:t>
            </a:r>
            <a:r>
              <a:rPr lang="zh-TW" altLang="en-US" sz="4400" dirty="0">
                <a:solidFill>
                  <a:srgbClr val="28ACC2"/>
                </a:solidFill>
                <a:latin typeface="微軟正黑體" panose="020B0604030504040204" pitchFamily="34" charset="-120"/>
                <a:ea typeface="微軟正黑體" panose="020B0604030504040204" pitchFamily="34" charset="-120"/>
              </a:rPr>
              <a:t>照顧自己的情感需要</a:t>
            </a:r>
            <a:r>
              <a:rPr lang="zh-TW" altLang="en-US" sz="4400" dirty="0">
                <a:latin typeface="微軟正黑體" panose="020B0604030504040204" pitchFamily="34" charset="-120"/>
                <a:ea typeface="微軟正黑體" panose="020B0604030504040204" pitchFamily="34" charset="-120"/>
              </a:rPr>
              <a:t>。在遇到困難、壓力水桶滿滿的時候，我們可以</a:t>
            </a:r>
            <a:r>
              <a:rPr lang="zh-TW" altLang="en-US" sz="4400" dirty="0">
                <a:solidFill>
                  <a:srgbClr val="28ACC2"/>
                </a:solidFill>
                <a:latin typeface="微軟正黑體" panose="020B0604030504040204" pitchFamily="34" charset="-120"/>
                <a:ea typeface="微軟正黑體" panose="020B0604030504040204" pitchFamily="34" charset="-120"/>
              </a:rPr>
              <a:t>鼓勵及肯定</a:t>
            </a:r>
            <a:r>
              <a:rPr lang="zh-TW" altLang="en-US" sz="4400" dirty="0">
                <a:latin typeface="微軟正黑體" panose="020B0604030504040204" pitchFamily="34" charset="-120"/>
                <a:ea typeface="微軟正黑體" panose="020B0604030504040204" pitchFamily="34" charset="-120"/>
              </a:rPr>
              <a:t>自己過去的努力，以</a:t>
            </a:r>
            <a:r>
              <a:rPr lang="zh-TW" altLang="en-US" sz="4400" dirty="0">
                <a:solidFill>
                  <a:srgbClr val="28ACC2"/>
                </a:solidFill>
                <a:latin typeface="微軟正黑體" panose="020B0604030504040204" pitchFamily="34" charset="-120"/>
                <a:ea typeface="微軟正黑體" panose="020B0604030504040204" pitchFamily="34" charset="-120"/>
              </a:rPr>
              <a:t>接納及體諒</a:t>
            </a:r>
            <a:r>
              <a:rPr lang="zh-TW" altLang="en-US" sz="4400" dirty="0">
                <a:latin typeface="微軟正黑體" panose="020B0604030504040204" pitchFamily="34" charset="-120"/>
                <a:ea typeface="微軟正黑體" panose="020B0604030504040204" pitchFamily="34" charset="-120"/>
              </a:rPr>
              <a:t>的方式照顧自己，讓水桶不致滿溢而有更多的盛載空間。</a:t>
            </a:r>
            <a:endParaRPr lang="en-US" altLang="zh-HK" sz="44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369760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0"/>
            <a:ext cx="12192000" cy="6858000"/>
            <a:chOff x="0" y="0"/>
            <a:chExt cx="12192000" cy="6858000"/>
          </a:xfrm>
        </p:grpSpPr>
        <p:sp>
          <p:nvSpPr>
            <p:cNvPr id="36" name="Rectangle 35"/>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0"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p:cNvSpPr txBox="1">
            <a:spLocks/>
          </p:cNvSpPr>
          <p:nvPr/>
        </p:nvSpPr>
        <p:spPr>
          <a:xfrm>
            <a:off x="838387" y="32726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b="1" dirty="0">
                <a:solidFill>
                  <a:srgbClr val="28ACC2"/>
                </a:solidFill>
                <a:latin typeface="微軟正黑體" panose="020B0604030504040204" pitchFamily="34" charset="-120"/>
                <a:ea typeface="微軟正黑體" panose="020B0604030504040204" pitchFamily="34" charset="-120"/>
              </a:rPr>
              <a:t>重溫第五節 學習重點</a:t>
            </a:r>
            <a:endParaRPr lang="zh-HK" altLang="en-US" b="1" dirty="0">
              <a:solidFill>
                <a:srgbClr val="28ACC2"/>
              </a:solidFill>
              <a:latin typeface="微軟正黑體" panose="020B0604030504040204" pitchFamily="34" charset="-120"/>
              <a:ea typeface="微軟正黑體" panose="020B0604030504040204" pitchFamily="34" charset="-12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848" y="339016"/>
            <a:ext cx="1479537" cy="1657488"/>
          </a:xfrm>
          <a:prstGeom prst="rect">
            <a:avLst/>
          </a:prstGeom>
        </p:spPr>
      </p:pic>
      <p:sp>
        <p:nvSpPr>
          <p:cNvPr id="10" name="Content Placeholder 2"/>
          <p:cNvSpPr txBox="1">
            <a:spLocks/>
          </p:cNvSpPr>
          <p:nvPr/>
        </p:nvSpPr>
        <p:spPr>
          <a:xfrm>
            <a:off x="1612616" y="2336985"/>
            <a:ext cx="9361021" cy="27134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TW" altLang="en-US" sz="4400" dirty="0">
                <a:latin typeface="微軟正黑體" panose="020B0604030504040204" pitchFamily="34" charset="-120"/>
                <a:ea typeface="微軟正黑體" panose="020B0604030504040204" pitchFamily="34" charset="-120"/>
              </a:rPr>
              <a:t>我們可以在</a:t>
            </a:r>
            <a:r>
              <a:rPr lang="zh-TW" altLang="en-US" sz="4400" dirty="0">
                <a:solidFill>
                  <a:srgbClr val="28ACC2"/>
                </a:solidFill>
                <a:latin typeface="微軟正黑體" panose="020B0604030504040204" pitchFamily="34" charset="-120"/>
                <a:ea typeface="微軟正黑體" panose="020B0604030504040204" pitchFamily="34" charset="-120"/>
              </a:rPr>
              <a:t>言語</a:t>
            </a:r>
            <a:r>
              <a:rPr lang="zh-TW" altLang="en-US" sz="4400" dirty="0">
                <a:latin typeface="微軟正黑體" panose="020B0604030504040204" pitchFamily="34" charset="-120"/>
                <a:ea typeface="微軟正黑體" panose="020B0604030504040204" pitchFamily="34" charset="-120"/>
              </a:rPr>
              <a:t>和</a:t>
            </a:r>
            <a:r>
              <a:rPr lang="zh-TW" altLang="en-US" sz="4400" dirty="0">
                <a:solidFill>
                  <a:srgbClr val="28ACC2"/>
                </a:solidFill>
                <a:latin typeface="微軟正黑體" panose="020B0604030504040204" pitchFamily="34" charset="-120"/>
                <a:ea typeface="微軟正黑體" panose="020B0604030504040204" pitchFamily="34" charset="-120"/>
              </a:rPr>
              <a:t>行動</a:t>
            </a:r>
            <a:r>
              <a:rPr lang="zh-TW" altLang="en-US" sz="4400" dirty="0">
                <a:latin typeface="微軟正黑體" panose="020B0604030504040204" pitchFamily="34" charset="-120"/>
                <a:ea typeface="微軟正黑體" panose="020B0604030504040204" pitchFamily="34" charset="-120"/>
              </a:rPr>
              <a:t>上照顧自己的需要，學習以寬容的心善待自己。</a:t>
            </a:r>
            <a:endParaRPr lang="en-US" altLang="zh-TW" sz="4400" dirty="0">
              <a:latin typeface="微軟正黑體" panose="020B0604030504040204" pitchFamily="34" charset="-120"/>
              <a:ea typeface="微軟正黑體" panose="020B0604030504040204" pitchFamily="34" charset="-120"/>
            </a:endParaRPr>
          </a:p>
          <a:p>
            <a:pPr algn="l"/>
            <a:endParaRPr lang="en-US" altLang="zh-TW" sz="1000" dirty="0">
              <a:latin typeface="微軟正黑體" panose="020B0604030504040204" pitchFamily="34" charset="-120"/>
              <a:ea typeface="微軟正黑體" panose="020B0604030504040204" pitchFamily="34" charset="-120"/>
            </a:endParaRPr>
          </a:p>
        </p:txBody>
      </p:sp>
      <p:sp>
        <p:nvSpPr>
          <p:cNvPr id="11" name="Oval 10"/>
          <p:cNvSpPr/>
          <p:nvPr/>
        </p:nvSpPr>
        <p:spPr>
          <a:xfrm>
            <a:off x="1039012" y="2486906"/>
            <a:ext cx="372979" cy="397639"/>
          </a:xfrm>
          <a:prstGeom prst="ellipse">
            <a:avLst/>
          </a:prstGeom>
          <a:solidFill>
            <a:srgbClr val="41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826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0" y="0"/>
            <a:ext cx="12192000" cy="6858000"/>
            <a:chOff x="0" y="0"/>
            <a:chExt cx="12192000" cy="6858000"/>
          </a:xfrm>
        </p:grpSpPr>
        <p:sp>
          <p:nvSpPr>
            <p:cNvPr id="34" name="Rectangle 33"/>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0"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內容版面配置區 2"/>
          <p:cNvSpPr>
            <a:spLocks noGrp="1"/>
          </p:cNvSpPr>
          <p:nvPr>
            <p:ph idx="1"/>
          </p:nvPr>
        </p:nvSpPr>
        <p:spPr>
          <a:xfrm>
            <a:off x="1258136" y="2066595"/>
            <a:ext cx="10488405" cy="4690465"/>
          </a:xfrm>
        </p:spPr>
        <p:txBody>
          <a:bodyPr>
            <a:normAutofit/>
          </a:bodyPr>
          <a:lstStyle/>
          <a:p>
            <a:pPr marL="0" indent="0">
              <a:lnSpc>
                <a:spcPct val="200000"/>
              </a:lnSpc>
              <a:spcBef>
                <a:spcPts val="0"/>
              </a:spcBef>
              <a:buNone/>
            </a:pPr>
            <a:r>
              <a:rPr lang="zh-TW" altLang="en-US" sz="3600" dirty="0">
                <a:latin typeface="微軟正黑體" panose="020B0604030504040204" pitchFamily="34" charset="-120"/>
                <a:ea typeface="微軟正黑體" panose="020B0604030504040204" pitchFamily="34" charset="-120"/>
              </a:rPr>
              <a:t>介紹精神健康警號</a:t>
            </a:r>
          </a:p>
          <a:p>
            <a:pPr marL="0" indent="0">
              <a:lnSpc>
                <a:spcPct val="200000"/>
              </a:lnSpc>
              <a:spcBef>
                <a:spcPts val="0"/>
              </a:spcBef>
              <a:buNone/>
            </a:pPr>
            <a:r>
              <a:rPr lang="zh-TW" altLang="en-US" sz="3600" dirty="0">
                <a:latin typeface="微軟正黑體" panose="020B0604030504040204" pitchFamily="34" charset="-120"/>
                <a:ea typeface="微軟正黑體" panose="020B0604030504040204" pitchFamily="34" charset="-120"/>
              </a:rPr>
              <a:t>學習向別人求助的方法和建立支援網絡</a:t>
            </a:r>
            <a:endParaRPr lang="en-US" altLang="zh-TW" sz="3600" dirty="0">
              <a:latin typeface="微軟正黑體" panose="020B0604030504040204" pitchFamily="34" charset="-120"/>
              <a:ea typeface="微軟正黑體" panose="020B0604030504040204" pitchFamily="34" charset="-12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7170" y="1018828"/>
            <a:ext cx="3393746" cy="2052505"/>
          </a:xfrm>
          <a:prstGeom prst="rect">
            <a:avLst/>
          </a:prstGeom>
        </p:spPr>
      </p:pic>
      <p:sp>
        <p:nvSpPr>
          <p:cNvPr id="31" name="4-Point Star 30"/>
          <p:cNvSpPr/>
          <p:nvPr/>
        </p:nvSpPr>
        <p:spPr>
          <a:xfrm>
            <a:off x="8658941" y="2412362"/>
            <a:ext cx="438690" cy="475488"/>
          </a:xfrm>
          <a:prstGeom prst="star4">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4-Point Star 31"/>
          <p:cNvSpPr/>
          <p:nvPr/>
        </p:nvSpPr>
        <p:spPr>
          <a:xfrm>
            <a:off x="10569815" y="973677"/>
            <a:ext cx="384048" cy="363471"/>
          </a:xfrm>
          <a:prstGeom prst="star4">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p:cNvGrpSpPr/>
          <p:nvPr/>
        </p:nvGrpSpPr>
        <p:grpSpPr>
          <a:xfrm>
            <a:off x="615469" y="2371365"/>
            <a:ext cx="627722" cy="627368"/>
            <a:chOff x="208548" y="1874972"/>
            <a:chExt cx="745958" cy="793422"/>
          </a:xfrm>
        </p:grpSpPr>
        <p:sp>
          <p:nvSpPr>
            <p:cNvPr id="39" name="Oval 38"/>
            <p:cNvSpPr/>
            <p:nvPr/>
          </p:nvSpPr>
          <p:spPr>
            <a:xfrm>
              <a:off x="208548" y="1874972"/>
              <a:ext cx="745958" cy="793422"/>
            </a:xfrm>
            <a:prstGeom prst="ellipse">
              <a:avLst/>
            </a:prstGeom>
            <a:solidFill>
              <a:srgbClr val="D93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294424" y="1960253"/>
              <a:ext cx="591144" cy="6223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350741" y="2032123"/>
              <a:ext cx="475101" cy="480418"/>
            </a:xfrm>
            <a:prstGeom prst="ellipse">
              <a:avLst/>
            </a:prstGeom>
            <a:solidFill>
              <a:srgbClr val="D93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a:off x="427338" y="2102625"/>
              <a:ext cx="318187" cy="335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503142" y="2178547"/>
              <a:ext cx="166224" cy="188136"/>
            </a:xfrm>
            <a:prstGeom prst="ellipse">
              <a:avLst/>
            </a:prstGeom>
            <a:solidFill>
              <a:srgbClr val="D93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ounded Rectangle 28"/>
          <p:cNvSpPr/>
          <p:nvPr/>
        </p:nvSpPr>
        <p:spPr>
          <a:xfrm>
            <a:off x="10225117" y="2006672"/>
            <a:ext cx="1367232" cy="559163"/>
          </a:xfrm>
          <a:prstGeom prst="roundRect">
            <a:avLst/>
          </a:prstGeom>
          <a:solidFill>
            <a:srgbClr val="41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10348236" y="2060471"/>
            <a:ext cx="1211029" cy="523220"/>
          </a:xfrm>
          <a:prstGeom prst="rect">
            <a:avLst/>
          </a:prstGeom>
        </p:spPr>
        <p:txBody>
          <a:bodyPr wrap="square">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第</a:t>
            </a:r>
            <a:r>
              <a:rPr lang="en-US" altLang="zh-TW" sz="2800" b="1" dirty="0">
                <a:solidFill>
                  <a:schemeClr val="bg1"/>
                </a:solidFill>
                <a:latin typeface="微軟正黑體" panose="020B0604030504040204" pitchFamily="34" charset="-120"/>
                <a:ea typeface="微軟正黑體" panose="020B0604030504040204" pitchFamily="34" charset="-120"/>
              </a:rPr>
              <a:t>6</a:t>
            </a:r>
            <a:r>
              <a:rPr lang="zh-TW" altLang="en-US" sz="2800" b="1" dirty="0">
                <a:solidFill>
                  <a:schemeClr val="bg1"/>
                </a:solidFill>
                <a:latin typeface="微軟正黑體" panose="020B0604030504040204" pitchFamily="34" charset="-120"/>
                <a:ea typeface="微軟正黑體" panose="020B0604030504040204" pitchFamily="34" charset="-120"/>
              </a:rPr>
              <a:t>節</a:t>
            </a:r>
            <a:endParaRPr lang="en-US" sz="2800" dirty="0">
              <a:solidFill>
                <a:schemeClr val="bg1"/>
              </a:solidFill>
            </a:endParaRPr>
          </a:p>
        </p:txBody>
      </p:sp>
      <p:grpSp>
        <p:nvGrpSpPr>
          <p:cNvPr id="19" name="Group 18"/>
          <p:cNvGrpSpPr/>
          <p:nvPr/>
        </p:nvGrpSpPr>
        <p:grpSpPr>
          <a:xfrm>
            <a:off x="602944" y="3587640"/>
            <a:ext cx="627722" cy="627368"/>
            <a:chOff x="208548" y="1874972"/>
            <a:chExt cx="745958" cy="793422"/>
          </a:xfrm>
        </p:grpSpPr>
        <p:sp>
          <p:nvSpPr>
            <p:cNvPr id="20" name="Oval 19"/>
            <p:cNvSpPr/>
            <p:nvPr/>
          </p:nvSpPr>
          <p:spPr>
            <a:xfrm>
              <a:off x="208548" y="1874972"/>
              <a:ext cx="745958" cy="793422"/>
            </a:xfrm>
            <a:prstGeom prst="ellipse">
              <a:avLst/>
            </a:prstGeom>
            <a:solidFill>
              <a:srgbClr val="D93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294424" y="1960253"/>
              <a:ext cx="591144" cy="6223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350741" y="2032123"/>
              <a:ext cx="475101" cy="480418"/>
            </a:xfrm>
            <a:prstGeom prst="ellipse">
              <a:avLst/>
            </a:prstGeom>
            <a:solidFill>
              <a:srgbClr val="D93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427338" y="2102625"/>
              <a:ext cx="318187" cy="335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503142" y="2178547"/>
              <a:ext cx="166224" cy="188136"/>
            </a:xfrm>
            <a:prstGeom prst="ellipse">
              <a:avLst/>
            </a:prstGeom>
            <a:solidFill>
              <a:srgbClr val="D93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Rounded Rectangle 25"/>
          <p:cNvSpPr/>
          <p:nvPr/>
        </p:nvSpPr>
        <p:spPr>
          <a:xfrm>
            <a:off x="447492" y="968015"/>
            <a:ext cx="4804732" cy="951297"/>
          </a:xfrm>
          <a:prstGeom prst="roundRect">
            <a:avLst/>
          </a:prstGeom>
          <a:solidFill>
            <a:srgbClr val="FFF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標題 1"/>
          <p:cNvSpPr txBox="1">
            <a:spLocks/>
          </p:cNvSpPr>
          <p:nvPr/>
        </p:nvSpPr>
        <p:spPr>
          <a:xfrm>
            <a:off x="966216" y="1225296"/>
            <a:ext cx="3773052" cy="6848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a:solidFill>
                  <a:srgbClr val="EF8011"/>
                </a:solidFill>
                <a:latin typeface="微軟正黑體" panose="020B0604030504040204" pitchFamily="34" charset="-120"/>
                <a:ea typeface="微軟正黑體" panose="020B0604030504040204" pitchFamily="34" charset="-120"/>
              </a:rPr>
              <a:t>本節內容簡介</a:t>
            </a:r>
            <a:endParaRPr lang="zh-TW" altLang="en-US" b="1" dirty="0">
              <a:solidFill>
                <a:srgbClr val="EF801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2407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0"/>
            <a:ext cx="12192000" cy="6858000"/>
            <a:chOff x="0" y="0"/>
            <a:chExt cx="12192000" cy="6858000"/>
          </a:xfrm>
        </p:grpSpPr>
        <p:sp>
          <p:nvSpPr>
            <p:cNvPr id="36" name="Rectangle 35"/>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0"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p:cNvSpPr txBox="1">
            <a:spLocks/>
          </p:cNvSpPr>
          <p:nvPr/>
        </p:nvSpPr>
        <p:spPr>
          <a:xfrm>
            <a:off x="248019" y="552125"/>
            <a:ext cx="7531921" cy="1100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TW" altLang="en-US" b="1" dirty="0">
                <a:solidFill>
                  <a:srgbClr val="28ACC2"/>
                </a:solidFill>
                <a:latin typeface="微軟正黑體" panose="020B0604030504040204" pitchFamily="34" charset="-120"/>
                <a:ea typeface="微軟正黑體" panose="020B0604030504040204" pitchFamily="34" charset="-120"/>
              </a:rPr>
              <a:t>認識精神健康警號</a:t>
            </a:r>
            <a:endParaRPr lang="zh-HK" altLang="en-US" b="1" dirty="0">
              <a:solidFill>
                <a:srgbClr val="28ACC2"/>
              </a:solidFill>
              <a:latin typeface="微軟正黑體" panose="020B0604030504040204" pitchFamily="34" charset="-120"/>
              <a:ea typeface="微軟正黑體" panose="020B0604030504040204" pitchFamily="34" charset="-120"/>
            </a:endParaRPr>
          </a:p>
        </p:txBody>
      </p:sp>
      <p:sp>
        <p:nvSpPr>
          <p:cNvPr id="2" name="標題 1"/>
          <p:cNvSpPr>
            <a:spLocks noGrp="1"/>
          </p:cNvSpPr>
          <p:nvPr>
            <p:ph type="ctrTitle"/>
          </p:nvPr>
        </p:nvSpPr>
        <p:spPr>
          <a:xfrm>
            <a:off x="1512252" y="4000500"/>
            <a:ext cx="10134600" cy="2387600"/>
          </a:xfrm>
        </p:spPr>
        <p:txBody>
          <a:bodyPr>
            <a:noAutofit/>
          </a:bodyPr>
          <a:lstStyle/>
          <a:p>
            <a:pPr algn="l"/>
            <a:r>
              <a:rPr lang="zh-TW" altLang="en-US" sz="3600" dirty="0">
                <a:latin typeface="Microsoft JhengHei" panose="020B0604030504040204" pitchFamily="34" charset="-120"/>
                <a:ea typeface="Microsoft JhengHei" panose="020B0604030504040204" pitchFamily="34" charset="-120"/>
              </a:rPr>
              <a:t>生活上有些事情可能會為我們帶來很大壓力，導致我們的「壓力水桶」很快</a:t>
            </a:r>
            <a:r>
              <a:rPr lang="zh-TW" altLang="en-US" sz="3600" b="1" dirty="0">
                <a:solidFill>
                  <a:srgbClr val="28ACC2"/>
                </a:solidFill>
                <a:latin typeface="Microsoft JhengHei" panose="020B0604030504040204" pitchFamily="34" charset="-120"/>
                <a:ea typeface="Microsoft JhengHei" panose="020B0604030504040204" pitchFamily="34" charset="-120"/>
              </a:rPr>
              <a:t>填滿</a:t>
            </a:r>
            <a:r>
              <a:rPr lang="zh-TW" altLang="en-US" sz="3600" dirty="0">
                <a:latin typeface="Microsoft JhengHei" panose="020B0604030504040204" pitchFamily="34" charset="-120"/>
                <a:ea typeface="Microsoft JhengHei" panose="020B0604030504040204" pitchFamily="34" charset="-120"/>
              </a:rPr>
              <a:t>；而有時微細的生活壓力亦會積聚，也會導致我們的水桶逐漸填滿。</a:t>
            </a:r>
            <a:br>
              <a:rPr lang="en-US" altLang="zh-TW" sz="3600" dirty="0">
                <a:latin typeface="Microsoft JhengHei" panose="020B0604030504040204" pitchFamily="34" charset="-120"/>
                <a:ea typeface="Microsoft JhengHei" panose="020B0604030504040204" pitchFamily="34" charset="-120"/>
              </a:rPr>
            </a:br>
            <a:br>
              <a:rPr lang="en-US" altLang="zh-TW" sz="3600" dirty="0">
                <a:latin typeface="Microsoft JhengHei" panose="020B0604030504040204" pitchFamily="34" charset="-120"/>
                <a:ea typeface="Microsoft JhengHei" panose="020B0604030504040204" pitchFamily="34" charset="-120"/>
              </a:rPr>
            </a:br>
            <a:r>
              <a:rPr lang="zh-TW" altLang="en-US" sz="3600" dirty="0">
                <a:latin typeface="Microsoft JhengHei" panose="020B0604030504040204" pitchFamily="34" charset="-120"/>
                <a:ea typeface="Microsoft JhengHei" panose="020B0604030504040204" pitchFamily="34" charset="-120"/>
              </a:rPr>
              <a:t>如果我們未有定時為水桶放水，水位將到</a:t>
            </a:r>
            <a:r>
              <a:rPr lang="zh-TW" altLang="en-US" sz="3600" b="1" dirty="0">
                <a:solidFill>
                  <a:srgbClr val="28ACC2"/>
                </a:solidFill>
                <a:latin typeface="Microsoft JhengHei" panose="020B0604030504040204" pitchFamily="34" charset="-120"/>
                <a:ea typeface="Microsoft JhengHei" panose="020B0604030504040204" pitchFamily="34" charset="-120"/>
              </a:rPr>
              <a:t>臨界點</a:t>
            </a:r>
            <a:r>
              <a:rPr lang="zh-TW" altLang="en-US" sz="3600" dirty="0">
                <a:latin typeface="Microsoft JhengHei" panose="020B0604030504040204" pitchFamily="34" charset="-120"/>
                <a:ea typeface="Microsoft JhengHei" panose="020B0604030504040204" pitchFamily="34" charset="-120"/>
              </a:rPr>
              <a:t>時，「壓力水桶」會向我們發出</a:t>
            </a:r>
            <a:r>
              <a:rPr lang="zh-TW" altLang="en-US" sz="3600" b="1" dirty="0">
                <a:solidFill>
                  <a:srgbClr val="28ACC2"/>
                </a:solidFill>
                <a:latin typeface="Microsoft JhengHei" panose="020B0604030504040204" pitchFamily="34" charset="-120"/>
                <a:ea typeface="Microsoft JhengHei" panose="020B0604030504040204" pitchFamily="34" charset="-120"/>
              </a:rPr>
              <a:t>警報</a:t>
            </a:r>
            <a:r>
              <a:rPr lang="zh-TW" altLang="en-US" sz="3600" dirty="0">
                <a:latin typeface="Microsoft JhengHei" panose="020B0604030504040204" pitchFamily="34" charset="-120"/>
                <a:ea typeface="Microsoft JhengHei" panose="020B0604030504040204" pitchFamily="34" charset="-120"/>
              </a:rPr>
              <a:t>，提醒我們需要留意自己的精神狀況。這些警報就是</a:t>
            </a:r>
            <a:r>
              <a:rPr lang="zh-TW" altLang="en-US" sz="3600" b="1" dirty="0">
                <a:solidFill>
                  <a:srgbClr val="28ACC2"/>
                </a:solidFill>
                <a:latin typeface="Microsoft JhengHei" panose="020B0604030504040204" pitchFamily="34" charset="-120"/>
                <a:ea typeface="Microsoft JhengHei" panose="020B0604030504040204" pitchFamily="34" charset="-120"/>
              </a:rPr>
              <a:t>精神健康警號</a:t>
            </a:r>
            <a:r>
              <a:rPr lang="zh-TW" altLang="en-US" sz="3600" dirty="0">
                <a:latin typeface="Microsoft JhengHei" panose="020B0604030504040204" pitchFamily="34" charset="-120"/>
                <a:ea typeface="Microsoft JhengHei" panose="020B0604030504040204" pitchFamily="34" charset="-120"/>
              </a:rPr>
              <a:t>。</a:t>
            </a:r>
          </a:p>
        </p:txBody>
      </p:sp>
      <p:sp>
        <p:nvSpPr>
          <p:cNvPr id="24" name="Oval 10"/>
          <p:cNvSpPr/>
          <p:nvPr/>
        </p:nvSpPr>
        <p:spPr>
          <a:xfrm>
            <a:off x="1055335" y="1925113"/>
            <a:ext cx="372979" cy="397639"/>
          </a:xfrm>
          <a:prstGeom prst="ellipse">
            <a:avLst/>
          </a:prstGeom>
          <a:solidFill>
            <a:srgbClr val="41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10"/>
          <p:cNvSpPr/>
          <p:nvPr/>
        </p:nvSpPr>
        <p:spPr>
          <a:xfrm>
            <a:off x="1063073" y="4372085"/>
            <a:ext cx="372979" cy="397639"/>
          </a:xfrm>
          <a:prstGeom prst="ellipse">
            <a:avLst/>
          </a:prstGeom>
          <a:solidFill>
            <a:srgbClr val="41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2104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DDD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700402" y="3602736"/>
            <a:ext cx="11058782" cy="36576"/>
          </a:xfrm>
          <a:prstGeom prst="line">
            <a:avLst/>
          </a:prstGeom>
          <a:ln w="76200">
            <a:solidFill>
              <a:srgbClr val="3CB8CB"/>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062690" y="1595070"/>
            <a:ext cx="10189764" cy="4351192"/>
          </a:xfrm>
          <a:prstGeom prst="roundRect">
            <a:avLst/>
          </a:prstGeom>
          <a:solidFill>
            <a:srgbClr val="FFF79A"/>
          </a:solidFill>
          <a:ln w="76200">
            <a:solidFill>
              <a:srgbClr val="3CB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50944" y="3392424"/>
            <a:ext cx="362288" cy="384971"/>
          </a:xfrm>
          <a:prstGeom prst="ellipse">
            <a:avLst/>
          </a:prstGeom>
          <a:solidFill>
            <a:srgbClr val="FFF79A"/>
          </a:solidFill>
          <a:ln w="57150">
            <a:solidFill>
              <a:srgbClr val="3CB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1735318" y="3446826"/>
            <a:ext cx="362288" cy="384971"/>
          </a:xfrm>
          <a:prstGeom prst="ellipse">
            <a:avLst/>
          </a:prstGeom>
          <a:solidFill>
            <a:srgbClr val="FFF79A"/>
          </a:solidFill>
          <a:ln w="57150">
            <a:solidFill>
              <a:srgbClr val="3CB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348604" y="228971"/>
            <a:ext cx="2471987" cy="2732197"/>
            <a:chOff x="482670" y="2614481"/>
            <a:chExt cx="2471987" cy="2732197"/>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70" y="2614481"/>
              <a:ext cx="2471987" cy="2732197"/>
            </a:xfrm>
            <a:prstGeom prst="rect">
              <a:avLst/>
            </a:prstGeom>
          </p:spPr>
        </p:pic>
        <p:sp>
          <p:nvSpPr>
            <p:cNvPr id="41" name="Oval 40"/>
            <p:cNvSpPr/>
            <p:nvPr/>
          </p:nvSpPr>
          <p:spPr>
            <a:xfrm>
              <a:off x="1024128" y="3147762"/>
              <a:ext cx="1481328" cy="15156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41"/>
          <p:cNvPicPr>
            <a:picLocks noChangeAspect="1"/>
          </p:cNvPicPr>
          <p:nvPr/>
        </p:nvPicPr>
        <p:blipFill rotWithShape="1">
          <a:blip r:embed="rId4">
            <a:extLst>
              <a:ext uri="{28A0092B-C50C-407E-A947-70E740481C1C}">
                <a14:useLocalDpi xmlns:a14="http://schemas.microsoft.com/office/drawing/2010/main" val="0"/>
              </a:ext>
            </a:extLst>
          </a:blip>
          <a:srcRect b="21914"/>
          <a:stretch/>
        </p:blipFill>
        <p:spPr>
          <a:xfrm>
            <a:off x="804163" y="683365"/>
            <a:ext cx="1440445" cy="1673450"/>
          </a:xfrm>
          <a:prstGeom prst="rect">
            <a:avLst/>
          </a:prstGeom>
        </p:spPr>
      </p:pic>
      <p:sp>
        <p:nvSpPr>
          <p:cNvPr id="2" name="標題 1"/>
          <p:cNvSpPr>
            <a:spLocks noGrp="1"/>
          </p:cNvSpPr>
          <p:nvPr>
            <p:ph type="title"/>
          </p:nvPr>
        </p:nvSpPr>
        <p:spPr>
          <a:xfrm>
            <a:off x="2820591" y="436901"/>
            <a:ext cx="8789427" cy="1325563"/>
          </a:xfrm>
        </p:spPr>
        <p:txBody>
          <a:bodyPr>
            <a:normAutofit/>
          </a:bodyPr>
          <a:lstStyle/>
          <a:p>
            <a:r>
              <a:rPr lang="zh-TW" altLang="en-US" sz="6000" b="1" dirty="0">
                <a:solidFill>
                  <a:srgbClr val="28ACC2"/>
                </a:solidFill>
                <a:latin typeface="微軟正黑體" panose="020B0604030504040204" pitchFamily="34" charset="-120"/>
                <a:ea typeface="微軟正黑體" panose="020B0604030504040204" pitchFamily="34" charset="-120"/>
              </a:rPr>
              <a:t>分組活動：小情境大分析</a:t>
            </a:r>
          </a:p>
        </p:txBody>
      </p:sp>
      <p:sp>
        <p:nvSpPr>
          <p:cNvPr id="28" name="Title 1"/>
          <p:cNvSpPr txBox="1">
            <a:spLocks/>
          </p:cNvSpPr>
          <p:nvPr/>
        </p:nvSpPr>
        <p:spPr>
          <a:xfrm>
            <a:off x="2427871" y="2807352"/>
            <a:ext cx="8427363" cy="197326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b="1" dirty="0">
                <a:solidFill>
                  <a:srgbClr val="3CB8CB"/>
                </a:solidFill>
                <a:latin typeface="微軟正黑體" panose="020B0604030504040204" pitchFamily="34" charset="-120"/>
                <a:ea typeface="微軟正黑體" panose="020B0604030504040204" pitchFamily="34" charset="-120"/>
              </a:rPr>
              <a:t>情境中的主角出現了哪些精神健康警號，令你覺得他</a:t>
            </a:r>
            <a:r>
              <a:rPr lang="en-US" altLang="zh-TW" b="1" dirty="0">
                <a:solidFill>
                  <a:srgbClr val="3CB8CB"/>
                </a:solidFill>
                <a:latin typeface="微軟正黑體" panose="020B0604030504040204" pitchFamily="34" charset="-120"/>
                <a:ea typeface="微軟正黑體" panose="020B0604030504040204" pitchFamily="34" charset="-120"/>
              </a:rPr>
              <a:t>/</a:t>
            </a:r>
            <a:r>
              <a:rPr lang="zh-TW" altLang="en-US" b="1" dirty="0">
                <a:solidFill>
                  <a:srgbClr val="3CB8CB"/>
                </a:solidFill>
                <a:latin typeface="微軟正黑體" panose="020B0604030504040204" pitchFamily="34" charset="-120"/>
                <a:ea typeface="微軟正黑體" panose="020B0604030504040204" pitchFamily="34" charset="-120"/>
              </a:rPr>
              <a:t>她可能有需要別人的幫忙？</a:t>
            </a:r>
            <a:endParaRPr lang="zh-HK" altLang="en-US" sz="3600" dirty="0">
              <a:solidFill>
                <a:srgbClr val="3CB8CB"/>
              </a:solidFill>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63473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8187" y="0"/>
            <a:ext cx="12192000" cy="6858000"/>
            <a:chOff x="0" y="0"/>
            <a:chExt cx="12192000" cy="6858000"/>
          </a:xfrm>
        </p:grpSpPr>
        <p:sp>
          <p:nvSpPr>
            <p:cNvPr id="36" name="Rectangle 35"/>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0"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17"/>
          <p:cNvCxnSpPr/>
          <p:nvPr/>
        </p:nvCxnSpPr>
        <p:spPr>
          <a:xfrm>
            <a:off x="688527" y="3923370"/>
            <a:ext cx="11058782" cy="36576"/>
          </a:xfrm>
          <a:prstGeom prst="line">
            <a:avLst/>
          </a:prstGeom>
          <a:ln w="76200">
            <a:solidFill>
              <a:srgbClr val="3CB8CB"/>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1050815" y="1585807"/>
            <a:ext cx="10189764" cy="4681089"/>
          </a:xfrm>
          <a:prstGeom prst="roundRect">
            <a:avLst/>
          </a:prstGeom>
          <a:solidFill>
            <a:schemeClr val="accent4">
              <a:lumMod val="20000"/>
              <a:lumOff val="80000"/>
            </a:schemeClr>
          </a:solidFill>
          <a:ln w="76200">
            <a:solidFill>
              <a:srgbClr val="3CB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39069" y="3713058"/>
            <a:ext cx="362288" cy="384971"/>
          </a:xfrm>
          <a:prstGeom prst="ellipse">
            <a:avLst/>
          </a:prstGeom>
          <a:solidFill>
            <a:srgbClr val="FFF79A"/>
          </a:solidFill>
          <a:ln w="57150">
            <a:solidFill>
              <a:srgbClr val="3CB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1723443" y="3767460"/>
            <a:ext cx="362288" cy="384971"/>
          </a:xfrm>
          <a:prstGeom prst="ellipse">
            <a:avLst/>
          </a:prstGeom>
          <a:solidFill>
            <a:srgbClr val="FFF79A"/>
          </a:solidFill>
          <a:ln w="57150">
            <a:solidFill>
              <a:srgbClr val="3CB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32592" y="15116"/>
            <a:ext cx="1849309" cy="1905046"/>
            <a:chOff x="482670" y="2614481"/>
            <a:chExt cx="2471987" cy="2732197"/>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70" y="2614481"/>
              <a:ext cx="2471987" cy="2732197"/>
            </a:xfrm>
            <a:prstGeom prst="rect">
              <a:avLst/>
            </a:prstGeom>
          </p:spPr>
        </p:pic>
        <p:sp>
          <p:nvSpPr>
            <p:cNvPr id="41" name="Oval 40"/>
            <p:cNvSpPr/>
            <p:nvPr/>
          </p:nvSpPr>
          <p:spPr>
            <a:xfrm>
              <a:off x="1024128" y="3147762"/>
              <a:ext cx="1481328" cy="15156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41"/>
          <p:cNvPicPr>
            <a:picLocks noChangeAspect="1"/>
          </p:cNvPicPr>
          <p:nvPr/>
        </p:nvPicPr>
        <p:blipFill rotWithShape="1">
          <a:blip r:embed="rId4">
            <a:extLst>
              <a:ext uri="{28A0092B-C50C-407E-A947-70E740481C1C}">
                <a14:useLocalDpi xmlns:a14="http://schemas.microsoft.com/office/drawing/2010/main" val="0"/>
              </a:ext>
            </a:extLst>
          </a:blip>
          <a:srcRect b="21914"/>
          <a:stretch/>
        </p:blipFill>
        <p:spPr>
          <a:xfrm>
            <a:off x="400474" y="420552"/>
            <a:ext cx="1091695" cy="1268287"/>
          </a:xfrm>
          <a:prstGeom prst="rect">
            <a:avLst/>
          </a:prstGeom>
        </p:spPr>
      </p:pic>
      <p:sp>
        <p:nvSpPr>
          <p:cNvPr id="2" name="標題 1"/>
          <p:cNvSpPr>
            <a:spLocks noGrp="1"/>
          </p:cNvSpPr>
          <p:nvPr>
            <p:ph type="title"/>
          </p:nvPr>
        </p:nvSpPr>
        <p:spPr>
          <a:xfrm>
            <a:off x="2611583" y="436901"/>
            <a:ext cx="8789427" cy="1325563"/>
          </a:xfrm>
        </p:spPr>
        <p:txBody>
          <a:bodyPr>
            <a:normAutofit/>
          </a:bodyPr>
          <a:lstStyle/>
          <a:p>
            <a:r>
              <a:rPr lang="zh-TW" altLang="en-US" sz="6000" b="1" dirty="0">
                <a:solidFill>
                  <a:srgbClr val="28ACC2"/>
                </a:solidFill>
                <a:latin typeface="微軟正黑體" panose="020B0604030504040204" pitchFamily="34" charset="-120"/>
                <a:ea typeface="微軟正黑體" panose="020B0604030504040204" pitchFamily="34" charset="-120"/>
              </a:rPr>
              <a:t>分組活動</a:t>
            </a:r>
          </a:p>
        </p:txBody>
      </p:sp>
      <p:sp>
        <p:nvSpPr>
          <p:cNvPr id="23" name="TextBox 22"/>
          <p:cNvSpPr txBox="1"/>
          <p:nvPr/>
        </p:nvSpPr>
        <p:spPr>
          <a:xfrm>
            <a:off x="10027150" y="609982"/>
            <a:ext cx="1877437" cy="769441"/>
          </a:xfrm>
          <a:prstGeom prst="rect">
            <a:avLst/>
          </a:prstGeom>
          <a:noFill/>
        </p:spPr>
        <p:txBody>
          <a:bodyPr wrap="none" rtlCol="0">
            <a:spAutoFit/>
          </a:bodyPr>
          <a:lstStyle/>
          <a:p>
            <a:r>
              <a:rPr lang="zh-HK" altLang="en-US" sz="4400" b="1" dirty="0">
                <a:solidFill>
                  <a:srgbClr val="F86E30"/>
                </a:solidFill>
                <a:latin typeface="微軟正黑體" panose="020B0604030504040204" pitchFamily="34" charset="-120"/>
                <a:ea typeface="微軟正黑體" panose="020B0604030504040204" pitchFamily="34" charset="-120"/>
              </a:rPr>
              <a:t>情</a:t>
            </a:r>
            <a:r>
              <a:rPr lang="zh-TW" altLang="en-US" sz="4400" b="1" dirty="0">
                <a:solidFill>
                  <a:srgbClr val="F86E30"/>
                </a:solidFill>
                <a:latin typeface="微軟正黑體" panose="020B0604030504040204" pitchFamily="34" charset="-120"/>
                <a:ea typeface="微軟正黑體" panose="020B0604030504040204" pitchFamily="34" charset="-120"/>
              </a:rPr>
              <a:t>境</a:t>
            </a:r>
            <a:r>
              <a:rPr lang="zh-HK" altLang="en-US" sz="4400" b="1" dirty="0">
                <a:solidFill>
                  <a:srgbClr val="F86E30"/>
                </a:solidFill>
                <a:latin typeface="微軟正黑體" panose="020B0604030504040204" pitchFamily="34" charset="-120"/>
                <a:ea typeface="微軟正黑體" panose="020B0604030504040204" pitchFamily="34" charset="-120"/>
              </a:rPr>
              <a:t>一</a:t>
            </a:r>
            <a:endParaRPr lang="en-US" altLang="zh-HK" sz="4400" b="1" dirty="0">
              <a:solidFill>
                <a:srgbClr val="F86E30"/>
              </a:solidFill>
              <a:latin typeface="微軟正黑體" panose="020B0604030504040204" pitchFamily="34" charset="-120"/>
              <a:ea typeface="微軟正黑體" panose="020B0604030504040204" pitchFamily="34" charset="-120"/>
            </a:endParaRPr>
          </a:p>
        </p:txBody>
      </p:sp>
      <p:sp>
        <p:nvSpPr>
          <p:cNvPr id="24" name="TextBox 23"/>
          <p:cNvSpPr txBox="1"/>
          <p:nvPr/>
        </p:nvSpPr>
        <p:spPr>
          <a:xfrm>
            <a:off x="1568323" y="1792191"/>
            <a:ext cx="9341328" cy="4401205"/>
          </a:xfrm>
          <a:prstGeom prst="rect">
            <a:avLst/>
          </a:prstGeom>
          <a:noFill/>
        </p:spPr>
        <p:txBody>
          <a:bodyPr wrap="square" rtlCol="0">
            <a:spAutoFit/>
          </a:bodyPr>
          <a:lstStyle/>
          <a:p>
            <a:r>
              <a:rPr lang="zh-HK" altLang="zh-HK" sz="2800" u="sng" dirty="0">
                <a:latin typeface="微軟正黑體" panose="020B0604030504040204" pitchFamily="34" charset="-120"/>
                <a:ea typeface="微軟正黑體" panose="020B0604030504040204" pitchFamily="34" charset="-120"/>
              </a:rPr>
              <a:t>美怡</a:t>
            </a:r>
            <a:r>
              <a:rPr lang="zh-HK" altLang="zh-HK" sz="2800" dirty="0">
                <a:latin typeface="微軟正黑體" panose="020B0604030504040204" pitchFamily="34" charset="-120"/>
                <a:ea typeface="微軟正黑體" panose="020B0604030504040204" pitchFamily="34" charset="-120"/>
              </a:rPr>
              <a:t>的成</a:t>
            </a:r>
            <a:r>
              <a:rPr lang="zh-TW" altLang="zh-HK" sz="2800" dirty="0">
                <a:latin typeface="微軟正黑體" panose="020B0604030504040204" pitchFamily="34" charset="-120"/>
                <a:ea typeface="微軟正黑體" panose="020B0604030504040204" pitchFamily="34" charset="-120"/>
              </a:rPr>
              <a:t>績</a:t>
            </a:r>
            <a:r>
              <a:rPr lang="zh-HK" altLang="zh-HK" sz="2800" dirty="0">
                <a:latin typeface="微軟正黑體" panose="020B0604030504040204" pitchFamily="34" charset="-120"/>
                <a:ea typeface="微軟正黑體" panose="020B0604030504040204" pitchFamily="34" charset="-120"/>
              </a:rPr>
              <a:t>一直不佳。這幾個月來</a:t>
            </a:r>
            <a:r>
              <a:rPr lang="zh-HK" altLang="en-US" sz="2800" dirty="0">
                <a:latin typeface="微軟正黑體" panose="020B0604030504040204" pitchFamily="34" charset="-120"/>
                <a:ea typeface="微軟正黑體" panose="020B0604030504040204" pitchFamily="34" charset="-120"/>
              </a:rPr>
              <a:t>她</a:t>
            </a:r>
            <a:r>
              <a:rPr lang="zh-HK" altLang="zh-HK" sz="2800" dirty="0">
                <a:latin typeface="微軟正黑體" panose="020B0604030504040204" pitchFamily="34" charset="-120"/>
                <a:ea typeface="微軟正黑體" panose="020B0604030504040204" pitchFamily="34" charset="-120"/>
              </a:rPr>
              <a:t>很擔心如</a:t>
            </a:r>
            <a:r>
              <a:rPr lang="zh-TW" altLang="zh-HK" sz="2800" dirty="0">
                <a:latin typeface="微軟正黑體" panose="020B0604030504040204" pitchFamily="34" charset="-120"/>
                <a:ea typeface="微軟正黑體" panose="020B0604030504040204" pitchFamily="34" charset="-120"/>
              </a:rPr>
              <a:t>果</a:t>
            </a:r>
            <a:r>
              <a:rPr lang="zh-HK" altLang="zh-HK" sz="2800" dirty="0">
                <a:latin typeface="微軟正黑體" panose="020B0604030504040204" pitchFamily="34" charset="-120"/>
                <a:ea typeface="微軟正黑體" panose="020B0604030504040204" pitchFamily="34" charset="-120"/>
              </a:rPr>
              <a:t>期終考</a:t>
            </a:r>
            <a:r>
              <a:rPr lang="zh-TW" altLang="zh-HK" sz="2800" dirty="0">
                <a:latin typeface="微軟正黑體" panose="020B0604030504040204" pitchFamily="34" charset="-120"/>
                <a:ea typeface="微軟正黑體" panose="020B0604030504040204" pitchFamily="34" charset="-120"/>
              </a:rPr>
              <a:t>試</a:t>
            </a:r>
            <a:r>
              <a:rPr lang="zh-HK" altLang="zh-HK" sz="2800" dirty="0">
                <a:latin typeface="微軟正黑體" panose="020B0604030504040204" pitchFamily="34" charset="-120"/>
                <a:ea typeface="微軟正黑體" panose="020B0604030504040204" pitchFamily="34" charset="-120"/>
              </a:rPr>
              <a:t>不合</a:t>
            </a:r>
            <a:r>
              <a:rPr lang="zh-TW" altLang="zh-HK" sz="2800" dirty="0">
                <a:latin typeface="微軟正黑體" panose="020B0604030504040204" pitchFamily="34" charset="-120"/>
                <a:ea typeface="微軟正黑體" panose="020B0604030504040204" pitchFamily="34" charset="-120"/>
              </a:rPr>
              <a:t>格</a:t>
            </a:r>
            <a:r>
              <a:rPr lang="zh-HK" altLang="zh-HK" sz="2800" dirty="0">
                <a:latin typeface="微軟正黑體" panose="020B0604030504040204" pitchFamily="34" charset="-120"/>
                <a:ea typeface="微軟正黑體" panose="020B0604030504040204" pitchFamily="34" charset="-120"/>
              </a:rPr>
              <a:t>，</a:t>
            </a:r>
            <a:r>
              <a:rPr lang="zh-HK" altLang="en-US" sz="2800" dirty="0">
                <a:latin typeface="微軟正黑體" panose="020B0604030504040204" pitchFamily="34" charset="-120"/>
                <a:ea typeface="微軟正黑體" panose="020B0604030504040204" pitchFamily="34" charset="-120"/>
              </a:rPr>
              <a:t>便</a:t>
            </a:r>
            <a:r>
              <a:rPr lang="zh-HK" altLang="zh-HK" sz="2800" dirty="0">
                <a:latin typeface="微軟正黑體" panose="020B0604030504040204" pitchFamily="34" charset="-120"/>
                <a:ea typeface="微軟正黑體" panose="020B0604030504040204" pitchFamily="34" charset="-120"/>
              </a:rPr>
              <a:t>需要留級，新學</a:t>
            </a:r>
            <a:r>
              <a:rPr lang="zh-TW" altLang="en-US" sz="2800" dirty="0">
                <a:latin typeface="微軟正黑體" panose="020B0604030504040204" pitchFamily="34" charset="-120"/>
                <a:ea typeface="微軟正黑體" panose="020B0604030504040204" pitchFamily="34" charset="-120"/>
              </a:rPr>
              <a:t>年</a:t>
            </a:r>
            <a:r>
              <a:rPr lang="zh-HK" altLang="zh-HK" sz="2800" dirty="0">
                <a:latin typeface="微軟正黑體" panose="020B0604030504040204" pitchFamily="34" charset="-120"/>
                <a:ea typeface="微軟正黑體" panose="020B0604030504040204" pitchFamily="34" charset="-120"/>
              </a:rPr>
              <a:t>就不</a:t>
            </a:r>
            <a:r>
              <a:rPr lang="zh-TW" altLang="zh-HK" sz="2800" dirty="0">
                <a:latin typeface="微軟正黑體" panose="020B0604030504040204" pitchFamily="34" charset="-120"/>
                <a:ea typeface="微軟正黑體" panose="020B0604030504040204" pitchFamily="34" charset="-120"/>
              </a:rPr>
              <a:t>能</a:t>
            </a:r>
            <a:r>
              <a:rPr lang="zh-HK" altLang="zh-HK" sz="2800" dirty="0">
                <a:latin typeface="微軟正黑體" panose="020B0604030504040204" pitchFamily="34" charset="-120"/>
                <a:ea typeface="微軟正黑體" panose="020B0604030504040204" pitchFamily="34" charset="-120"/>
              </a:rPr>
              <a:t>跟好朋</a:t>
            </a:r>
            <a:r>
              <a:rPr lang="zh-TW" altLang="zh-HK" sz="2800" dirty="0">
                <a:latin typeface="微軟正黑體" panose="020B0604030504040204" pitchFamily="34" charset="-120"/>
                <a:ea typeface="微軟正黑體" panose="020B0604030504040204" pitchFamily="34" charset="-120"/>
              </a:rPr>
              <a:t>友</a:t>
            </a:r>
            <a:r>
              <a:rPr lang="zh-HK" altLang="zh-HK" sz="2800" dirty="0">
                <a:latin typeface="微軟正黑體" panose="020B0604030504040204" pitchFamily="34" charset="-120"/>
                <a:ea typeface="微軟正黑體" panose="020B0604030504040204" pitchFamily="34" charset="-120"/>
              </a:rPr>
              <a:t>一起升班，還要重</a:t>
            </a:r>
            <a:r>
              <a:rPr lang="zh-TW" altLang="zh-HK" sz="2800" dirty="0">
                <a:latin typeface="微軟正黑體" panose="020B0604030504040204" pitchFamily="34" charset="-120"/>
                <a:ea typeface="微軟正黑體" panose="020B0604030504040204" pitchFamily="34" charset="-120"/>
              </a:rPr>
              <a:t>新</a:t>
            </a:r>
            <a:r>
              <a:rPr lang="zh-HK" altLang="zh-HK" sz="2800" dirty="0">
                <a:latin typeface="微軟正黑體" panose="020B0604030504040204" pitchFamily="34" charset="-120"/>
                <a:ea typeface="微軟正黑體" panose="020B0604030504040204" pitchFamily="34" charset="-120"/>
              </a:rPr>
              <a:t>認</a:t>
            </a:r>
            <a:r>
              <a:rPr lang="zh-TW" altLang="zh-HK" sz="2800" dirty="0">
                <a:latin typeface="微軟正黑體" panose="020B0604030504040204" pitchFamily="34" charset="-120"/>
                <a:ea typeface="微軟正黑體" panose="020B0604030504040204" pitchFamily="34" charset="-120"/>
              </a:rPr>
              <a:t>識</a:t>
            </a:r>
            <a:r>
              <a:rPr lang="zh-HK" altLang="zh-HK" sz="2800" dirty="0">
                <a:latin typeface="微軟正黑體" panose="020B0604030504040204" pitchFamily="34" charset="-120"/>
                <a:ea typeface="微軟正黑體" panose="020B0604030504040204" pitchFamily="34" charset="-120"/>
              </a:rPr>
              <a:t>新同學。</a:t>
            </a:r>
            <a:r>
              <a:rPr lang="zh-HK" altLang="zh-HK" sz="2800" u="sng" dirty="0">
                <a:latin typeface="微軟正黑體" panose="020B0604030504040204" pitchFamily="34" charset="-120"/>
                <a:ea typeface="微軟正黑體" panose="020B0604030504040204" pitchFamily="34" charset="-120"/>
              </a:rPr>
              <a:t>美怡</a:t>
            </a:r>
            <a:r>
              <a:rPr lang="zh-HK" altLang="zh-HK" sz="2800" dirty="0">
                <a:latin typeface="微軟正黑體" panose="020B0604030504040204" pitchFamily="34" charset="-120"/>
                <a:ea typeface="微軟正黑體" panose="020B0604030504040204" pitchFamily="34" charset="-120"/>
              </a:rPr>
              <a:t>知</a:t>
            </a:r>
            <a:r>
              <a:rPr lang="zh-TW" altLang="zh-HK" sz="2800" dirty="0">
                <a:latin typeface="微軟正黑體" panose="020B0604030504040204" pitchFamily="34" charset="-120"/>
                <a:ea typeface="微軟正黑體" panose="020B0604030504040204" pitchFamily="34" charset="-120"/>
              </a:rPr>
              <a:t>道</a:t>
            </a:r>
            <a:r>
              <a:rPr lang="zh-HK" altLang="en-US" sz="2800" dirty="0">
                <a:latin typeface="微軟正黑體" panose="020B0604030504040204" pitchFamily="34" charset="-120"/>
                <a:ea typeface="微軟正黑體" panose="020B0604030504040204" pitchFamily="34" charset="-120"/>
              </a:rPr>
              <a:t>自己</a:t>
            </a:r>
            <a:r>
              <a:rPr lang="zh-HK" altLang="zh-HK" sz="2800" dirty="0">
                <a:latin typeface="微軟正黑體" panose="020B0604030504040204" pitchFamily="34" charset="-120"/>
                <a:ea typeface="微軟正黑體" panose="020B0604030504040204" pitchFamily="34" charset="-120"/>
              </a:rPr>
              <a:t>要努</a:t>
            </a:r>
            <a:r>
              <a:rPr lang="zh-TW" altLang="zh-HK" sz="2800" dirty="0">
                <a:latin typeface="微軟正黑體" panose="020B0604030504040204" pitchFamily="34" charset="-120"/>
                <a:ea typeface="微軟正黑體" panose="020B0604030504040204" pitchFamily="34" charset="-120"/>
              </a:rPr>
              <a:t>力</a:t>
            </a:r>
            <a:r>
              <a:rPr lang="zh-HK" altLang="zh-HK" sz="2800" dirty="0">
                <a:latin typeface="微軟正黑體" panose="020B0604030504040204" pitchFamily="34" charset="-120"/>
                <a:ea typeface="微軟正黑體" panose="020B0604030504040204" pitchFamily="34" charset="-120"/>
              </a:rPr>
              <a:t>，但不知</a:t>
            </a:r>
            <a:r>
              <a:rPr lang="zh-TW" altLang="zh-HK" sz="2800" dirty="0">
                <a:latin typeface="微軟正黑體" panose="020B0604030504040204" pitchFamily="34" charset="-120"/>
                <a:ea typeface="微軟正黑體" panose="020B0604030504040204" pitchFamily="34" charset="-120"/>
              </a:rPr>
              <a:t>道</a:t>
            </a:r>
            <a:r>
              <a:rPr lang="zh-HK" altLang="zh-HK" sz="2800" dirty="0">
                <a:latin typeface="微軟正黑體" panose="020B0604030504040204" pitchFamily="34" charset="-120"/>
                <a:ea typeface="微軟正黑體" panose="020B0604030504040204" pitchFamily="34" charset="-120"/>
              </a:rPr>
              <a:t>為何</a:t>
            </a:r>
            <a:r>
              <a:rPr lang="zh-HK" altLang="en-US" sz="2800" dirty="0">
                <a:latin typeface="微軟正黑體" panose="020B0604030504040204" pitchFamily="34" charset="-120"/>
                <a:ea typeface="微軟正黑體" panose="020B0604030504040204" pitchFamily="34" charset="-120"/>
              </a:rPr>
              <a:t>自己</a:t>
            </a:r>
            <a:r>
              <a:rPr lang="zh-HK" altLang="zh-HK" sz="2800" dirty="0">
                <a:latin typeface="微軟正黑體" panose="020B0604030504040204" pitchFamily="34" charset="-120"/>
                <a:ea typeface="微軟正黑體" panose="020B0604030504040204" pitchFamily="34" charset="-120"/>
              </a:rPr>
              <a:t>一溫習便感到很大壓力，好</a:t>
            </a:r>
            <a:r>
              <a:rPr lang="zh-TW" altLang="zh-HK" sz="2800" dirty="0">
                <a:latin typeface="微軟正黑體" panose="020B0604030504040204" pitchFamily="34" charset="-120"/>
                <a:ea typeface="微軟正黑體" panose="020B0604030504040204" pitchFamily="34" charset="-120"/>
              </a:rPr>
              <a:t>像</a:t>
            </a:r>
            <a:r>
              <a:rPr lang="zh-HK" altLang="zh-HK" sz="2800" dirty="0">
                <a:latin typeface="微軟正黑體" panose="020B0604030504040204" pitchFamily="34" charset="-120"/>
                <a:ea typeface="微軟正黑體" panose="020B0604030504040204" pitchFamily="34" charset="-120"/>
              </a:rPr>
              <a:t>有大石壓着心口一樣。而</a:t>
            </a:r>
            <a:r>
              <a:rPr lang="zh-TW" altLang="zh-HK" sz="2800" dirty="0">
                <a:latin typeface="微軟正黑體" panose="020B0604030504040204" pitchFamily="34" charset="-120"/>
                <a:ea typeface="微軟正黑體" panose="020B0604030504040204" pitchFamily="34" charset="-120"/>
              </a:rPr>
              <a:t>且</a:t>
            </a:r>
            <a:r>
              <a:rPr lang="zh-HK" altLang="zh-HK" sz="2800" dirty="0">
                <a:latin typeface="微軟正黑體" panose="020B0604030504040204" pitchFamily="34" charset="-120"/>
                <a:ea typeface="微軟正黑體" panose="020B0604030504040204" pitchFamily="34" charset="-120"/>
              </a:rPr>
              <a:t>，</a:t>
            </a:r>
            <a:r>
              <a:rPr lang="zh-HK" altLang="zh-HK" sz="2800" u="sng" dirty="0">
                <a:latin typeface="微軟正黑體" panose="020B0604030504040204" pitchFamily="34" charset="-120"/>
                <a:ea typeface="微軟正黑體" panose="020B0604030504040204" pitchFamily="34" charset="-120"/>
              </a:rPr>
              <a:t>美怡</a:t>
            </a:r>
            <a:r>
              <a:rPr lang="zh-HK" altLang="zh-HK" sz="2800" dirty="0">
                <a:latin typeface="微軟正黑體" panose="020B0604030504040204" pitchFamily="34" charset="-120"/>
                <a:ea typeface="微軟正黑體" panose="020B0604030504040204" pitchFamily="34" charset="-120"/>
              </a:rPr>
              <a:t>晚上經</a:t>
            </a:r>
            <a:r>
              <a:rPr lang="zh-TW" altLang="zh-HK" sz="2800" dirty="0">
                <a:latin typeface="微軟正黑體" panose="020B0604030504040204" pitchFamily="34" charset="-120"/>
                <a:ea typeface="微軟正黑體" panose="020B0604030504040204" pitchFamily="34" charset="-120"/>
              </a:rPr>
              <a:t>常</a:t>
            </a:r>
            <a:r>
              <a:rPr lang="zh-HK" altLang="zh-HK" sz="2800" dirty="0">
                <a:latin typeface="微軟正黑體" panose="020B0604030504040204" pitchFamily="34" charset="-120"/>
                <a:ea typeface="微軟正黑體" panose="020B0604030504040204" pitchFamily="34" charset="-120"/>
              </a:rPr>
              <a:t>睡不好，連</a:t>
            </a:r>
            <a:r>
              <a:rPr lang="zh-TW" altLang="zh-HK" sz="2800" dirty="0">
                <a:latin typeface="微軟正黑體" panose="020B0604030504040204" pitchFamily="34" charset="-120"/>
                <a:ea typeface="微軟正黑體" panose="020B0604030504040204" pitchFamily="34" charset="-120"/>
              </a:rPr>
              <a:t>續</a:t>
            </a:r>
            <a:r>
              <a:rPr lang="zh-HK" altLang="zh-HK" sz="2800" dirty="0">
                <a:latin typeface="微軟正黑體" panose="020B0604030504040204" pitchFamily="34" charset="-120"/>
                <a:ea typeface="微軟正黑體" panose="020B0604030504040204" pitchFamily="34" charset="-120"/>
              </a:rPr>
              <a:t>數晚失</a:t>
            </a:r>
            <a:r>
              <a:rPr lang="zh-TW" altLang="zh-HK" sz="2800" dirty="0">
                <a:latin typeface="微軟正黑體" panose="020B0604030504040204" pitchFamily="34" charset="-120"/>
                <a:ea typeface="微軟正黑體" panose="020B0604030504040204" pitchFamily="34" charset="-120"/>
              </a:rPr>
              <a:t>眠</a:t>
            </a:r>
            <a:r>
              <a:rPr lang="zh-HK" altLang="zh-HK" sz="2800" dirty="0">
                <a:latin typeface="微軟正黑體" panose="020B0604030504040204" pitchFamily="34" charset="-120"/>
                <a:ea typeface="微軟正黑體" panose="020B0604030504040204" pitchFamily="34" charset="-120"/>
              </a:rPr>
              <a:t>，</a:t>
            </a:r>
            <a:r>
              <a:rPr lang="zh-HK" altLang="en-US" sz="2800" dirty="0">
                <a:latin typeface="微軟正黑體" panose="020B0604030504040204" pitchFamily="34" charset="-120"/>
                <a:ea typeface="微軟正黑體" panose="020B0604030504040204" pitchFamily="34" charset="-120"/>
              </a:rPr>
              <a:t>以</a:t>
            </a:r>
            <a:r>
              <a:rPr lang="zh-TW" altLang="zh-HK" sz="2800" dirty="0">
                <a:latin typeface="微軟正黑體" panose="020B0604030504040204" pitchFamily="34" charset="-120"/>
                <a:ea typeface="微軟正黑體" panose="020B0604030504040204" pitchFamily="34" charset="-120"/>
              </a:rPr>
              <a:t>致</a:t>
            </a:r>
            <a:r>
              <a:rPr lang="zh-HK" altLang="zh-HK" sz="2800" dirty="0">
                <a:latin typeface="微軟正黑體" panose="020B0604030504040204" pitchFamily="34" charset="-120"/>
                <a:ea typeface="微軟正黑體" panose="020B0604030504040204" pitchFamily="34" charset="-120"/>
              </a:rPr>
              <a:t>早上沒</a:t>
            </a:r>
            <a:r>
              <a:rPr lang="zh-TW" altLang="zh-HK" sz="2800" dirty="0">
                <a:latin typeface="微軟正黑體" panose="020B0604030504040204" pitchFamily="34" charset="-120"/>
                <a:ea typeface="微軟正黑體" panose="020B0604030504040204" pitchFamily="34" charset="-120"/>
              </a:rPr>
              <a:t>有</a:t>
            </a:r>
            <a:r>
              <a:rPr lang="zh-HK" altLang="zh-HK" sz="2800" dirty="0">
                <a:latin typeface="微軟正黑體" panose="020B0604030504040204" pitchFamily="34" charset="-120"/>
                <a:ea typeface="微軟正黑體" panose="020B0604030504040204" pitchFamily="34" charset="-120"/>
              </a:rPr>
              <a:t>精</a:t>
            </a:r>
            <a:r>
              <a:rPr lang="zh-TW" altLang="zh-HK" sz="2800" dirty="0">
                <a:latin typeface="微軟正黑體" panose="020B0604030504040204" pitchFamily="34" charset="-120"/>
                <a:ea typeface="微軟正黑體" panose="020B0604030504040204" pitchFamily="34" charset="-120"/>
              </a:rPr>
              <a:t>神</a:t>
            </a:r>
            <a:r>
              <a:rPr lang="zh-HK" altLang="zh-HK" sz="2800" dirty="0">
                <a:latin typeface="微軟正黑體" panose="020B0604030504040204" pitchFamily="34" charset="-120"/>
                <a:ea typeface="微軟正黑體" panose="020B0604030504040204" pitchFamily="34" charset="-120"/>
              </a:rPr>
              <a:t>上</a:t>
            </a:r>
            <a:r>
              <a:rPr lang="zh-HK" altLang="en-US" sz="2800" dirty="0">
                <a:latin typeface="微軟正黑體" panose="020B0604030504040204" pitchFamily="34" charset="-120"/>
                <a:ea typeface="微軟正黑體" panose="020B0604030504040204" pitchFamily="34" charset="-120"/>
              </a:rPr>
              <a:t>課</a:t>
            </a:r>
            <a:r>
              <a:rPr lang="zh-HK" altLang="zh-HK" sz="2800" dirty="0">
                <a:latin typeface="微軟正黑體" panose="020B0604030504040204" pitchFamily="34" charset="-120"/>
                <a:ea typeface="微軟正黑體" panose="020B0604030504040204" pitchFamily="34" charset="-120"/>
              </a:rPr>
              <a:t>，頻頻缺課。</a:t>
            </a:r>
            <a:endParaRPr lang="en-US" altLang="zh-HK" sz="2800" dirty="0">
              <a:latin typeface="微軟正黑體" panose="020B0604030504040204" pitchFamily="34" charset="-120"/>
              <a:ea typeface="微軟正黑體" panose="020B0604030504040204" pitchFamily="34" charset="-120"/>
            </a:endParaRPr>
          </a:p>
          <a:p>
            <a:endParaRPr lang="en-US" altLang="zh-HK" sz="2800" dirty="0">
              <a:latin typeface="微軟正黑體" panose="020B0604030504040204" pitchFamily="34" charset="-120"/>
              <a:ea typeface="微軟正黑體" panose="020B0604030504040204" pitchFamily="34" charset="-120"/>
            </a:endParaRPr>
          </a:p>
          <a:p>
            <a:r>
              <a:rPr lang="zh-HK" altLang="zh-HK" sz="2800" dirty="0">
                <a:latin typeface="微軟正黑體" panose="020B0604030504040204" pitchFamily="34" charset="-120"/>
                <a:ea typeface="微軟正黑體" panose="020B0604030504040204" pitchFamily="34" charset="-120"/>
              </a:rPr>
              <a:t>自上月起，</a:t>
            </a:r>
            <a:r>
              <a:rPr lang="zh-HK" altLang="zh-HK" sz="2800" u="sng" dirty="0">
                <a:latin typeface="微軟正黑體" panose="020B0604030504040204" pitchFamily="34" charset="-120"/>
                <a:ea typeface="微軟正黑體" panose="020B0604030504040204" pitchFamily="34" charset="-120"/>
              </a:rPr>
              <a:t>美怡</a:t>
            </a:r>
            <a:r>
              <a:rPr lang="zh-HK" altLang="zh-HK" sz="2800" dirty="0">
                <a:latin typeface="微軟正黑體" panose="020B0604030504040204" pitchFamily="34" charset="-120"/>
                <a:ea typeface="微軟正黑體" panose="020B0604030504040204" pitchFamily="34" charset="-120"/>
              </a:rPr>
              <a:t>不再跟同學在中午時外出吃飯，放學後亦不願跟大家</a:t>
            </a:r>
            <a:r>
              <a:rPr lang="zh-HK" altLang="en-US" sz="2800" dirty="0">
                <a:latin typeface="微軟正黑體" panose="020B0604030504040204" pitchFamily="34" charset="-120"/>
                <a:ea typeface="微軟正黑體" panose="020B0604030504040204" pitchFamily="34" charset="-120"/>
              </a:rPr>
              <a:t>聯絡</a:t>
            </a:r>
            <a:r>
              <a:rPr lang="zh-HK" altLang="zh-HK" sz="2800" dirty="0">
                <a:latin typeface="微軟正黑體" panose="020B0604030504040204" pitchFamily="34" charset="-120"/>
                <a:ea typeface="微軟正黑體" panose="020B0604030504040204" pitchFamily="34" charset="-120"/>
              </a:rPr>
              <a:t>，經常鬱鬱</a:t>
            </a:r>
            <a:r>
              <a:rPr lang="zh-HK" altLang="en-US" sz="2800" dirty="0">
                <a:latin typeface="微軟正黑體" panose="020B0604030504040204" pitchFamily="34" charset="-120"/>
                <a:ea typeface="微軟正黑體" panose="020B0604030504040204" pitchFamily="34" charset="-120"/>
              </a:rPr>
              <a:t>寡歡</a:t>
            </a:r>
            <a:r>
              <a:rPr lang="zh-HK" altLang="zh-HK" sz="2800" dirty="0">
                <a:latin typeface="微軟正黑體" panose="020B0604030504040204" pitchFamily="34" charset="-120"/>
                <a:ea typeface="微軟正黑體" panose="020B0604030504040204" pitchFamily="34" charset="-120"/>
              </a:rPr>
              <a:t>。</a:t>
            </a:r>
            <a:r>
              <a:rPr lang="zh-HK" altLang="zh-HK" sz="2800" u="sng" dirty="0">
                <a:latin typeface="微軟正黑體" panose="020B0604030504040204" pitchFamily="34" charset="-120"/>
                <a:ea typeface="微軟正黑體" panose="020B0604030504040204" pitchFamily="34" charset="-120"/>
              </a:rPr>
              <a:t>美怡</a:t>
            </a:r>
            <a:r>
              <a:rPr lang="zh-HK" altLang="zh-HK" sz="2800" dirty="0">
                <a:latin typeface="微軟正黑體" panose="020B0604030504040204" pitchFamily="34" charset="-120"/>
                <a:ea typeface="微軟正黑體" panose="020B0604030504040204" pitchFamily="34" charset="-120"/>
              </a:rPr>
              <a:t>在這個星期更經常在</a:t>
            </a:r>
            <a:r>
              <a:rPr lang="zh-TW" altLang="en-US" sz="2800" dirty="0">
                <a:latin typeface="微軟正黑體" panose="020B0604030504040204" pitchFamily="34" charset="-120"/>
                <a:ea typeface="微軟正黑體" panose="020B0604030504040204" pitchFamily="34" charset="-120"/>
              </a:rPr>
              <a:t>社交平台</a:t>
            </a:r>
            <a:r>
              <a:rPr lang="zh-HK" altLang="zh-HK" sz="2800" dirty="0">
                <a:latin typeface="微軟正黑體" panose="020B0604030504040204" pitchFamily="34" charset="-120"/>
                <a:ea typeface="微軟正黑體" panose="020B0604030504040204" pitchFamily="34" charset="-120"/>
              </a:rPr>
              <a:t>轉載不少負面絕望的資訊。</a:t>
            </a:r>
            <a:endParaRPr lang="zh-TW" altLang="zh-HK" sz="2800" dirty="0">
              <a:latin typeface="微軟正黑體" panose="020B0604030504040204" pitchFamily="34" charset="-120"/>
              <a:ea typeface="微軟正黑體" panose="020B0604030504040204" pitchFamily="34" charset="-12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6636" y="4444251"/>
            <a:ext cx="1428747" cy="2236575"/>
          </a:xfrm>
          <a:prstGeom prst="rect">
            <a:avLst/>
          </a:prstGeom>
        </p:spPr>
      </p:pic>
    </p:spTree>
    <p:extLst>
      <p:ext uri="{BB962C8B-B14F-4D97-AF65-F5344CB8AC3E}">
        <p14:creationId xmlns:p14="http://schemas.microsoft.com/office/powerpoint/2010/main" val="28155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8187" y="0"/>
            <a:ext cx="12192000" cy="6858000"/>
            <a:chOff x="0" y="0"/>
            <a:chExt cx="12192000" cy="6858000"/>
          </a:xfrm>
        </p:grpSpPr>
        <p:sp>
          <p:nvSpPr>
            <p:cNvPr id="36" name="Rectangle 35"/>
            <p:cNvSpPr/>
            <p:nvPr/>
          </p:nvSpPr>
          <p:spPr>
            <a:xfrm>
              <a:off x="0" y="0"/>
              <a:ext cx="12192000" cy="6858000"/>
            </a:xfrm>
            <a:prstGeom prst="rect">
              <a:avLst/>
            </a:prstGeom>
            <a:solidFill>
              <a:srgbClr val="FFF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0" y="0"/>
              <a:ext cx="12192000" cy="529389"/>
            </a:xfrm>
            <a:prstGeom prst="rect">
              <a:avLst/>
            </a:prstGeom>
            <a:solidFill>
              <a:srgbClr val="41C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17"/>
          <p:cNvCxnSpPr/>
          <p:nvPr/>
        </p:nvCxnSpPr>
        <p:spPr>
          <a:xfrm>
            <a:off x="688527" y="3923370"/>
            <a:ext cx="11058782" cy="36576"/>
          </a:xfrm>
          <a:prstGeom prst="line">
            <a:avLst/>
          </a:prstGeom>
          <a:ln w="76200">
            <a:solidFill>
              <a:srgbClr val="3CB8CB"/>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1050815" y="1585807"/>
            <a:ext cx="10189764" cy="4681089"/>
          </a:xfrm>
          <a:prstGeom prst="roundRect">
            <a:avLst/>
          </a:prstGeom>
          <a:solidFill>
            <a:schemeClr val="accent4">
              <a:lumMod val="20000"/>
              <a:lumOff val="80000"/>
            </a:schemeClr>
          </a:solidFill>
          <a:ln w="76200">
            <a:solidFill>
              <a:srgbClr val="3CB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39069" y="3713058"/>
            <a:ext cx="362288" cy="384971"/>
          </a:xfrm>
          <a:prstGeom prst="ellipse">
            <a:avLst/>
          </a:prstGeom>
          <a:solidFill>
            <a:srgbClr val="FFF79A"/>
          </a:solidFill>
          <a:ln w="57150">
            <a:solidFill>
              <a:srgbClr val="3CB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1723443" y="3767460"/>
            <a:ext cx="362288" cy="384971"/>
          </a:xfrm>
          <a:prstGeom prst="ellipse">
            <a:avLst/>
          </a:prstGeom>
          <a:solidFill>
            <a:srgbClr val="FFF79A"/>
          </a:solidFill>
          <a:ln w="57150">
            <a:solidFill>
              <a:srgbClr val="3CB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32592" y="15116"/>
            <a:ext cx="1849309" cy="1905046"/>
            <a:chOff x="482670" y="2614481"/>
            <a:chExt cx="2471987" cy="2732197"/>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70" y="2614481"/>
              <a:ext cx="2471987" cy="2732197"/>
            </a:xfrm>
            <a:prstGeom prst="rect">
              <a:avLst/>
            </a:prstGeom>
          </p:spPr>
        </p:pic>
        <p:sp>
          <p:nvSpPr>
            <p:cNvPr id="41" name="Oval 40"/>
            <p:cNvSpPr/>
            <p:nvPr/>
          </p:nvSpPr>
          <p:spPr>
            <a:xfrm>
              <a:off x="1024128" y="3147762"/>
              <a:ext cx="1481328" cy="15156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41"/>
          <p:cNvPicPr>
            <a:picLocks noChangeAspect="1"/>
          </p:cNvPicPr>
          <p:nvPr/>
        </p:nvPicPr>
        <p:blipFill rotWithShape="1">
          <a:blip r:embed="rId4">
            <a:extLst>
              <a:ext uri="{28A0092B-C50C-407E-A947-70E740481C1C}">
                <a14:useLocalDpi xmlns:a14="http://schemas.microsoft.com/office/drawing/2010/main" val="0"/>
              </a:ext>
            </a:extLst>
          </a:blip>
          <a:srcRect b="21914"/>
          <a:stretch/>
        </p:blipFill>
        <p:spPr>
          <a:xfrm>
            <a:off x="400474" y="420552"/>
            <a:ext cx="1091695" cy="1268287"/>
          </a:xfrm>
          <a:prstGeom prst="rect">
            <a:avLst/>
          </a:prstGeom>
        </p:spPr>
      </p:pic>
      <p:sp>
        <p:nvSpPr>
          <p:cNvPr id="2" name="標題 1"/>
          <p:cNvSpPr>
            <a:spLocks noGrp="1"/>
          </p:cNvSpPr>
          <p:nvPr>
            <p:ph type="title"/>
          </p:nvPr>
        </p:nvSpPr>
        <p:spPr>
          <a:xfrm>
            <a:off x="2611583" y="436901"/>
            <a:ext cx="8789427" cy="1325563"/>
          </a:xfrm>
        </p:spPr>
        <p:txBody>
          <a:bodyPr>
            <a:normAutofit/>
          </a:bodyPr>
          <a:lstStyle/>
          <a:p>
            <a:r>
              <a:rPr lang="zh-TW" altLang="en-US" sz="6000" b="1" dirty="0">
                <a:solidFill>
                  <a:srgbClr val="28ACC2"/>
                </a:solidFill>
                <a:latin typeface="微軟正黑體" panose="020B0604030504040204" pitchFamily="34" charset="-120"/>
                <a:ea typeface="微軟正黑體" panose="020B0604030504040204" pitchFamily="34" charset="-120"/>
              </a:rPr>
              <a:t>分組活動</a:t>
            </a:r>
          </a:p>
        </p:txBody>
      </p:sp>
      <p:sp>
        <p:nvSpPr>
          <p:cNvPr id="23" name="TextBox 22"/>
          <p:cNvSpPr txBox="1"/>
          <p:nvPr/>
        </p:nvSpPr>
        <p:spPr>
          <a:xfrm>
            <a:off x="10027150" y="609982"/>
            <a:ext cx="1877437" cy="769441"/>
          </a:xfrm>
          <a:prstGeom prst="rect">
            <a:avLst/>
          </a:prstGeom>
          <a:noFill/>
        </p:spPr>
        <p:txBody>
          <a:bodyPr wrap="none" rtlCol="0">
            <a:spAutoFit/>
          </a:bodyPr>
          <a:lstStyle/>
          <a:p>
            <a:r>
              <a:rPr lang="zh-HK" altLang="en-US" sz="4400" b="1" dirty="0">
                <a:solidFill>
                  <a:srgbClr val="F86E30"/>
                </a:solidFill>
                <a:latin typeface="微軟正黑體" panose="020B0604030504040204" pitchFamily="34" charset="-120"/>
                <a:ea typeface="微軟正黑體" panose="020B0604030504040204" pitchFamily="34" charset="-120"/>
              </a:rPr>
              <a:t>情</a:t>
            </a:r>
            <a:r>
              <a:rPr lang="zh-TW" altLang="en-US" sz="4400" b="1" dirty="0">
                <a:solidFill>
                  <a:srgbClr val="F86E30"/>
                </a:solidFill>
                <a:latin typeface="微軟正黑體" panose="020B0604030504040204" pitchFamily="34" charset="-120"/>
                <a:ea typeface="微軟正黑體" panose="020B0604030504040204" pitchFamily="34" charset="-120"/>
              </a:rPr>
              <a:t>境</a:t>
            </a:r>
            <a:r>
              <a:rPr lang="zh-HK" altLang="en-US" sz="4400" b="1" dirty="0">
                <a:solidFill>
                  <a:srgbClr val="F86E30"/>
                </a:solidFill>
                <a:latin typeface="微軟正黑體" panose="020B0604030504040204" pitchFamily="34" charset="-120"/>
                <a:ea typeface="微軟正黑體" panose="020B0604030504040204" pitchFamily="34" charset="-120"/>
              </a:rPr>
              <a:t>一</a:t>
            </a:r>
            <a:endParaRPr lang="en-US" altLang="zh-HK" sz="4400" b="1" dirty="0">
              <a:solidFill>
                <a:srgbClr val="F86E30"/>
              </a:solidFill>
              <a:latin typeface="微軟正黑體" panose="020B0604030504040204" pitchFamily="34" charset="-120"/>
              <a:ea typeface="微軟正黑體" panose="020B0604030504040204" pitchFamily="34" charset="-120"/>
            </a:endParaRPr>
          </a:p>
        </p:txBody>
      </p:sp>
      <p:sp>
        <p:nvSpPr>
          <p:cNvPr id="24" name="TextBox 23"/>
          <p:cNvSpPr txBox="1"/>
          <p:nvPr/>
        </p:nvSpPr>
        <p:spPr>
          <a:xfrm>
            <a:off x="1568323" y="1792191"/>
            <a:ext cx="9341328" cy="4401205"/>
          </a:xfrm>
          <a:prstGeom prst="rect">
            <a:avLst/>
          </a:prstGeom>
          <a:noFill/>
        </p:spPr>
        <p:txBody>
          <a:bodyPr wrap="square" rtlCol="0">
            <a:spAutoFit/>
          </a:bodyPr>
          <a:lstStyle/>
          <a:p>
            <a:r>
              <a:rPr lang="zh-HK" altLang="zh-HK" sz="2800" u="sng" dirty="0">
                <a:latin typeface="微軟正黑體" panose="020B0604030504040204" pitchFamily="34" charset="-120"/>
                <a:ea typeface="微軟正黑體" panose="020B0604030504040204" pitchFamily="34" charset="-120"/>
              </a:rPr>
              <a:t>美怡</a:t>
            </a:r>
            <a:r>
              <a:rPr lang="zh-HK" altLang="zh-HK" sz="2800" dirty="0">
                <a:latin typeface="微軟正黑體" panose="020B0604030504040204" pitchFamily="34" charset="-120"/>
                <a:ea typeface="微軟正黑體" panose="020B0604030504040204" pitchFamily="34" charset="-120"/>
              </a:rPr>
              <a:t>的成</a:t>
            </a:r>
            <a:r>
              <a:rPr lang="zh-TW" altLang="zh-HK" sz="2800" dirty="0">
                <a:latin typeface="微軟正黑體" panose="020B0604030504040204" pitchFamily="34" charset="-120"/>
                <a:ea typeface="微軟正黑體" panose="020B0604030504040204" pitchFamily="34" charset="-120"/>
              </a:rPr>
              <a:t>績</a:t>
            </a:r>
            <a:r>
              <a:rPr lang="zh-HK" altLang="zh-HK" sz="2800" dirty="0">
                <a:latin typeface="微軟正黑體" panose="020B0604030504040204" pitchFamily="34" charset="-120"/>
                <a:ea typeface="微軟正黑體" panose="020B0604030504040204" pitchFamily="34" charset="-120"/>
              </a:rPr>
              <a:t>一直不佳。這幾個月來</a:t>
            </a:r>
            <a:r>
              <a:rPr lang="zh-HK" altLang="en-US" sz="2800" dirty="0">
                <a:latin typeface="微軟正黑體" panose="020B0604030504040204" pitchFamily="34" charset="-120"/>
                <a:ea typeface="微軟正黑體" panose="020B0604030504040204" pitchFamily="34" charset="-120"/>
              </a:rPr>
              <a:t>她</a:t>
            </a:r>
            <a:r>
              <a:rPr lang="zh-HK" altLang="zh-HK" sz="2800" dirty="0">
                <a:latin typeface="微軟正黑體" panose="020B0604030504040204" pitchFamily="34" charset="-120"/>
                <a:ea typeface="微軟正黑體" panose="020B0604030504040204" pitchFamily="34" charset="-120"/>
              </a:rPr>
              <a:t>很擔心如</a:t>
            </a:r>
            <a:r>
              <a:rPr lang="zh-TW" altLang="zh-HK" sz="2800" dirty="0">
                <a:latin typeface="微軟正黑體" panose="020B0604030504040204" pitchFamily="34" charset="-120"/>
                <a:ea typeface="微軟正黑體" panose="020B0604030504040204" pitchFamily="34" charset="-120"/>
              </a:rPr>
              <a:t>果</a:t>
            </a:r>
            <a:r>
              <a:rPr lang="zh-HK" altLang="zh-HK" sz="2800" dirty="0">
                <a:latin typeface="微軟正黑體" panose="020B0604030504040204" pitchFamily="34" charset="-120"/>
                <a:ea typeface="微軟正黑體" panose="020B0604030504040204" pitchFamily="34" charset="-120"/>
              </a:rPr>
              <a:t>期終考</a:t>
            </a:r>
            <a:r>
              <a:rPr lang="zh-TW" altLang="zh-HK" sz="2800" dirty="0">
                <a:latin typeface="微軟正黑體" panose="020B0604030504040204" pitchFamily="34" charset="-120"/>
                <a:ea typeface="微軟正黑體" panose="020B0604030504040204" pitchFamily="34" charset="-120"/>
              </a:rPr>
              <a:t>試</a:t>
            </a:r>
            <a:r>
              <a:rPr lang="zh-HK" altLang="zh-HK" sz="2800" dirty="0">
                <a:latin typeface="微軟正黑體" panose="020B0604030504040204" pitchFamily="34" charset="-120"/>
                <a:ea typeface="微軟正黑體" panose="020B0604030504040204" pitchFamily="34" charset="-120"/>
              </a:rPr>
              <a:t>不合</a:t>
            </a:r>
            <a:r>
              <a:rPr lang="zh-TW" altLang="zh-HK" sz="2800" dirty="0">
                <a:latin typeface="微軟正黑體" panose="020B0604030504040204" pitchFamily="34" charset="-120"/>
                <a:ea typeface="微軟正黑體" panose="020B0604030504040204" pitchFamily="34" charset="-120"/>
              </a:rPr>
              <a:t>格</a:t>
            </a:r>
            <a:r>
              <a:rPr lang="zh-HK" altLang="zh-HK" sz="2800" dirty="0">
                <a:latin typeface="微軟正黑體" panose="020B0604030504040204" pitchFamily="34" charset="-120"/>
                <a:ea typeface="微軟正黑體" panose="020B0604030504040204" pitchFamily="34" charset="-120"/>
              </a:rPr>
              <a:t>，</a:t>
            </a:r>
            <a:r>
              <a:rPr lang="zh-HK" altLang="en-US" sz="2800" dirty="0">
                <a:latin typeface="微軟正黑體" panose="020B0604030504040204" pitchFamily="34" charset="-120"/>
                <a:ea typeface="微軟正黑體" panose="020B0604030504040204" pitchFamily="34" charset="-120"/>
              </a:rPr>
              <a:t>便</a:t>
            </a:r>
            <a:r>
              <a:rPr lang="zh-HK" altLang="zh-HK" sz="2800" dirty="0">
                <a:latin typeface="微軟正黑體" panose="020B0604030504040204" pitchFamily="34" charset="-120"/>
                <a:ea typeface="微軟正黑體" panose="020B0604030504040204" pitchFamily="34" charset="-120"/>
              </a:rPr>
              <a:t>需要留級，新學</a:t>
            </a:r>
            <a:r>
              <a:rPr lang="zh-TW" altLang="en-US" sz="2800" dirty="0">
                <a:latin typeface="微軟正黑體" panose="020B0604030504040204" pitchFamily="34" charset="-120"/>
                <a:ea typeface="微軟正黑體" panose="020B0604030504040204" pitchFamily="34" charset="-120"/>
              </a:rPr>
              <a:t>年</a:t>
            </a:r>
            <a:r>
              <a:rPr lang="zh-HK" altLang="zh-HK" sz="2800" dirty="0">
                <a:latin typeface="微軟正黑體" panose="020B0604030504040204" pitchFamily="34" charset="-120"/>
                <a:ea typeface="微軟正黑體" panose="020B0604030504040204" pitchFamily="34" charset="-120"/>
              </a:rPr>
              <a:t>就不</a:t>
            </a:r>
            <a:r>
              <a:rPr lang="zh-TW" altLang="zh-HK" sz="2800" dirty="0">
                <a:latin typeface="微軟正黑體" panose="020B0604030504040204" pitchFamily="34" charset="-120"/>
                <a:ea typeface="微軟正黑體" panose="020B0604030504040204" pitchFamily="34" charset="-120"/>
              </a:rPr>
              <a:t>能</a:t>
            </a:r>
            <a:r>
              <a:rPr lang="zh-HK" altLang="zh-HK" sz="2800" dirty="0">
                <a:latin typeface="微軟正黑體" panose="020B0604030504040204" pitchFamily="34" charset="-120"/>
                <a:ea typeface="微軟正黑體" panose="020B0604030504040204" pitchFamily="34" charset="-120"/>
              </a:rPr>
              <a:t>跟好朋</a:t>
            </a:r>
            <a:r>
              <a:rPr lang="zh-TW" altLang="zh-HK" sz="2800" dirty="0">
                <a:latin typeface="微軟正黑體" panose="020B0604030504040204" pitchFamily="34" charset="-120"/>
                <a:ea typeface="微軟正黑體" panose="020B0604030504040204" pitchFamily="34" charset="-120"/>
              </a:rPr>
              <a:t>友</a:t>
            </a:r>
            <a:r>
              <a:rPr lang="zh-HK" altLang="zh-HK" sz="2800" dirty="0">
                <a:latin typeface="微軟正黑體" panose="020B0604030504040204" pitchFamily="34" charset="-120"/>
                <a:ea typeface="微軟正黑體" panose="020B0604030504040204" pitchFamily="34" charset="-120"/>
              </a:rPr>
              <a:t>一起升班，還要重</a:t>
            </a:r>
            <a:r>
              <a:rPr lang="zh-TW" altLang="zh-HK" sz="2800" dirty="0">
                <a:latin typeface="微軟正黑體" panose="020B0604030504040204" pitchFamily="34" charset="-120"/>
                <a:ea typeface="微軟正黑體" panose="020B0604030504040204" pitchFamily="34" charset="-120"/>
              </a:rPr>
              <a:t>新</a:t>
            </a:r>
            <a:r>
              <a:rPr lang="zh-HK" altLang="zh-HK" sz="2800" dirty="0">
                <a:latin typeface="微軟正黑體" panose="020B0604030504040204" pitchFamily="34" charset="-120"/>
                <a:ea typeface="微軟正黑體" panose="020B0604030504040204" pitchFamily="34" charset="-120"/>
              </a:rPr>
              <a:t>認</a:t>
            </a:r>
            <a:r>
              <a:rPr lang="zh-TW" altLang="zh-HK" sz="2800" dirty="0">
                <a:latin typeface="微軟正黑體" panose="020B0604030504040204" pitchFamily="34" charset="-120"/>
                <a:ea typeface="微軟正黑體" panose="020B0604030504040204" pitchFamily="34" charset="-120"/>
              </a:rPr>
              <a:t>識</a:t>
            </a:r>
            <a:r>
              <a:rPr lang="zh-HK" altLang="zh-HK" sz="2800" dirty="0">
                <a:latin typeface="微軟正黑體" panose="020B0604030504040204" pitchFamily="34" charset="-120"/>
                <a:ea typeface="微軟正黑體" panose="020B0604030504040204" pitchFamily="34" charset="-120"/>
              </a:rPr>
              <a:t>新同學。</a:t>
            </a:r>
            <a:r>
              <a:rPr lang="zh-HK" altLang="zh-HK" sz="2800" u="sng" dirty="0">
                <a:latin typeface="微軟正黑體" panose="020B0604030504040204" pitchFamily="34" charset="-120"/>
                <a:ea typeface="微軟正黑體" panose="020B0604030504040204" pitchFamily="34" charset="-120"/>
              </a:rPr>
              <a:t>美怡</a:t>
            </a:r>
            <a:r>
              <a:rPr lang="zh-HK" altLang="zh-HK" sz="2800" dirty="0">
                <a:latin typeface="微軟正黑體" panose="020B0604030504040204" pitchFamily="34" charset="-120"/>
                <a:ea typeface="微軟正黑體" panose="020B0604030504040204" pitchFamily="34" charset="-120"/>
              </a:rPr>
              <a:t>知</a:t>
            </a:r>
            <a:r>
              <a:rPr lang="zh-TW" altLang="zh-HK" sz="2800" dirty="0">
                <a:latin typeface="微軟正黑體" panose="020B0604030504040204" pitchFamily="34" charset="-120"/>
                <a:ea typeface="微軟正黑體" panose="020B0604030504040204" pitchFamily="34" charset="-120"/>
              </a:rPr>
              <a:t>道</a:t>
            </a:r>
            <a:r>
              <a:rPr lang="zh-HK" altLang="en-US" sz="2800" dirty="0">
                <a:latin typeface="微軟正黑體" panose="020B0604030504040204" pitchFamily="34" charset="-120"/>
                <a:ea typeface="微軟正黑體" panose="020B0604030504040204" pitchFamily="34" charset="-120"/>
              </a:rPr>
              <a:t>自己</a:t>
            </a:r>
            <a:r>
              <a:rPr lang="zh-HK" altLang="zh-HK" sz="2800" dirty="0">
                <a:latin typeface="微軟正黑體" panose="020B0604030504040204" pitchFamily="34" charset="-120"/>
                <a:ea typeface="微軟正黑體" panose="020B0604030504040204" pitchFamily="34" charset="-120"/>
              </a:rPr>
              <a:t>要努</a:t>
            </a:r>
            <a:r>
              <a:rPr lang="zh-TW" altLang="zh-HK" sz="2800" dirty="0">
                <a:latin typeface="微軟正黑體" panose="020B0604030504040204" pitchFamily="34" charset="-120"/>
                <a:ea typeface="微軟正黑體" panose="020B0604030504040204" pitchFamily="34" charset="-120"/>
              </a:rPr>
              <a:t>力</a:t>
            </a:r>
            <a:r>
              <a:rPr lang="zh-HK" altLang="zh-HK" sz="2800" dirty="0">
                <a:latin typeface="微軟正黑體" panose="020B0604030504040204" pitchFamily="34" charset="-120"/>
                <a:ea typeface="微軟正黑體" panose="020B0604030504040204" pitchFamily="34" charset="-120"/>
              </a:rPr>
              <a:t>，但不知</a:t>
            </a:r>
            <a:r>
              <a:rPr lang="zh-TW" altLang="zh-HK" sz="2800" dirty="0">
                <a:latin typeface="微軟正黑體" panose="020B0604030504040204" pitchFamily="34" charset="-120"/>
                <a:ea typeface="微軟正黑體" panose="020B0604030504040204" pitchFamily="34" charset="-120"/>
              </a:rPr>
              <a:t>道</a:t>
            </a:r>
            <a:r>
              <a:rPr lang="zh-HK" altLang="zh-HK" sz="2800" dirty="0">
                <a:latin typeface="微軟正黑體" panose="020B0604030504040204" pitchFamily="34" charset="-120"/>
                <a:ea typeface="微軟正黑體" panose="020B0604030504040204" pitchFamily="34" charset="-120"/>
              </a:rPr>
              <a:t>為何</a:t>
            </a:r>
            <a:r>
              <a:rPr lang="zh-HK" altLang="en-US" sz="2800" dirty="0">
                <a:latin typeface="微軟正黑體" panose="020B0604030504040204" pitchFamily="34" charset="-120"/>
                <a:ea typeface="微軟正黑體" panose="020B0604030504040204" pitchFamily="34" charset="-120"/>
              </a:rPr>
              <a:t>自己</a:t>
            </a:r>
            <a:r>
              <a:rPr lang="zh-HK" altLang="zh-HK" sz="2800" dirty="0">
                <a:latin typeface="微軟正黑體" panose="020B0604030504040204" pitchFamily="34" charset="-120"/>
                <a:ea typeface="微軟正黑體" panose="020B0604030504040204" pitchFamily="34" charset="-120"/>
              </a:rPr>
              <a:t>一溫習便</a:t>
            </a:r>
            <a:r>
              <a:rPr lang="zh-HK" altLang="zh-HK" sz="2800" b="1" dirty="0">
                <a:solidFill>
                  <a:schemeClr val="accent2"/>
                </a:solidFill>
                <a:latin typeface="微軟正黑體" panose="020B0604030504040204" pitchFamily="34" charset="-120"/>
                <a:ea typeface="微軟正黑體" panose="020B0604030504040204" pitchFamily="34" charset="-120"/>
              </a:rPr>
              <a:t>感到很大壓力，好</a:t>
            </a:r>
            <a:r>
              <a:rPr lang="zh-TW" altLang="zh-HK" sz="2800" b="1" dirty="0">
                <a:solidFill>
                  <a:schemeClr val="accent2"/>
                </a:solidFill>
                <a:latin typeface="微軟正黑體" panose="020B0604030504040204" pitchFamily="34" charset="-120"/>
                <a:ea typeface="微軟正黑體" panose="020B0604030504040204" pitchFamily="34" charset="-120"/>
              </a:rPr>
              <a:t>像</a:t>
            </a:r>
            <a:r>
              <a:rPr lang="zh-HK" altLang="zh-HK" sz="2800" b="1" dirty="0">
                <a:solidFill>
                  <a:schemeClr val="accent2"/>
                </a:solidFill>
                <a:latin typeface="微軟正黑體" panose="020B0604030504040204" pitchFamily="34" charset="-120"/>
                <a:ea typeface="微軟正黑體" panose="020B0604030504040204" pitchFamily="34" charset="-120"/>
              </a:rPr>
              <a:t>有大石壓着心口一樣</a:t>
            </a:r>
            <a:r>
              <a:rPr lang="zh-HK" altLang="zh-HK" sz="2800" dirty="0">
                <a:latin typeface="微軟正黑體" panose="020B0604030504040204" pitchFamily="34" charset="-120"/>
                <a:ea typeface="微軟正黑體" panose="020B0604030504040204" pitchFamily="34" charset="-120"/>
              </a:rPr>
              <a:t>。而</a:t>
            </a:r>
            <a:r>
              <a:rPr lang="zh-TW" altLang="zh-HK" sz="2800" dirty="0">
                <a:latin typeface="微軟正黑體" panose="020B0604030504040204" pitchFamily="34" charset="-120"/>
                <a:ea typeface="微軟正黑體" panose="020B0604030504040204" pitchFamily="34" charset="-120"/>
              </a:rPr>
              <a:t>且</a:t>
            </a:r>
            <a:r>
              <a:rPr lang="zh-HK" altLang="zh-HK" sz="2800" dirty="0">
                <a:latin typeface="微軟正黑體" panose="020B0604030504040204" pitchFamily="34" charset="-120"/>
                <a:ea typeface="微軟正黑體" panose="020B0604030504040204" pitchFamily="34" charset="-120"/>
              </a:rPr>
              <a:t>，</a:t>
            </a:r>
            <a:r>
              <a:rPr lang="zh-HK" altLang="zh-HK" sz="2800" u="sng" dirty="0">
                <a:latin typeface="微軟正黑體" panose="020B0604030504040204" pitchFamily="34" charset="-120"/>
                <a:ea typeface="微軟正黑體" panose="020B0604030504040204" pitchFamily="34" charset="-120"/>
              </a:rPr>
              <a:t>美怡</a:t>
            </a:r>
            <a:r>
              <a:rPr lang="zh-HK" altLang="zh-HK" sz="2800" dirty="0">
                <a:latin typeface="微軟正黑體" panose="020B0604030504040204" pitchFamily="34" charset="-120"/>
                <a:ea typeface="微軟正黑體" panose="020B0604030504040204" pitchFamily="34" charset="-120"/>
              </a:rPr>
              <a:t>晚上</a:t>
            </a:r>
            <a:r>
              <a:rPr lang="zh-HK" altLang="zh-HK" sz="2800" b="1" dirty="0">
                <a:solidFill>
                  <a:schemeClr val="accent2"/>
                </a:solidFill>
                <a:latin typeface="微軟正黑體" panose="020B0604030504040204" pitchFamily="34" charset="-120"/>
                <a:ea typeface="微軟正黑體" panose="020B0604030504040204" pitchFamily="34" charset="-120"/>
              </a:rPr>
              <a:t>經</a:t>
            </a:r>
            <a:r>
              <a:rPr lang="zh-TW" altLang="zh-HK" sz="2800" b="1" dirty="0">
                <a:solidFill>
                  <a:schemeClr val="accent2"/>
                </a:solidFill>
                <a:latin typeface="微軟正黑體" panose="020B0604030504040204" pitchFamily="34" charset="-120"/>
                <a:ea typeface="微軟正黑體" panose="020B0604030504040204" pitchFamily="34" charset="-120"/>
              </a:rPr>
              <a:t>常</a:t>
            </a:r>
            <a:r>
              <a:rPr lang="zh-HK" altLang="zh-HK" sz="2800" b="1" dirty="0">
                <a:solidFill>
                  <a:schemeClr val="accent2"/>
                </a:solidFill>
                <a:latin typeface="微軟正黑體" panose="020B0604030504040204" pitchFamily="34" charset="-120"/>
                <a:ea typeface="微軟正黑體" panose="020B0604030504040204" pitchFamily="34" charset="-120"/>
              </a:rPr>
              <a:t>睡不好，連</a:t>
            </a:r>
            <a:r>
              <a:rPr lang="zh-TW" altLang="zh-HK" sz="2800" b="1" dirty="0">
                <a:solidFill>
                  <a:schemeClr val="accent2"/>
                </a:solidFill>
                <a:latin typeface="微軟正黑體" panose="020B0604030504040204" pitchFamily="34" charset="-120"/>
                <a:ea typeface="微軟正黑體" panose="020B0604030504040204" pitchFamily="34" charset="-120"/>
              </a:rPr>
              <a:t>續</a:t>
            </a:r>
            <a:r>
              <a:rPr lang="zh-HK" altLang="zh-HK" sz="2800" b="1" dirty="0">
                <a:solidFill>
                  <a:schemeClr val="accent2"/>
                </a:solidFill>
                <a:latin typeface="微軟正黑體" panose="020B0604030504040204" pitchFamily="34" charset="-120"/>
                <a:ea typeface="微軟正黑體" panose="020B0604030504040204" pitchFamily="34" charset="-120"/>
              </a:rPr>
              <a:t>數晚失</a:t>
            </a:r>
            <a:r>
              <a:rPr lang="zh-TW" altLang="zh-HK" sz="2800" b="1" dirty="0">
                <a:solidFill>
                  <a:schemeClr val="accent2"/>
                </a:solidFill>
                <a:latin typeface="微軟正黑體" panose="020B0604030504040204" pitchFamily="34" charset="-120"/>
                <a:ea typeface="微軟正黑體" panose="020B0604030504040204" pitchFamily="34" charset="-120"/>
              </a:rPr>
              <a:t>眠</a:t>
            </a:r>
            <a:r>
              <a:rPr lang="zh-HK" altLang="zh-HK" sz="2800" dirty="0">
                <a:latin typeface="微軟正黑體" panose="020B0604030504040204" pitchFamily="34" charset="-120"/>
                <a:ea typeface="微軟正黑體" panose="020B0604030504040204" pitchFamily="34" charset="-120"/>
              </a:rPr>
              <a:t>，</a:t>
            </a:r>
            <a:r>
              <a:rPr lang="zh-HK" altLang="en-US" sz="2800" dirty="0">
                <a:latin typeface="微軟正黑體" panose="020B0604030504040204" pitchFamily="34" charset="-120"/>
                <a:ea typeface="微軟正黑體" panose="020B0604030504040204" pitchFamily="34" charset="-120"/>
              </a:rPr>
              <a:t>以</a:t>
            </a:r>
            <a:r>
              <a:rPr lang="zh-TW" altLang="zh-HK" sz="2800" dirty="0">
                <a:latin typeface="微軟正黑體" panose="020B0604030504040204" pitchFamily="34" charset="-120"/>
                <a:ea typeface="微軟正黑體" panose="020B0604030504040204" pitchFamily="34" charset="-120"/>
              </a:rPr>
              <a:t>致</a:t>
            </a:r>
            <a:r>
              <a:rPr lang="zh-HK" altLang="zh-HK" sz="2800" b="1" dirty="0">
                <a:solidFill>
                  <a:schemeClr val="accent2"/>
                </a:solidFill>
                <a:latin typeface="微軟正黑體" panose="020B0604030504040204" pitchFamily="34" charset="-120"/>
                <a:ea typeface="微軟正黑體" panose="020B0604030504040204" pitchFamily="34" charset="-120"/>
              </a:rPr>
              <a:t>早上沒</a:t>
            </a:r>
            <a:r>
              <a:rPr lang="zh-TW" altLang="zh-HK" sz="2800" b="1" dirty="0">
                <a:solidFill>
                  <a:schemeClr val="accent2"/>
                </a:solidFill>
                <a:latin typeface="微軟正黑體" panose="020B0604030504040204" pitchFamily="34" charset="-120"/>
                <a:ea typeface="微軟正黑體" panose="020B0604030504040204" pitchFamily="34" charset="-120"/>
              </a:rPr>
              <a:t>有</a:t>
            </a:r>
            <a:r>
              <a:rPr lang="zh-HK" altLang="zh-HK" sz="2800" b="1" dirty="0">
                <a:solidFill>
                  <a:schemeClr val="accent2"/>
                </a:solidFill>
                <a:latin typeface="微軟正黑體" panose="020B0604030504040204" pitchFamily="34" charset="-120"/>
                <a:ea typeface="微軟正黑體" panose="020B0604030504040204" pitchFamily="34" charset="-120"/>
              </a:rPr>
              <a:t>精</a:t>
            </a:r>
            <a:r>
              <a:rPr lang="zh-TW" altLang="zh-HK" sz="2800" b="1" dirty="0">
                <a:solidFill>
                  <a:schemeClr val="accent2"/>
                </a:solidFill>
                <a:latin typeface="微軟正黑體" panose="020B0604030504040204" pitchFamily="34" charset="-120"/>
                <a:ea typeface="微軟正黑體" panose="020B0604030504040204" pitchFamily="34" charset="-120"/>
              </a:rPr>
              <a:t>神</a:t>
            </a:r>
            <a:r>
              <a:rPr lang="zh-HK" altLang="zh-HK" sz="2800" b="1" dirty="0">
                <a:solidFill>
                  <a:schemeClr val="accent2"/>
                </a:solidFill>
                <a:latin typeface="微軟正黑體" panose="020B0604030504040204" pitchFamily="34" charset="-120"/>
                <a:ea typeface="微軟正黑體" panose="020B0604030504040204" pitchFamily="34" charset="-120"/>
              </a:rPr>
              <a:t>上</a:t>
            </a:r>
            <a:r>
              <a:rPr lang="zh-HK" altLang="en-US" sz="2800" b="1" dirty="0">
                <a:solidFill>
                  <a:schemeClr val="accent2"/>
                </a:solidFill>
                <a:latin typeface="微軟正黑體" panose="020B0604030504040204" pitchFamily="34" charset="-120"/>
                <a:ea typeface="微軟正黑體" panose="020B0604030504040204" pitchFamily="34" charset="-120"/>
              </a:rPr>
              <a:t>課</a:t>
            </a:r>
            <a:r>
              <a:rPr lang="zh-HK" altLang="zh-HK" sz="2800" b="1" dirty="0">
                <a:solidFill>
                  <a:schemeClr val="accent2"/>
                </a:solidFill>
                <a:latin typeface="微軟正黑體" panose="020B0604030504040204" pitchFamily="34" charset="-120"/>
                <a:ea typeface="微軟正黑體" panose="020B0604030504040204" pitchFamily="34" charset="-120"/>
              </a:rPr>
              <a:t>，頻頻缺課</a:t>
            </a:r>
            <a:r>
              <a:rPr lang="zh-HK" altLang="zh-HK" sz="2800" dirty="0">
                <a:latin typeface="微軟正黑體" panose="020B0604030504040204" pitchFamily="34" charset="-120"/>
                <a:ea typeface="微軟正黑體" panose="020B0604030504040204" pitchFamily="34" charset="-120"/>
              </a:rPr>
              <a:t>。</a:t>
            </a:r>
            <a:endParaRPr lang="en-US" altLang="zh-HK" sz="2800" dirty="0">
              <a:latin typeface="微軟正黑體" panose="020B0604030504040204" pitchFamily="34" charset="-120"/>
              <a:ea typeface="微軟正黑體" panose="020B0604030504040204" pitchFamily="34" charset="-120"/>
            </a:endParaRPr>
          </a:p>
          <a:p>
            <a:endParaRPr lang="en-US" altLang="zh-HK" sz="2800" dirty="0">
              <a:latin typeface="微軟正黑體" panose="020B0604030504040204" pitchFamily="34" charset="-120"/>
              <a:ea typeface="微軟正黑體" panose="020B0604030504040204" pitchFamily="34" charset="-120"/>
            </a:endParaRPr>
          </a:p>
          <a:p>
            <a:r>
              <a:rPr lang="zh-HK" altLang="zh-HK" sz="2800" dirty="0">
                <a:latin typeface="微軟正黑體" panose="020B0604030504040204" pitchFamily="34" charset="-120"/>
                <a:ea typeface="微軟正黑體" panose="020B0604030504040204" pitchFamily="34" charset="-120"/>
              </a:rPr>
              <a:t>自上月起，</a:t>
            </a:r>
            <a:r>
              <a:rPr lang="zh-HK" altLang="zh-HK" sz="2800" u="sng" dirty="0">
                <a:latin typeface="微軟正黑體" panose="020B0604030504040204" pitchFamily="34" charset="-120"/>
                <a:ea typeface="微軟正黑體" panose="020B0604030504040204" pitchFamily="34" charset="-120"/>
              </a:rPr>
              <a:t>美怡</a:t>
            </a:r>
            <a:r>
              <a:rPr lang="zh-HK" altLang="zh-HK" sz="2800" dirty="0">
                <a:latin typeface="微軟正黑體" panose="020B0604030504040204" pitchFamily="34" charset="-120"/>
                <a:ea typeface="微軟正黑體" panose="020B0604030504040204" pitchFamily="34" charset="-120"/>
              </a:rPr>
              <a:t>不再跟同學在中午時外出吃飯，放學後亦</a:t>
            </a:r>
            <a:r>
              <a:rPr lang="zh-HK" altLang="zh-HK" sz="2800" b="1" dirty="0">
                <a:solidFill>
                  <a:schemeClr val="accent2"/>
                </a:solidFill>
                <a:latin typeface="微軟正黑體" panose="020B0604030504040204" pitchFamily="34" charset="-120"/>
                <a:ea typeface="微軟正黑體" panose="020B0604030504040204" pitchFamily="34" charset="-120"/>
              </a:rPr>
              <a:t>不願跟大家</a:t>
            </a:r>
            <a:r>
              <a:rPr lang="zh-HK" altLang="en-US" sz="2800" b="1" dirty="0">
                <a:solidFill>
                  <a:schemeClr val="accent2"/>
                </a:solidFill>
                <a:latin typeface="微軟正黑體" panose="020B0604030504040204" pitchFamily="34" charset="-120"/>
                <a:ea typeface="微軟正黑體" panose="020B0604030504040204" pitchFamily="34" charset="-120"/>
              </a:rPr>
              <a:t>聯絡</a:t>
            </a:r>
            <a:r>
              <a:rPr lang="zh-HK" altLang="zh-HK" sz="2800" dirty="0">
                <a:latin typeface="微軟正黑體" panose="020B0604030504040204" pitchFamily="34" charset="-120"/>
                <a:ea typeface="微軟正黑體" panose="020B0604030504040204" pitchFamily="34" charset="-120"/>
              </a:rPr>
              <a:t>，</a:t>
            </a:r>
            <a:r>
              <a:rPr lang="zh-HK" altLang="zh-HK" sz="2800" b="1" dirty="0">
                <a:solidFill>
                  <a:schemeClr val="accent2"/>
                </a:solidFill>
                <a:latin typeface="微軟正黑體" panose="020B0604030504040204" pitchFamily="34" charset="-120"/>
                <a:ea typeface="微軟正黑體" panose="020B0604030504040204" pitchFamily="34" charset="-120"/>
              </a:rPr>
              <a:t>經常鬱鬱</a:t>
            </a:r>
            <a:r>
              <a:rPr lang="zh-HK" altLang="en-US" sz="2800" b="1" dirty="0">
                <a:solidFill>
                  <a:schemeClr val="accent2"/>
                </a:solidFill>
                <a:latin typeface="微軟正黑體" panose="020B0604030504040204" pitchFamily="34" charset="-120"/>
                <a:ea typeface="微軟正黑體" panose="020B0604030504040204" pitchFamily="34" charset="-120"/>
              </a:rPr>
              <a:t>寡歡</a:t>
            </a:r>
            <a:r>
              <a:rPr lang="zh-HK" altLang="zh-HK" sz="2800" dirty="0">
                <a:latin typeface="微軟正黑體" panose="020B0604030504040204" pitchFamily="34" charset="-120"/>
                <a:ea typeface="微軟正黑體" panose="020B0604030504040204" pitchFamily="34" charset="-120"/>
              </a:rPr>
              <a:t>。</a:t>
            </a:r>
            <a:r>
              <a:rPr lang="zh-HK" altLang="zh-HK" sz="2800" u="sng" dirty="0">
                <a:latin typeface="微軟正黑體" panose="020B0604030504040204" pitchFamily="34" charset="-120"/>
                <a:ea typeface="微軟正黑體" panose="020B0604030504040204" pitchFamily="34" charset="-120"/>
              </a:rPr>
              <a:t>美怡</a:t>
            </a:r>
            <a:r>
              <a:rPr lang="zh-HK" altLang="zh-HK" sz="2800" dirty="0">
                <a:latin typeface="微軟正黑體" panose="020B0604030504040204" pitchFamily="34" charset="-120"/>
                <a:ea typeface="微軟正黑體" panose="020B0604030504040204" pitchFamily="34" charset="-120"/>
              </a:rPr>
              <a:t>在這個星期更經常</a:t>
            </a:r>
            <a:r>
              <a:rPr lang="zh-HK" altLang="zh-HK" sz="2800" b="1" dirty="0">
                <a:solidFill>
                  <a:schemeClr val="accent2"/>
                </a:solidFill>
                <a:latin typeface="微軟正黑體" panose="020B0604030504040204" pitchFamily="34" charset="-120"/>
                <a:ea typeface="微軟正黑體" panose="020B0604030504040204" pitchFamily="34" charset="-120"/>
              </a:rPr>
              <a:t>在</a:t>
            </a:r>
            <a:r>
              <a:rPr lang="zh-TW" altLang="en-US" sz="2800" b="1" dirty="0">
                <a:solidFill>
                  <a:schemeClr val="accent2"/>
                </a:solidFill>
                <a:latin typeface="微軟正黑體" panose="020B0604030504040204" pitchFamily="34" charset="-120"/>
                <a:ea typeface="微軟正黑體" panose="020B0604030504040204" pitchFamily="34" charset="-120"/>
              </a:rPr>
              <a:t>社交平台</a:t>
            </a:r>
            <a:r>
              <a:rPr lang="zh-HK" altLang="zh-HK" sz="2800" b="1" dirty="0">
                <a:solidFill>
                  <a:schemeClr val="accent2"/>
                </a:solidFill>
                <a:latin typeface="微軟正黑體" panose="020B0604030504040204" pitchFamily="34" charset="-120"/>
                <a:ea typeface="微軟正黑體" panose="020B0604030504040204" pitchFamily="34" charset="-120"/>
              </a:rPr>
              <a:t>轉載不少負面絕望的資訊</a:t>
            </a:r>
            <a:r>
              <a:rPr lang="zh-HK" altLang="zh-HK" sz="2800" dirty="0">
                <a:latin typeface="微軟正黑體" panose="020B0604030504040204" pitchFamily="34" charset="-120"/>
                <a:ea typeface="微軟正黑體" panose="020B0604030504040204" pitchFamily="34" charset="-120"/>
              </a:rPr>
              <a:t>。</a:t>
            </a:r>
            <a:endParaRPr lang="zh-TW" altLang="zh-HK" sz="2800" dirty="0">
              <a:latin typeface="微軟正黑體" panose="020B0604030504040204" pitchFamily="34" charset="-120"/>
              <a:ea typeface="微軟正黑體" panose="020B0604030504040204" pitchFamily="34" charset="-12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6636" y="4444251"/>
            <a:ext cx="1428747" cy="2236575"/>
          </a:xfrm>
          <a:prstGeom prst="rect">
            <a:avLst/>
          </a:prstGeom>
        </p:spPr>
      </p:pic>
    </p:spTree>
    <p:extLst>
      <p:ext uri="{BB962C8B-B14F-4D97-AF65-F5344CB8AC3E}">
        <p14:creationId xmlns:p14="http://schemas.microsoft.com/office/powerpoint/2010/main" val="166672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文件" ma:contentTypeID="0x010100E1B010E513754C4FBF423E6115B9BD48" ma:contentTypeVersion="11" ma:contentTypeDescription="建立新的文件。" ma:contentTypeScope="" ma:versionID="b95f78fc337e804bf54ec19020a9ae7e">
  <xsd:schema xmlns:xsd="http://www.w3.org/2001/XMLSchema" xmlns:xs="http://www.w3.org/2001/XMLSchema" xmlns:p="http://schemas.microsoft.com/office/2006/metadata/properties" xmlns:ns2="4b640152-3d3c-465b-beb1-086ea6aeed0e" xmlns:ns3="41427138-8be5-4331-9876-fbac57ee4dc8" targetNamespace="http://schemas.microsoft.com/office/2006/metadata/properties" ma:root="true" ma:fieldsID="146e02d83dae825ae2f14ad6ee8b6f96" ns2:_="" ns3:_="">
    <xsd:import namespace="4b640152-3d3c-465b-beb1-086ea6aeed0e"/>
    <xsd:import namespace="41427138-8be5-4331-9876-fbac57ee4dc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640152-3d3c-465b-beb1-086ea6aeed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427138-8be5-4331-9876-fbac57ee4dc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24d27d4-b118-4058-99ce-07324ded7239}" ma:internalName="TaxCatchAll" ma:showField="CatchAllData" ma:web="41427138-8be5-4331-9876-fbac57ee4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b640152-3d3c-465b-beb1-086ea6aeed0e">
      <Terms xmlns="http://schemas.microsoft.com/office/infopath/2007/PartnerControls"/>
    </lcf76f155ced4ddcb4097134ff3c332f>
    <TaxCatchAll xmlns="41427138-8be5-4331-9876-fbac57ee4dc8" xsi:nil="true"/>
  </documentManagement>
</p:properties>
</file>

<file path=customXml/itemProps1.xml><?xml version="1.0" encoding="utf-8"?>
<ds:datastoreItem xmlns:ds="http://schemas.openxmlformats.org/officeDocument/2006/customXml" ds:itemID="{F230F2EE-5F4B-4A31-913A-24ED7A62C81B}">
  <ds:schemaRefs>
    <ds:schemaRef ds:uri="http://schemas.microsoft.com/sharepoint/v3/contenttype/forms"/>
  </ds:schemaRefs>
</ds:datastoreItem>
</file>

<file path=customXml/itemProps2.xml><?xml version="1.0" encoding="utf-8"?>
<ds:datastoreItem xmlns:ds="http://schemas.openxmlformats.org/officeDocument/2006/customXml" ds:itemID="{8845468B-6593-4509-B514-80BB39987E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640152-3d3c-465b-beb1-086ea6aeed0e"/>
    <ds:schemaRef ds:uri="41427138-8be5-4331-9876-fbac57ee4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359E10-AC30-4D47-8DAF-C512FA2D4B26}">
  <ds:schemaRefs>
    <ds:schemaRef ds:uri="http://schemas.microsoft.com/office/2006/metadata/properties"/>
    <ds:schemaRef ds:uri="41427138-8be5-4331-9876-fbac57ee4dc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4b640152-3d3c-465b-beb1-086ea6aeed0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8182</TotalTime>
  <Words>1683</Words>
  <Application>Microsoft Office PowerPoint</Application>
  <PresentationFormat>寬螢幕</PresentationFormat>
  <Paragraphs>139</Paragraphs>
  <Slides>29</Slides>
  <Notes>16</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29</vt:i4>
      </vt:variant>
    </vt:vector>
  </HeadingPairs>
  <TitlesOfParts>
    <vt:vector size="38" baseType="lpstr">
      <vt:lpstr>Microsoft YaHei</vt:lpstr>
      <vt:lpstr>微軟正黑體</vt:lpstr>
      <vt:lpstr>微軟正黑體</vt:lpstr>
      <vt:lpstr>Arial</vt:lpstr>
      <vt:lpstr>Berlin Sans FB</vt:lpstr>
      <vt:lpstr>Calibri</vt:lpstr>
      <vt:lpstr>Calibri Light</vt:lpstr>
      <vt:lpstr>Courier New</vt:lpstr>
      <vt:lpstr>Office Theme</vt:lpstr>
      <vt:lpstr>PowerPoint 簡報</vt:lpstr>
      <vt:lpstr>PowerPoint 簡報</vt:lpstr>
      <vt:lpstr>PowerPoint 簡報</vt:lpstr>
      <vt:lpstr>PowerPoint 簡報</vt:lpstr>
      <vt:lpstr>PowerPoint 簡報</vt:lpstr>
      <vt:lpstr>生活上有些事情可能會為我們帶來很大壓力，導致我們的「壓力水桶」很快填滿；而有時微細的生活壓力亦會積聚，也會導致我們的水桶逐漸填滿。  如果我們未有定時為水桶放水，水位將到臨界點時，「壓力水桶」會向我們發出警報，提醒我們需要留意自己的精神狀況。這些警報就是精神健康警號。</vt:lpstr>
      <vt:lpstr>分組活動：小情境大分析</vt:lpstr>
      <vt:lpstr>分組活動</vt:lpstr>
      <vt:lpstr>分組活動</vt:lpstr>
      <vt:lpstr>分組活動</vt:lpstr>
      <vt:lpstr>分組活動</vt:lpstr>
      <vt:lpstr>PowerPoint 簡報</vt:lpstr>
      <vt:lpstr>PowerPoint 簡報</vt:lpstr>
      <vt:lpstr>PowerPoint 簡報</vt:lpstr>
      <vt:lpstr>PowerPoint 簡報</vt:lpstr>
      <vt:lpstr>PowerPoint 簡報</vt:lpstr>
      <vt:lpstr>小結</vt:lpstr>
      <vt:lpstr>PowerPoint 簡報</vt:lpstr>
      <vt:lpstr>信任的人</vt:lpstr>
      <vt:lpstr>校內專業支援</vt:lpstr>
      <vt:lpstr>校外專業支援</vt:lpstr>
      <vt:lpstr>分組活動：求助小百科</vt:lpstr>
      <vt:lpstr>分組活動：求助小百科</vt:lpstr>
      <vt:lpstr>分組活動：求助小百科</vt:lpstr>
      <vt:lpstr>分組活動：求助小百科</vt:lpstr>
      <vt:lpstr>PowerPoint 簡報</vt:lpstr>
      <vt:lpstr>小結</vt:lpstr>
      <vt:lpstr>PowerPoint 簡報</vt:lpstr>
      <vt:lpstr>第六節 學習重點</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警鐘長期誤鳴</dc:title>
  <dc:creator>CHAN, Hiu-wo Lucy</dc:creator>
  <cp:lastModifiedBy>YIU, Ching-laam Crystal</cp:lastModifiedBy>
  <cp:revision>541</cp:revision>
  <dcterms:created xsi:type="dcterms:W3CDTF">2023-01-05T07:24:07Z</dcterms:created>
  <dcterms:modified xsi:type="dcterms:W3CDTF">2026-05-12T03:38:59Z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0x010100E1B010E513754C4FBF423E6115B9BD48</vt:lpwstr>
  </property>
</Properties>
</file>