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75" r:id="rId5"/>
    <p:sldId id="351" r:id="rId6"/>
    <p:sldId id="354" r:id="rId7"/>
    <p:sldId id="355" r:id="rId8"/>
    <p:sldId id="353" r:id="rId9"/>
    <p:sldId id="341" r:id="rId10"/>
    <p:sldId id="336" r:id="rId11"/>
    <p:sldId id="342" r:id="rId12"/>
    <p:sldId id="318" r:id="rId13"/>
    <p:sldId id="356" r:id="rId14"/>
    <p:sldId id="362" r:id="rId15"/>
    <p:sldId id="320" r:id="rId16"/>
    <p:sldId id="321" r:id="rId17"/>
    <p:sldId id="322" r:id="rId18"/>
    <p:sldId id="323" r:id="rId19"/>
    <p:sldId id="327" r:id="rId20"/>
    <p:sldId id="325" r:id="rId21"/>
    <p:sldId id="326" r:id="rId22"/>
    <p:sldId id="357" r:id="rId23"/>
    <p:sldId id="328" r:id="rId24"/>
    <p:sldId id="329" r:id="rId25"/>
    <p:sldId id="337" r:id="rId26"/>
    <p:sldId id="338" r:id="rId27"/>
    <p:sldId id="331" r:id="rId28"/>
    <p:sldId id="358" r:id="rId29"/>
    <p:sldId id="267" r:id="rId30"/>
    <p:sldId id="259" r:id="rId31"/>
    <p:sldId id="360" r:id="rId3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CC2"/>
    <a:srgbClr val="481F67"/>
    <a:srgbClr val="FFEEB7"/>
    <a:srgbClr val="BCEAF2"/>
    <a:srgbClr val="89DAE7"/>
    <a:srgbClr val="5B9BD5"/>
    <a:srgbClr val="D0CECE"/>
    <a:srgbClr val="5CCBDE"/>
    <a:srgbClr val="CFE7E3"/>
    <a:srgbClr val="DEC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363E7-8A4E-4208-98AE-A7D5CA2EC424}" v="1" dt="2023-02-06T01:19:57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87975" autoAdjust="0"/>
  </p:normalViewPr>
  <p:slideViewPr>
    <p:cSldViewPr snapToGrid="0">
      <p:cViewPr varScale="1">
        <p:scale>
          <a:sx n="72" d="100"/>
          <a:sy n="72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3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Ka-po Phoebe" userId="S::phoebekpchung@edb.gov.hk::9babcedb-5f0a-4859-ba95-0a15edfebd67" providerId="AD" clId="Web-{FDF363E7-8A4E-4208-98AE-A7D5CA2EC424}"/>
    <pc:docChg chg="modSld">
      <pc:chgData name="CHUNG, Ka-po Phoebe" userId="S::phoebekpchung@edb.gov.hk::9babcedb-5f0a-4859-ba95-0a15edfebd67" providerId="AD" clId="Web-{FDF363E7-8A4E-4208-98AE-A7D5CA2EC424}" dt="2023-02-06T01:19:57.079" v="0" actId="1076"/>
      <pc:docMkLst>
        <pc:docMk/>
      </pc:docMkLst>
      <pc:sldChg chg="modSp">
        <pc:chgData name="CHUNG, Ka-po Phoebe" userId="S::phoebekpchung@edb.gov.hk::9babcedb-5f0a-4859-ba95-0a15edfebd67" providerId="AD" clId="Web-{FDF363E7-8A4E-4208-98AE-A7D5CA2EC424}" dt="2023-02-06T01:19:57.079" v="0" actId="1076"/>
        <pc:sldMkLst>
          <pc:docMk/>
          <pc:sldMk cId="1365214351" sldId="267"/>
        </pc:sldMkLst>
        <pc:picChg chg="mod">
          <ac:chgData name="CHUNG, Ka-po Phoebe" userId="S::phoebekpchung@edb.gov.hk::9babcedb-5f0a-4859-ba95-0a15edfebd67" providerId="AD" clId="Web-{FDF363E7-8A4E-4208-98AE-A7D5CA2EC424}" dt="2023-02-06T01:19:57.079" v="0" actId="1076"/>
          <ac:picMkLst>
            <pc:docMk/>
            <pc:sldMk cId="1365214351" sldId="267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1824-FE88-4E96-8178-4FEA8E4DCBA6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6844-D433-4E72-B630-A2F31FA224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63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52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114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311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803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7164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3449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睡眠計劃書（二）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https://youtu.be/VLQKObcHxnw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655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759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7748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875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42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熱朱古力呼吸法</a:t>
            </a:r>
            <a:r>
              <a:rPr lang="en-US" altLang="zh-TW" dirty="0"/>
              <a:t>: https://youtu.be/I-vqE3r7AuM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730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6067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494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463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816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390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839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912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睡眠計劃書（一）</a:t>
            </a:r>
            <a:r>
              <a:rPr lang="en-US" altLang="zh-TW" dirty="0"/>
              <a:t>:https://youtu.be/Clvb1cjxuaA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242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665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2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8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3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2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0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6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8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6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youtu.be/VLQKObcHxnw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vqE3r7Au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youtu.be/Clvb1cjxuaA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01780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09529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07187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87008" y="3117450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960374" y="311549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2320" y="317357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61720" y="316759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9609" y="3151555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endParaRPr lang="en-US" sz="6600" b="1" dirty="0">
              <a:solidFill>
                <a:srgbClr val="41C3D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59714" y="3156355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endParaRPr lang="en-US" sz="6600" b="1" dirty="0">
              <a:solidFill>
                <a:srgbClr val="41C3D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70790" y="316759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1888" y="0"/>
            <a:ext cx="2689673" cy="1411705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83364" y="1652025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</a:t>
            </a:r>
            <a:endParaRPr lang="en-US" sz="6600" dirty="0">
              <a:solidFill>
                <a:srgbClr val="28ACC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7"/>
          <a:stretch/>
        </p:blipFill>
        <p:spPr>
          <a:xfrm>
            <a:off x="389023" y="2122648"/>
            <a:ext cx="3541094" cy="46828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5" b="48615"/>
          <a:stretch/>
        </p:blipFill>
        <p:spPr>
          <a:xfrm>
            <a:off x="8987489" y="4234763"/>
            <a:ext cx="2822887" cy="24063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9771" y="416549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單元一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38442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</p:spTree>
    <p:extLst>
      <p:ext uri="{BB962C8B-B14F-4D97-AF65-F5344CB8AC3E}">
        <p14:creationId xmlns:p14="http://schemas.microsoft.com/office/powerpoint/2010/main" val="40826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多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標題 1"/>
          <p:cNvSpPr>
            <a:spLocks noGrp="1"/>
          </p:cNvSpPr>
          <p:nvPr>
            <p:ph type="title"/>
          </p:nvPr>
        </p:nvSpPr>
        <p:spPr>
          <a:xfrm>
            <a:off x="529166" y="2368131"/>
            <a:ext cx="33018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睡得「好」</a:t>
            </a:r>
            <a:b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b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「不好」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6438" r="9328" b="4138"/>
          <a:stretch/>
        </p:blipFill>
        <p:spPr>
          <a:xfrm>
            <a:off x="3831021" y="146027"/>
            <a:ext cx="6668814" cy="65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7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84110"/>
            <a:ext cx="12192000" cy="6858000"/>
          </a:xfrm>
          <a:prstGeom prst="rect">
            <a:avLst/>
          </a:prstGeom>
          <a:solidFill>
            <a:srgbClr val="FF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多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10582" y="0"/>
            <a:ext cx="12192000" cy="529389"/>
          </a:xfrm>
          <a:prstGeom prst="rect">
            <a:avLst/>
          </a:prstGeom>
          <a:solidFill>
            <a:srgbClr val="41C3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1940" y="5825701"/>
            <a:ext cx="7416446" cy="94215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眠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更多的空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上的壓力及挑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4493" y="5587923"/>
            <a:ext cx="1316865" cy="1270077"/>
            <a:chOff x="662659" y="1690688"/>
            <a:chExt cx="5787948" cy="45142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48" y="1690688"/>
              <a:ext cx="4492815" cy="45142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279" y="2913648"/>
              <a:ext cx="1595922" cy="127334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013" y="3637673"/>
              <a:ext cx="1539023" cy="12733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462" y="4179712"/>
              <a:ext cx="635145" cy="10162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9" y="4911015"/>
              <a:ext cx="608433" cy="97349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157588" y="268939"/>
            <a:ext cx="4450154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良好的睡眠質素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6909" y="263847"/>
            <a:ext cx="3877985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4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睡眠質素欠佳</a:t>
            </a:r>
            <a:endParaRPr lang="zh-TW" altLang="en-US" sz="4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71" y="2537263"/>
            <a:ext cx="4030991" cy="226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07" y="2919458"/>
            <a:ext cx="3526558" cy="19836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043" y="1489789"/>
            <a:ext cx="34163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zh-HK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對身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HK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及腦部</a:t>
            </a:r>
            <a:endParaRPr lang="en-US" altLang="zh-HK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造成各種不良的影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2925404"/>
            <a:ext cx="2907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zh-HK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endParaRPr lang="en-US" altLang="zh-TW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</a:t>
            </a:r>
            <a:r>
              <a:rPr lang="zh-HK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變得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低落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111" y="4327643"/>
            <a:ext cx="28007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</a:t>
            </a:r>
            <a:r>
              <a:rPr lang="zh-HK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難以應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</a:t>
            </a:r>
            <a:endParaRPr lang="en-US" altLang="zh-TW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日常的壓力挑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97767" y="1329953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HK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身心狀</a:t>
            </a: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</a:t>
            </a:r>
            <a:r>
              <a:rPr lang="zh-HK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變得更穩定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97767" y="1864308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幫助身體「充電」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14432" y="2330820"/>
            <a:ext cx="48526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調整身體各部分的運作</a:t>
            </a:r>
            <a:endParaRPr lang="en-US" altLang="zh-TW" sz="2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（呼吸、血壓及荷爾蒙</a:t>
            </a:r>
            <a:r>
              <a:rPr lang="zh-HK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泌）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81508" y="3333187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清除新陳代謝物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21761" y="3904470"/>
            <a:ext cx="42370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添加比清醒時多三倍的</a:t>
            </a:r>
            <a:endParaRPr lang="en-US" altLang="zh-TW" sz="2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生長激素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25500" y="4869712"/>
            <a:ext cx="3366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HK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HK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集中力及長期記憶力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78925" y="2081973"/>
            <a:ext cx="1054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5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49" name="Rectangle 4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4782" y="297311"/>
            <a:ext cx="11689266" cy="6441817"/>
            <a:chOff x="124782" y="297311"/>
            <a:chExt cx="11689266" cy="6441817"/>
          </a:xfrm>
        </p:grpSpPr>
        <p:grpSp>
          <p:nvGrpSpPr>
            <p:cNvPr id="52" name="群組 35"/>
            <p:cNvGrpSpPr/>
            <p:nvPr/>
          </p:nvGrpSpPr>
          <p:grpSpPr>
            <a:xfrm>
              <a:off x="648860" y="473954"/>
              <a:ext cx="11165188" cy="6265174"/>
              <a:chOff x="4237160" y="-118752"/>
              <a:chExt cx="5135011" cy="3895106"/>
            </a:xfrm>
          </p:grpSpPr>
          <p:sp>
            <p:nvSpPr>
              <p:cNvPr id="67" name="矩形 37"/>
              <p:cNvSpPr/>
              <p:nvPr/>
            </p:nvSpPr>
            <p:spPr>
              <a:xfrm>
                <a:off x="4237160" y="-118752"/>
                <a:ext cx="5135011" cy="389510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68" name="矩形 38"/>
              <p:cNvSpPr/>
              <p:nvPr/>
            </p:nvSpPr>
            <p:spPr>
              <a:xfrm>
                <a:off x="4397883" y="88023"/>
                <a:ext cx="4769399" cy="3466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82" y="319487"/>
              <a:ext cx="1816770" cy="1861081"/>
            </a:xfrm>
            <a:prstGeom prst="rect">
              <a:avLst/>
            </a:prstGeom>
          </p:spPr>
        </p:pic>
        <p:sp>
          <p:nvSpPr>
            <p:cNvPr id="54" name="Arc 53"/>
            <p:cNvSpPr/>
            <p:nvPr/>
          </p:nvSpPr>
          <p:spPr>
            <a:xfrm flipH="1">
              <a:off x="2071558" y="30993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2720418" y="29731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flipH="1">
              <a:off x="3427714" y="33596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flipH="1">
              <a:off x="4070818" y="315134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flipH="1">
              <a:off x="4719678" y="302512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flipH="1">
              <a:off x="5426974" y="34116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flipH="1">
              <a:off x="6126716" y="34870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flipH="1">
              <a:off x="6775576" y="336079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 flipH="1">
              <a:off x="7482872" y="374728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 flipH="1">
              <a:off x="8258714" y="38881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 flipH="1">
              <a:off x="8907574" y="37619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 flipH="1">
              <a:off x="9614870" y="41484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 flipH="1">
              <a:off x="10314679" y="38367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標題 1"/>
          <p:cNvSpPr>
            <a:spLocks noGrp="1"/>
          </p:cNvSpPr>
          <p:nvPr>
            <p:ph type="title"/>
          </p:nvPr>
        </p:nvSpPr>
        <p:spPr>
          <a:xfrm>
            <a:off x="998324" y="1259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857" y="2433168"/>
            <a:ext cx="9412622" cy="404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良好的睡眠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放水的方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之一，對維持身心健康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甚為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睡眠不足或者睡眠質素欠佳都會對我們身體、情緒，以至學習、日常生活等各方面構成負面影響。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229440" y="2388677"/>
            <a:ext cx="678417" cy="661701"/>
            <a:chOff x="-1683874" y="1990038"/>
            <a:chExt cx="678417" cy="661701"/>
          </a:xfrm>
        </p:grpSpPr>
        <p:sp>
          <p:nvSpPr>
            <p:cNvPr id="74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5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263135" y="3925530"/>
            <a:ext cx="678417" cy="661701"/>
            <a:chOff x="-1683874" y="1990038"/>
            <a:chExt cx="678417" cy="661701"/>
          </a:xfrm>
        </p:grpSpPr>
        <p:sp>
          <p:nvSpPr>
            <p:cNvPr id="77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8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0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187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6" y="3131831"/>
            <a:ext cx="4133108" cy="2965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7127" y="804391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何謂良好睡眠？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9463"/>
              </p:ext>
            </p:extLst>
          </p:nvPr>
        </p:nvGraphicFramePr>
        <p:xfrm>
          <a:off x="4667993" y="2507228"/>
          <a:ext cx="7150381" cy="358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381">
                  <a:extLst>
                    <a:ext uri="{9D8B030D-6E8A-4147-A177-3AD203B41FA5}">
                      <a16:colId xmlns:a16="http://schemas.microsoft.com/office/drawing/2014/main" val="853301351"/>
                    </a:ext>
                  </a:extLst>
                </a:gridCol>
              </a:tblGrid>
              <a:tr h="9277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TW" sz="4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en-US" altLang="zh-TW" sz="4000" b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你甚麼時候上床睡覺？</a:t>
                      </a:r>
                    </a:p>
                  </a:txBody>
                  <a:tcPr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927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你每晚平均睡多少小時？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  <a:tr h="1734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你認為青少年睡多少小時才</a:t>
                      </a:r>
                      <a:br>
                        <a:rPr lang="en-US" altLang="zh-TW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足夠？</a:t>
                      </a:r>
                    </a:p>
                  </a:txBody>
                  <a:tcPr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8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1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多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標題 1"/>
          <p:cNvSpPr>
            <a:spLocks noGrp="1"/>
          </p:cNvSpPr>
          <p:nvPr>
            <p:ph type="title"/>
          </p:nvPr>
        </p:nvSpPr>
        <p:spPr>
          <a:xfrm>
            <a:off x="655290" y="529389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何謂良好睡眠？</a:t>
            </a:r>
          </a:p>
        </p:txBody>
      </p:sp>
      <p:sp>
        <p:nvSpPr>
          <p:cNvPr id="37" name="Oval 36"/>
          <p:cNvSpPr/>
          <p:nvPr/>
        </p:nvSpPr>
        <p:spPr>
          <a:xfrm>
            <a:off x="355682" y="176579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95152" y="283209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1623" y="1765797"/>
            <a:ext cx="11137601" cy="4539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每個人的基因和身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況</a:t>
            </a:r>
            <a:r>
              <a:rPr lang="zh-HK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不同，所需的睡眠時間都會不一樣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一般建議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6-13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歲的兒童及青少年需要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的睡眠，而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14-17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歲的青少年則需要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的睡眠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21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多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80" y="1715110"/>
            <a:ext cx="7791720" cy="33959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何謂良好睡眠？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69978" y="721650"/>
            <a:ext cx="6403016" cy="849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zh-HK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睡眠時間</a:t>
            </a:r>
            <a:r>
              <a:rPr lang="en-US" altLang="zh-HK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HK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zh-HK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睡眠質素</a:t>
            </a:r>
            <a:endParaRPr lang="en-US" altLang="zh-TW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內容版面配置區 2"/>
          <p:cNvSpPr txBox="1">
            <a:spLocks/>
          </p:cNvSpPr>
          <p:nvPr/>
        </p:nvSpPr>
        <p:spPr>
          <a:xfrm>
            <a:off x="613036" y="5605994"/>
            <a:ext cx="2015864" cy="827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solidFill>
                  <a:srgbClr val="FFFDE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深睡期</a:t>
            </a:r>
            <a:endParaRPr lang="zh-HK" altLang="zh-HK" sz="3600" b="1" dirty="0">
              <a:solidFill>
                <a:srgbClr val="FFFDE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" y="2792915"/>
            <a:ext cx="5241783" cy="392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7" y="3677692"/>
            <a:ext cx="1353639" cy="1309499"/>
          </a:xfrm>
          <a:prstGeom prst="rect">
            <a:avLst/>
          </a:prstGeom>
        </p:spPr>
      </p:pic>
      <p:sp>
        <p:nvSpPr>
          <p:cNvPr id="18" name="內容版面配置區 2"/>
          <p:cNvSpPr txBox="1">
            <a:spLocks/>
          </p:cNvSpPr>
          <p:nvPr/>
        </p:nvSpPr>
        <p:spPr>
          <a:xfrm>
            <a:off x="4582646" y="2708458"/>
            <a:ext cx="6966821" cy="1300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睡醒後或日間仍然經常感覺到疲累、精神不振、提不起勁來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4279" y="1882949"/>
            <a:ext cx="6255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眠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質素欠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佳的徵狀：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5405841" y="3810685"/>
            <a:ext cx="5409932" cy="1300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睡眠階段多屬於淺睡期，無法進入深層睡眠</a:t>
            </a:r>
          </a:p>
        </p:txBody>
      </p:sp>
      <p:sp>
        <p:nvSpPr>
          <p:cNvPr id="22" name="Oval 21"/>
          <p:cNvSpPr/>
          <p:nvPr/>
        </p:nvSpPr>
        <p:spPr>
          <a:xfrm>
            <a:off x="4807463" y="203790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21"/>
          <p:cNvSpPr/>
          <p:nvPr/>
        </p:nvSpPr>
        <p:spPr>
          <a:xfrm>
            <a:off x="5564020" y="526457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5"/>
          <p:cNvSpPr/>
          <p:nvPr/>
        </p:nvSpPr>
        <p:spPr>
          <a:xfrm>
            <a:off x="6016089" y="5110102"/>
            <a:ext cx="6255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很多身體和精力恢復的過程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都在深層睡眠階段發生</a:t>
            </a:r>
          </a:p>
        </p:txBody>
      </p:sp>
    </p:spTree>
    <p:extLst>
      <p:ext uri="{BB962C8B-B14F-4D97-AF65-F5344CB8AC3E}">
        <p14:creationId xmlns:p14="http://schemas.microsoft.com/office/powerpoint/2010/main" val="27542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4782" y="297311"/>
            <a:ext cx="11689266" cy="6441817"/>
            <a:chOff x="124782" y="297311"/>
            <a:chExt cx="11689266" cy="6441817"/>
          </a:xfrm>
        </p:grpSpPr>
        <p:grpSp>
          <p:nvGrpSpPr>
            <p:cNvPr id="34" name="群組 35"/>
            <p:cNvGrpSpPr/>
            <p:nvPr/>
          </p:nvGrpSpPr>
          <p:grpSpPr>
            <a:xfrm>
              <a:off x="648860" y="473954"/>
              <a:ext cx="11165188" cy="6265174"/>
              <a:chOff x="4237160" y="-118752"/>
              <a:chExt cx="5135011" cy="3895106"/>
            </a:xfrm>
          </p:grpSpPr>
          <p:sp>
            <p:nvSpPr>
              <p:cNvPr id="49" name="矩形 37"/>
              <p:cNvSpPr/>
              <p:nvPr/>
            </p:nvSpPr>
            <p:spPr>
              <a:xfrm>
                <a:off x="4237160" y="-118752"/>
                <a:ext cx="5135011" cy="389510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50" name="矩形 38"/>
              <p:cNvSpPr/>
              <p:nvPr/>
            </p:nvSpPr>
            <p:spPr>
              <a:xfrm>
                <a:off x="4397883" y="88023"/>
                <a:ext cx="4769399" cy="3466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82" y="319487"/>
              <a:ext cx="1816770" cy="1861081"/>
            </a:xfrm>
            <a:prstGeom prst="rect">
              <a:avLst/>
            </a:prstGeom>
          </p:spPr>
        </p:pic>
        <p:sp>
          <p:nvSpPr>
            <p:cNvPr id="36" name="Arc 35"/>
            <p:cNvSpPr/>
            <p:nvPr/>
          </p:nvSpPr>
          <p:spPr>
            <a:xfrm flipH="1">
              <a:off x="2071558" y="30993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flipH="1">
              <a:off x="2720418" y="29731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flipH="1">
              <a:off x="3427714" y="33596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4070818" y="315134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4719678" y="302512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flipH="1">
              <a:off x="5426974" y="34116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H="1">
              <a:off x="6126716" y="34870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flipH="1">
              <a:off x="6775576" y="336079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flipH="1">
              <a:off x="7482872" y="374728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flipH="1">
              <a:off x="8258714" y="38881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flipH="1">
              <a:off x="8907574" y="37619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flipH="1">
              <a:off x="9614870" y="41484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 flipH="1">
              <a:off x="10314679" y="38367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29440" y="2589845"/>
            <a:ext cx="678417" cy="661701"/>
            <a:chOff x="-1683874" y="1990038"/>
            <a:chExt cx="678417" cy="661701"/>
          </a:xfrm>
        </p:grpSpPr>
        <p:sp>
          <p:nvSpPr>
            <p:cNvPr id="52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3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0897" y="2388677"/>
            <a:ext cx="8614799" cy="267329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我們除了保持足夠的睡眠時間之外，還需要留意自己的睡眠質素，因為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睡眠時間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睡眠質素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同樣重要。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標題 1"/>
          <p:cNvSpPr>
            <a:spLocks noGrp="1"/>
          </p:cNvSpPr>
          <p:nvPr>
            <p:ph type="title"/>
          </p:nvPr>
        </p:nvSpPr>
        <p:spPr>
          <a:xfrm>
            <a:off x="998324" y="1259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</a:p>
        </p:txBody>
      </p:sp>
    </p:spTree>
    <p:extLst>
      <p:ext uri="{BB962C8B-B14F-4D97-AF65-F5344CB8AC3E}">
        <p14:creationId xmlns:p14="http://schemas.microsoft.com/office/powerpoint/2010/main" val="38937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9" y="3368674"/>
            <a:ext cx="4133108" cy="296526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1618" y="653469"/>
            <a:ext cx="7561217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影響睡眠的因素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08912"/>
              </p:ext>
            </p:extLst>
          </p:nvPr>
        </p:nvGraphicFramePr>
        <p:xfrm>
          <a:off x="4474736" y="1883856"/>
          <a:ext cx="752548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488">
                  <a:extLst>
                    <a:ext uri="{9D8B030D-6E8A-4147-A177-3AD203B41FA5}">
                      <a16:colId xmlns:a16="http://schemas.microsoft.com/office/drawing/2014/main" val="853301351"/>
                    </a:ext>
                  </a:extLst>
                </a:gridCol>
              </a:tblGrid>
              <a:tr h="49871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TW" sz="4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en-US" altLang="zh-TW" sz="4000" b="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睡覺前你會做些甚麼？</a:t>
                      </a:r>
                    </a:p>
                  </a:txBody>
                  <a:tcPr>
                    <a:solidFill>
                      <a:srgbClr val="CFE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59763"/>
                  </a:ext>
                </a:extLst>
              </a:tr>
              <a:tr h="2232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你認為以下哪些做法會降低我們的睡眠質素？</a:t>
                      </a:r>
                      <a:endParaRPr lang="en-US" altLang="zh-TW" sz="4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28750" lvl="2" indent="-514350" algn="l">
                        <a:buFont typeface="+mj-lt"/>
                        <a:buAutoNum type="alphaUcPeriod"/>
                      </a:pPr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睡覺時間把燈開着</a:t>
                      </a:r>
                      <a:endParaRPr lang="en-US" altLang="zh-TW" sz="4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28750" lvl="2" indent="-514350" algn="l">
                        <a:buFont typeface="+mj-lt"/>
                        <a:buAutoNum type="alphaUcPeriod"/>
                      </a:pPr>
                      <a:r>
                        <a:rPr lang="zh-HK" altLang="zh-HK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睡前</a:t>
                      </a:r>
                      <a:r>
                        <a:rPr lang="en-US" altLang="zh-HK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HK" altLang="zh-HK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小時使用手機</a:t>
                      </a:r>
                      <a:endParaRPr lang="zh-TW" altLang="zh-HK" sz="4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28750" lvl="2" indent="-514350" algn="l">
                        <a:buFont typeface="+mj-lt"/>
                        <a:buAutoNum type="alphaUcPeriod"/>
                      </a:pPr>
                      <a:r>
                        <a:rPr lang="zh-HK" altLang="zh-HK" sz="4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睡前進行體</a:t>
                      </a:r>
                      <a:r>
                        <a:rPr lang="zh-TW" altLang="en-US" sz="4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</a:t>
                      </a:r>
                      <a:r>
                        <a:rPr lang="zh-HK" altLang="zh-HK" sz="4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</a:t>
                      </a:r>
                      <a:endParaRPr lang="zh-TW" altLang="zh-HK" sz="4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428750" marR="0" lvl="2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zh-HK" altLang="zh-HK" sz="4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午</a:t>
                      </a:r>
                      <a:r>
                        <a:rPr lang="zh-TW" altLang="zh-HK" sz="4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睡</a:t>
                      </a:r>
                      <a:r>
                        <a:rPr lang="en-US" altLang="zh-HK" sz="4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HK" altLang="zh-HK" sz="40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</a:t>
                      </a:r>
                      <a:endParaRPr lang="zh-TW" altLang="zh-HK" sz="4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4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50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" y="829344"/>
            <a:ext cx="1587862" cy="1194072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0BCBAB-665D-4207-96E2-B139EC17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圖片 6">
            <a:hlinkClick r:id="rId5"/>
            <a:extLst>
              <a:ext uri="{FF2B5EF4-FFF2-40B4-BE49-F238E27FC236}">
                <a16:creationId xmlns:a16="http://schemas.microsoft.com/office/drawing/2014/main" id="{9216CD04-8729-46F8-9B11-CE20FB25B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多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標題 1"/>
          <p:cNvSpPr>
            <a:spLocks noGrp="1"/>
          </p:cNvSpPr>
          <p:nvPr>
            <p:ph type="title"/>
          </p:nvPr>
        </p:nvSpPr>
        <p:spPr>
          <a:xfrm>
            <a:off x="655290" y="529389"/>
            <a:ext cx="10078359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影響睡眠的因素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255506"/>
              </p:ext>
            </p:extLst>
          </p:nvPr>
        </p:nvGraphicFramePr>
        <p:xfrm>
          <a:off x="655290" y="1484587"/>
          <a:ext cx="10795812" cy="5056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9546">
                  <a:extLst>
                    <a:ext uri="{9D8B030D-6E8A-4147-A177-3AD203B41FA5}">
                      <a16:colId xmlns:a16="http://schemas.microsoft.com/office/drawing/2014/main" val="451893012"/>
                    </a:ext>
                  </a:extLst>
                </a:gridCol>
                <a:gridCol w="8456266">
                  <a:extLst>
                    <a:ext uri="{9D8B030D-6E8A-4147-A177-3AD203B41FA5}">
                      <a16:colId xmlns:a16="http://schemas.microsoft.com/office/drawing/2014/main" val="4239767854"/>
                    </a:ext>
                  </a:extLst>
                </a:gridCol>
              </a:tblGrid>
              <a:tr h="1487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幫助睡眠</a:t>
                      </a:r>
                      <a:endParaRPr lang="en-US" alt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的因素</a:t>
                      </a:r>
                      <a:endParaRPr lang="en-US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3600450" algn="l"/>
                        </a:tabLst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有規律的生理時鐘</a:t>
                      </a:r>
                      <a:endParaRPr lang="en-US" altLang="zh-TW" sz="2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3600450" algn="l"/>
                        </a:tabLst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恆常的日間運動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0538217"/>
                  </a:ext>
                </a:extLst>
              </a:tr>
              <a:tr h="3568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0" algn="l"/>
                        </a:tabLst>
                      </a:pPr>
                      <a:r>
                        <a:rPr lang="zh-TW" alt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阻礙睡眠</a:t>
                      </a:r>
                      <a:endParaRPr lang="en-US" alt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0" algn="l"/>
                        </a:tabLst>
                      </a:pPr>
                      <a:r>
                        <a:rPr lang="zh-TW" alt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的因素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3600450" algn="l"/>
                        </a:tabLst>
                        <a:defRPr/>
                      </a:pPr>
                      <a:r>
                        <a:rPr lang="zh-HK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生活壓</a:t>
                      </a: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力</a:t>
                      </a:r>
                      <a:endParaRPr lang="en-US" altLang="zh-TW" sz="2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3600450" algn="l"/>
                        </a:tabLst>
                        <a:defRPr/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睡眠環境，例如室溫太熱、太冷或太多雜音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3600450" algn="l"/>
                        </a:tabLst>
                        <a:defRPr/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時間過長的午睡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3600450" algn="l"/>
                        </a:tabLst>
                        <a:defRPr/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睡前過度使用電子產品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3600450" algn="l"/>
                        </a:tabLst>
                        <a:defRPr/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太飽或太餓</a:t>
                      </a:r>
                      <a:r>
                        <a:rPr lang="en-US" altLang="zh-TW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969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4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D21B5AAA-B127-4A7D-9F64-A0540B4E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66"/>
            <a:ext cx="12192000" cy="68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4782" y="297311"/>
            <a:ext cx="11689266" cy="6441817"/>
            <a:chOff x="124782" y="297311"/>
            <a:chExt cx="11689266" cy="6441817"/>
          </a:xfrm>
        </p:grpSpPr>
        <p:grpSp>
          <p:nvGrpSpPr>
            <p:cNvPr id="47" name="群組 35"/>
            <p:cNvGrpSpPr/>
            <p:nvPr/>
          </p:nvGrpSpPr>
          <p:grpSpPr>
            <a:xfrm>
              <a:off x="648860" y="473954"/>
              <a:ext cx="11165188" cy="6265174"/>
              <a:chOff x="4237160" y="-118752"/>
              <a:chExt cx="5135011" cy="3895106"/>
            </a:xfrm>
          </p:grpSpPr>
          <p:sp>
            <p:nvSpPr>
              <p:cNvPr id="62" name="矩形 37"/>
              <p:cNvSpPr/>
              <p:nvPr/>
            </p:nvSpPr>
            <p:spPr>
              <a:xfrm>
                <a:off x="4237160" y="-118752"/>
                <a:ext cx="5135011" cy="389510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63" name="矩形 38"/>
              <p:cNvSpPr/>
              <p:nvPr/>
            </p:nvSpPr>
            <p:spPr>
              <a:xfrm>
                <a:off x="4397883" y="88023"/>
                <a:ext cx="4769399" cy="3466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82" y="319487"/>
              <a:ext cx="1816770" cy="1861081"/>
            </a:xfrm>
            <a:prstGeom prst="rect">
              <a:avLst/>
            </a:prstGeom>
          </p:spPr>
        </p:pic>
        <p:sp>
          <p:nvSpPr>
            <p:cNvPr id="49" name="Arc 48"/>
            <p:cNvSpPr/>
            <p:nvPr/>
          </p:nvSpPr>
          <p:spPr>
            <a:xfrm flipH="1">
              <a:off x="2071558" y="30993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flipH="1">
              <a:off x="2720418" y="29731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flipH="1">
              <a:off x="3427714" y="33596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flipH="1">
              <a:off x="4070818" y="315134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flipH="1">
              <a:off x="4719678" y="302512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flipH="1">
              <a:off x="5426974" y="34116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6126716" y="34870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flipH="1">
              <a:off x="6775576" y="336079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flipH="1">
              <a:off x="7482872" y="374728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flipH="1">
              <a:off x="8258714" y="38881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flipH="1">
              <a:off x="8907574" y="37619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flipH="1">
              <a:off x="9614870" y="41484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flipH="1">
              <a:off x="10314679" y="38367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38448" y="2349488"/>
            <a:ext cx="678417" cy="661701"/>
            <a:chOff x="-1683874" y="1990038"/>
            <a:chExt cx="678417" cy="661701"/>
          </a:xfrm>
        </p:grpSpPr>
        <p:sp>
          <p:nvSpPr>
            <p:cNvPr id="65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6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497" y="2436661"/>
            <a:ext cx="8463199" cy="2395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眠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質素因素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眾多。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睡眠環境、日間及晚間進行的活動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皆有可能影響着我們的睡眠質素。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標題 1"/>
          <p:cNvSpPr>
            <a:spLocks noGrp="1"/>
          </p:cNvSpPr>
          <p:nvPr>
            <p:ph type="title"/>
          </p:nvPr>
        </p:nvSpPr>
        <p:spPr>
          <a:xfrm>
            <a:off x="799905" y="1114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421049" y="3389811"/>
            <a:ext cx="678417" cy="661701"/>
            <a:chOff x="-1683874" y="1990038"/>
            <a:chExt cx="678417" cy="661701"/>
          </a:xfrm>
        </p:grpSpPr>
        <p:sp>
          <p:nvSpPr>
            <p:cNvPr id="6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0" name="文字方塊 32"/>
            <p:cNvSpPr txBox="1"/>
            <p:nvPr/>
          </p:nvSpPr>
          <p:spPr>
            <a:xfrm>
              <a:off x="-1660771" y="2005408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47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893128"/>
            <a:ext cx="11646568" cy="60922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4590" y="314265"/>
            <a:ext cx="587141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健康睡眠習慣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endParaRPr lang="zh-TW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60295" y="1577250"/>
            <a:ext cx="5855800" cy="6349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建立健康的睡眠習慣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4625279" y="2505743"/>
            <a:ext cx="3493170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 </a:t>
            </a:r>
            <a:r>
              <a:rPr lang="zh-HK" altLang="en-US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晚間的常規</a:t>
            </a:r>
            <a:endParaRPr lang="en-US" altLang="zh-HK" sz="28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Evening routine </a:t>
            </a:r>
            <a:endParaRPr lang="zh-TW" altLang="en-US" sz="20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標題 1"/>
          <p:cNvSpPr txBox="1">
            <a:spLocks/>
          </p:cNvSpPr>
          <p:nvPr/>
        </p:nvSpPr>
        <p:spPr>
          <a:xfrm>
            <a:off x="1048319" y="2489184"/>
            <a:ext cx="4319339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HK" altLang="en-US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睡眠環境 </a:t>
            </a:r>
            <a:endParaRPr lang="en-US" altLang="zh-HK" sz="2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Bedroom environment</a:t>
            </a:r>
            <a:endParaRPr lang="zh-TW" altLang="en-US" sz="20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8280302" y="2483018"/>
            <a:ext cx="3493170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HK" altLang="en-US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日間的常規</a:t>
            </a:r>
            <a:endParaRPr lang="en-US" altLang="zh-HK" sz="28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Daytime routine</a:t>
            </a:r>
            <a:endParaRPr lang="zh-TW" altLang="en-US" sz="20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內容版面配置區 2"/>
          <p:cNvSpPr txBox="1">
            <a:spLocks/>
          </p:cNvSpPr>
          <p:nvPr/>
        </p:nvSpPr>
        <p:spPr>
          <a:xfrm>
            <a:off x="1550972" y="3501806"/>
            <a:ext cx="8828270" cy="330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睡覺時關掉電燈，保持睡房黑暗</a:t>
            </a:r>
            <a:endParaRPr lang="zh-TW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保持一個寧靜和溫度適中的睡房環境</a:t>
            </a:r>
            <a:endParaRPr lang="zh-TW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不要在床上做功</a:t>
            </a:r>
            <a:r>
              <a:rPr lang="zh-TW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HK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或溫習</a:t>
            </a:r>
            <a:endParaRPr lang="zh-TW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HK" sz="3600" dirty="0"/>
          </a:p>
        </p:txBody>
      </p:sp>
      <p:sp>
        <p:nvSpPr>
          <p:cNvPr id="59" name="Oval 58"/>
          <p:cNvSpPr/>
          <p:nvPr/>
        </p:nvSpPr>
        <p:spPr>
          <a:xfrm>
            <a:off x="1177993" y="413867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177993" y="545221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7993" y="479544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826801" y="2074136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睡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慣</a:t>
            </a:r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會影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響</a:t>
            </a:r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們</a:t>
            </a:r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的睡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間</a:t>
            </a:r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及睡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質素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68" y="3386787"/>
            <a:ext cx="671684" cy="10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2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928786"/>
            <a:ext cx="11630526" cy="58754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716" y="361757"/>
            <a:ext cx="5498432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健康睡眠習慣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endParaRPr lang="zh-TW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4557225" y="2482079"/>
            <a:ext cx="3493170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 </a:t>
            </a:r>
            <a:r>
              <a:rPr lang="zh-HK" altLang="en-US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晚間的常規</a:t>
            </a:r>
            <a:endParaRPr lang="en-US" altLang="zh-HK" sz="2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Evening routine </a:t>
            </a:r>
            <a:endParaRPr lang="zh-TW" altLang="en-US" sz="20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標題 1"/>
          <p:cNvSpPr txBox="1">
            <a:spLocks/>
          </p:cNvSpPr>
          <p:nvPr/>
        </p:nvSpPr>
        <p:spPr>
          <a:xfrm>
            <a:off x="1151019" y="2483184"/>
            <a:ext cx="3031119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HK" altLang="en-US" sz="28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睡眠環境 </a:t>
            </a:r>
            <a:endParaRPr lang="en-US" altLang="zh-HK" sz="2800" b="1" dirty="0">
              <a:solidFill>
                <a:srgbClr val="D0CEC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Bedroom environment</a:t>
            </a:r>
            <a:endParaRPr lang="zh-TW" altLang="en-US" sz="2000" b="1" dirty="0">
              <a:solidFill>
                <a:srgbClr val="D0CEC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8163322" y="2468252"/>
            <a:ext cx="3493170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HK" altLang="en-US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日間的常規</a:t>
            </a:r>
            <a:endParaRPr lang="en-US" altLang="zh-HK" sz="28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Daytime routine</a:t>
            </a:r>
            <a:endParaRPr lang="zh-TW" altLang="en-US" sz="20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內容版面配置區 2"/>
          <p:cNvSpPr txBox="1">
            <a:spLocks/>
          </p:cNvSpPr>
          <p:nvPr/>
        </p:nvSpPr>
        <p:spPr>
          <a:xfrm>
            <a:off x="1198048" y="3697382"/>
            <a:ext cx="9705566" cy="330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睡前進行放鬆活動，如聽音樂、進行鬆弛練習</a:t>
            </a:r>
          </a:p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小時，避免使用會發出光線的電子產品（例如：電腦、電視或手提電話等）</a:t>
            </a:r>
          </a:p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r>
              <a:rPr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小時避免</a:t>
            </a:r>
            <a:r>
              <a:rPr lang="zh-HK" altLang="zh-HK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劇烈或刺激的運動和活動</a:t>
            </a:r>
          </a:p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睡前避免大吃大喝或餓</a:t>
            </a:r>
            <a:r>
              <a:rPr lang="zh-HK" altLang="zh-HK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着</a:t>
            </a: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肚子</a:t>
            </a:r>
          </a:p>
          <a:p>
            <a:pPr marL="0" indent="0">
              <a:buNone/>
            </a:pPr>
            <a:endParaRPr lang="zh-TW" altLang="zh-HK" sz="3600" dirty="0"/>
          </a:p>
        </p:txBody>
      </p:sp>
      <p:sp>
        <p:nvSpPr>
          <p:cNvPr id="13" name="Oval 12"/>
          <p:cNvSpPr/>
          <p:nvPr/>
        </p:nvSpPr>
        <p:spPr>
          <a:xfrm>
            <a:off x="792985" y="375366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92985" y="547834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92985" y="4322525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92985" y="602962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3160295" y="1577250"/>
            <a:ext cx="5871410" cy="5817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建立健康的睡眠習慣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6801" y="2074136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睡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習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慣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會影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響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我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們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的睡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時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間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及睡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質素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7" b="100000" l="1092" r="997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9892" y="5107400"/>
            <a:ext cx="1958405" cy="15243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0347056" y="5173297"/>
            <a:ext cx="1220324" cy="1393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035266" y="4958035"/>
            <a:ext cx="1870724" cy="1875471"/>
          </a:xfrm>
          <a:prstGeom prst="ellipse">
            <a:avLst/>
          </a:pr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344702" y="4891670"/>
            <a:ext cx="182886" cy="8756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0238462" y="5023809"/>
            <a:ext cx="197683" cy="13004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0260657" y="5103411"/>
            <a:ext cx="175488" cy="61572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74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8" y="978568"/>
            <a:ext cx="11771258" cy="58842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692" y="328136"/>
            <a:ext cx="5530516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健康睡眠習慣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endParaRPr lang="zh-TW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標題 1"/>
          <p:cNvSpPr txBox="1">
            <a:spLocks/>
          </p:cNvSpPr>
          <p:nvPr/>
        </p:nvSpPr>
        <p:spPr>
          <a:xfrm>
            <a:off x="4557225" y="2562289"/>
            <a:ext cx="3493170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 </a:t>
            </a:r>
            <a:r>
              <a:rPr lang="zh-HK" altLang="en-US" sz="28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晚間的常規</a:t>
            </a:r>
            <a:endParaRPr lang="en-US" altLang="zh-HK" sz="2800" b="1" dirty="0">
              <a:solidFill>
                <a:srgbClr val="D0CEC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Evening routine </a:t>
            </a:r>
            <a:endParaRPr lang="zh-TW" altLang="en-US" sz="2000" b="1" dirty="0">
              <a:solidFill>
                <a:srgbClr val="D0CEC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標題 1"/>
          <p:cNvSpPr txBox="1">
            <a:spLocks/>
          </p:cNvSpPr>
          <p:nvPr/>
        </p:nvSpPr>
        <p:spPr>
          <a:xfrm>
            <a:off x="1151019" y="2579436"/>
            <a:ext cx="3293280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HK" altLang="en-US" sz="28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睡眠環境 </a:t>
            </a:r>
            <a:endParaRPr lang="en-US" altLang="zh-HK" sz="2800" b="1" dirty="0">
              <a:solidFill>
                <a:srgbClr val="D0CEC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D0CEC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Bedroom environment</a:t>
            </a:r>
            <a:endParaRPr lang="zh-TW" altLang="en-US" sz="2000" b="1" dirty="0">
              <a:solidFill>
                <a:srgbClr val="D0CEC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8163322" y="2548462"/>
            <a:ext cx="3493170" cy="80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HK" altLang="en-US" sz="2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日間的常規</a:t>
            </a:r>
            <a:endParaRPr lang="en-US" altLang="zh-HK" sz="2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Daytime routine</a:t>
            </a:r>
            <a:endParaRPr lang="zh-TW" altLang="en-US" sz="20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內容版面配置區 2"/>
          <p:cNvSpPr txBox="1">
            <a:spLocks/>
          </p:cNvSpPr>
          <p:nvPr/>
        </p:nvSpPr>
        <p:spPr>
          <a:xfrm>
            <a:off x="1151018" y="3736543"/>
            <a:ext cx="10202782" cy="330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建立有規律的睡眠時間，即使在週末也於固定的時間上床睡覺和起床</a:t>
            </a:r>
          </a:p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進行帶氧運動</a:t>
            </a:r>
          </a:p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維持均衡飲食，定時進食</a:t>
            </a:r>
          </a:p>
          <a:p>
            <a:pPr marL="0" indent="0">
              <a:buNone/>
            </a:pPr>
            <a:r>
              <a:rPr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避免太長的午睡</a:t>
            </a:r>
            <a:endParaRPr lang="zh-TW" altLang="en-US" sz="3500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HK" sz="3600" dirty="0"/>
          </a:p>
        </p:txBody>
      </p:sp>
      <p:sp>
        <p:nvSpPr>
          <p:cNvPr id="13" name="Oval 12"/>
          <p:cNvSpPr/>
          <p:nvPr/>
        </p:nvSpPr>
        <p:spPr>
          <a:xfrm>
            <a:off x="760899" y="383387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60899" y="555855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60899" y="493263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60899" y="610983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3160295" y="1577250"/>
            <a:ext cx="5855800" cy="6349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建立健康的睡眠習慣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6801" y="2074136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睡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習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慣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會影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響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我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們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的睡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時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間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及睡</a:t>
            </a:r>
            <a:r>
              <a:rPr lang="zh-TW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眠</a:t>
            </a:r>
            <a:r>
              <a:rPr lang="zh-HK" altLang="en-US" kern="1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質素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" b="100000" l="0" r="98852">
                        <a14:foregroundMark x1="54376" y1="90235" x2="54376" y2="90235"/>
                        <a14:backgroundMark x1="21521" y1="32386" x2="21521" y2="32386"/>
                        <a14:backgroundMark x1="13917" y1="30655" x2="13917" y2="30655"/>
                        <a14:backgroundMark x1="22669" y1="33004" x2="22669" y2="33004"/>
                        <a14:backgroundMark x1="24534" y1="33127" x2="24534" y2="33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890407" y="4425043"/>
            <a:ext cx="1851623" cy="2249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68" y="4585100"/>
            <a:ext cx="1380722" cy="19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86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0241" y="55055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健康睡眠習慣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endParaRPr lang="zh-TW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1615" y="1413968"/>
            <a:ext cx="10715368" cy="49374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TW" altLang="zh-HK" dirty="0"/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試根據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在每一方面列舉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項個人認為最重要及最實際可行的睡眠建議。</a:t>
            </a:r>
            <a:endParaRPr lang="zh-TW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8636" y="205100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22" t="21429" r="16740" b="9735"/>
          <a:stretch/>
        </p:blipFill>
        <p:spPr>
          <a:xfrm>
            <a:off x="3847869" y="3087762"/>
            <a:ext cx="4003256" cy="35193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18041" y="951722"/>
            <a:ext cx="416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筆記簿第二節任務</a:t>
            </a:r>
            <a:r>
              <a:rPr lang="en-US" altLang="zh-TW" sz="2800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2232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4782" y="297311"/>
            <a:ext cx="11689266" cy="6441817"/>
            <a:chOff x="124782" y="297311"/>
            <a:chExt cx="11689266" cy="6441817"/>
          </a:xfrm>
        </p:grpSpPr>
        <p:grpSp>
          <p:nvGrpSpPr>
            <p:cNvPr id="47" name="群組 35"/>
            <p:cNvGrpSpPr/>
            <p:nvPr/>
          </p:nvGrpSpPr>
          <p:grpSpPr>
            <a:xfrm>
              <a:off x="648860" y="473954"/>
              <a:ext cx="11165188" cy="6265174"/>
              <a:chOff x="4237160" y="-118752"/>
              <a:chExt cx="5135011" cy="3895106"/>
            </a:xfrm>
          </p:grpSpPr>
          <p:sp>
            <p:nvSpPr>
              <p:cNvPr id="62" name="矩形 37"/>
              <p:cNvSpPr/>
              <p:nvPr/>
            </p:nvSpPr>
            <p:spPr>
              <a:xfrm>
                <a:off x="4237160" y="-118752"/>
                <a:ext cx="5135011" cy="389510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63" name="矩形 38"/>
              <p:cNvSpPr/>
              <p:nvPr/>
            </p:nvSpPr>
            <p:spPr>
              <a:xfrm>
                <a:off x="4397883" y="88023"/>
                <a:ext cx="4769399" cy="34666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82" y="319487"/>
              <a:ext cx="1816770" cy="1861081"/>
            </a:xfrm>
            <a:prstGeom prst="rect">
              <a:avLst/>
            </a:prstGeom>
          </p:spPr>
        </p:pic>
        <p:sp>
          <p:nvSpPr>
            <p:cNvPr id="49" name="Arc 48"/>
            <p:cNvSpPr/>
            <p:nvPr/>
          </p:nvSpPr>
          <p:spPr>
            <a:xfrm flipH="1">
              <a:off x="2071558" y="30993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flipH="1">
              <a:off x="2720418" y="29731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flipH="1">
              <a:off x="3427714" y="33596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flipH="1">
              <a:off x="4070818" y="315134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flipH="1">
              <a:off x="4719678" y="302512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flipH="1">
              <a:off x="5426974" y="34116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6126716" y="34870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flipH="1">
              <a:off x="6775576" y="336079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flipH="1">
              <a:off x="7482872" y="374728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flipH="1">
              <a:off x="8258714" y="388813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flipH="1">
              <a:off x="8907574" y="376191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flipH="1">
              <a:off x="9614870" y="41484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flipH="1">
              <a:off x="10314679" y="383670"/>
              <a:ext cx="1000826" cy="704498"/>
            </a:xfrm>
            <a:prstGeom prst="arc">
              <a:avLst>
                <a:gd name="adj1" fmla="val 16200000"/>
                <a:gd name="adj2" fmla="val 4808052"/>
              </a:avLst>
            </a:prstGeom>
            <a:noFill/>
            <a:ln w="127000">
              <a:solidFill>
                <a:srgbClr val="3CB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51893" y="2451261"/>
            <a:ext cx="8463199" cy="2395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可以透過</a:t>
            </a:r>
            <a:r>
              <a:rPr 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來建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HK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健康的睡眠習慣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，保持身體及精神健康。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標題 1"/>
          <p:cNvSpPr>
            <a:spLocks noGrp="1"/>
          </p:cNvSpPr>
          <p:nvPr>
            <p:ph type="title"/>
          </p:nvPr>
        </p:nvSpPr>
        <p:spPr>
          <a:xfrm>
            <a:off x="799905" y="1114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51250" y="2393654"/>
            <a:ext cx="678417" cy="646331"/>
            <a:chOff x="-1683874" y="1978867"/>
            <a:chExt cx="678417" cy="646331"/>
          </a:xfrm>
        </p:grpSpPr>
        <p:sp>
          <p:nvSpPr>
            <p:cNvPr id="6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2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2216882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27" y="2017775"/>
            <a:ext cx="3193204" cy="3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4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86" y="2209736"/>
            <a:ext cx="11366695" cy="5167312"/>
          </a:xfrm>
        </p:spPr>
        <p:txBody>
          <a:bodyPr>
            <a:noAutofit/>
          </a:bodyPr>
          <a:lstStyle/>
          <a:p>
            <a:pPr lvl="1"/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良好的睡眠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是「壓力水桶」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放水的方法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之一，對維持身心健康甚為重要。睡眠不足或者睡眠質素欠佳都會對我們的身體、情緒，以至學習、日常生活等各方面構成負面影響。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我們除了要保持足夠的睡眠時間之外，還需要留意自己的睡眠質素，因為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睡眠時間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睡眠質素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同樣重要。</a:t>
            </a:r>
            <a:endParaRPr 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6" y="766959"/>
            <a:ext cx="1714133" cy="11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86" y="2051001"/>
            <a:ext cx="11366695" cy="5167312"/>
          </a:xfrm>
        </p:spPr>
        <p:txBody>
          <a:bodyPr>
            <a:noAutofit/>
          </a:bodyPr>
          <a:lstStyle/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影響睡眠的因素眾多，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睡眠環境、日間及晚間進行的活動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皆有可能影響着我們的睡眠質素。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HK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在日常生活中，我們可以透過</a:t>
            </a:r>
            <a:r>
              <a:rPr lang="en-US" altLang="zh-TW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健康的睡眠習慣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，保持身體及精神健康。</a:t>
            </a:r>
            <a:endParaRPr lang="en-US" altLang="zh-TW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3" y="702177"/>
            <a:ext cx="1714133" cy="11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86358" y="229163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6358" y="4378402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重溫第一節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98804"/>
            <a:ext cx="10515600" cy="46757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精神健康與身體健康同樣重要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，會影響着我們的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適應行為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社交關係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，令我們有能力應對生活上各種的壓力，發揮個人潛能。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每人都有一個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生活上的壓力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，例如學業、家庭生活、朋友關係、健康狀況等會如水一樣注入我們的水桶中。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79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重溫第一節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198" y="2059644"/>
            <a:ext cx="10515600" cy="467575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每個人對不同事情所感受到的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壓力程度都不同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可以鍛鍊我們的韌力、成為我們的推動力和帶來滿足感甚至成就感，但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會適得其反，成為成長中的阻力。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過多或積聚過久的壓力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會影響身體及精神健康，因此我們需要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定期及用心地保養「壓力水桶」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，適時釋放壓力，避免出現壓力滿瀉的情況。</a:t>
            </a:r>
          </a:p>
          <a:p>
            <a:pPr>
              <a:buFont typeface="Wingdings" panose="05000000000000000000" pitchFamily="2" charset="2"/>
              <a:buChar char="ü"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7"/>
          <p:cNvSpPr/>
          <p:nvPr/>
        </p:nvSpPr>
        <p:spPr>
          <a:xfrm>
            <a:off x="651709" y="206669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8"/>
          <p:cNvSpPr/>
          <p:nvPr/>
        </p:nvSpPr>
        <p:spPr>
          <a:xfrm>
            <a:off x="670759" y="437015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0817" y="2730682"/>
            <a:ext cx="9633046" cy="24635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眠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與精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的關係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HK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的睡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眠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慣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70" y="1018828"/>
            <a:ext cx="3393746" cy="2052505"/>
          </a:xfrm>
          <a:prstGeom prst="rect">
            <a:avLst/>
          </a:prstGeom>
        </p:spPr>
      </p:pic>
      <p:sp>
        <p:nvSpPr>
          <p:cNvPr id="31" name="4-Point Star 30"/>
          <p:cNvSpPr/>
          <p:nvPr/>
        </p:nvSpPr>
        <p:spPr>
          <a:xfrm>
            <a:off x="8658941" y="2412362"/>
            <a:ext cx="438690" cy="475488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4-Point Star 31"/>
          <p:cNvSpPr/>
          <p:nvPr/>
        </p:nvSpPr>
        <p:spPr>
          <a:xfrm>
            <a:off x="10569815" y="973677"/>
            <a:ext cx="384048" cy="363471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0235" y="2678540"/>
            <a:ext cx="745958" cy="793422"/>
            <a:chOff x="208548" y="1874972"/>
            <a:chExt cx="745958" cy="793422"/>
          </a:xfrm>
        </p:grpSpPr>
        <p:sp>
          <p:nvSpPr>
            <p:cNvPr id="39" name="Oval 38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6999" y="4197500"/>
            <a:ext cx="745958" cy="793422"/>
            <a:chOff x="208548" y="1874972"/>
            <a:chExt cx="745958" cy="793422"/>
          </a:xfrm>
        </p:grpSpPr>
        <p:sp>
          <p:nvSpPr>
            <p:cNvPr id="46" name="Oval 45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0225117" y="2006672"/>
            <a:ext cx="1367232" cy="559163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348236" y="2060471"/>
            <a:ext cx="1211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7492" y="968015"/>
            <a:ext cx="4804732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966216" y="1225296"/>
            <a:ext cx="3773052" cy="684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本節內容簡介</a:t>
            </a:r>
            <a:endParaRPr lang="zh-TW" altLang="en-US" b="1" dirty="0">
              <a:solidFill>
                <a:srgbClr val="EF80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58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87" y="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59" name="Oval 58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65" name="標題 1"/>
          <p:cNvSpPr>
            <a:spLocks noGrp="1"/>
          </p:cNvSpPr>
          <p:nvPr>
            <p:ph type="title"/>
          </p:nvPr>
        </p:nvSpPr>
        <p:spPr>
          <a:xfrm>
            <a:off x="2564373" y="510203"/>
            <a:ext cx="883031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睡眠的重要性</a:t>
            </a:r>
          </a:p>
        </p:txBody>
      </p:sp>
      <p:sp>
        <p:nvSpPr>
          <p:cNvPr id="67" name="Oval 66"/>
          <p:cNvSpPr/>
          <p:nvPr/>
        </p:nvSpPr>
        <p:spPr>
          <a:xfrm>
            <a:off x="1738682" y="356119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66"/>
          <p:cNvSpPr/>
          <p:nvPr/>
        </p:nvSpPr>
        <p:spPr>
          <a:xfrm>
            <a:off x="1776518" y="505528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58380" y="2172157"/>
            <a:ext cx="9442296" cy="4190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實踐健康生活模式是「壓力水桶」放水的</a:t>
            </a:r>
            <a:r>
              <a:rPr lang="zh-TW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其中一種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例如：有規律的作息、充足睡眠、恆常運動、均衡飲食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為水桶釋出更多的空間，在有需要時來盛載生活上的各種恆常或突發壓力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372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700402" y="3602736"/>
            <a:ext cx="11058782" cy="36576"/>
          </a:xfrm>
          <a:prstGeom prst="line">
            <a:avLst/>
          </a:prstGeom>
          <a:ln w="762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062690" y="1595070"/>
            <a:ext cx="10189764" cy="43511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922" y="2835594"/>
            <a:ext cx="8993794" cy="1186811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睡眠對我們有多重要呢？</a:t>
            </a:r>
            <a:endParaRPr lang="zh-HK" altLang="en-US" sz="36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4" y="269068"/>
            <a:ext cx="2471987" cy="2732197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50944" y="3392424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735318" y="3446826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1630" y="-46227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75347" y="1358484"/>
            <a:ext cx="10684042" cy="56850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51" y="2885467"/>
            <a:ext cx="1021831" cy="1659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4373" y="510203"/>
            <a:ext cx="8830310" cy="1325563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睡得好與不好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56618" y="1865229"/>
            <a:ext cx="4478107" cy="788156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當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一個人睡得好</a:t>
            </a:r>
            <a:r>
              <a: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或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睡得</a:t>
            </a:r>
            <a:r>
              <a: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不好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的時候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……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90" y="3859625"/>
            <a:ext cx="6979148" cy="30481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136076" y="2061264"/>
            <a:ext cx="2021745" cy="1042894"/>
            <a:chOff x="4136076" y="2718990"/>
            <a:chExt cx="2021745" cy="1042894"/>
          </a:xfrm>
        </p:grpSpPr>
        <p:sp>
          <p:nvSpPr>
            <p:cNvPr id="21" name="Freeform 20"/>
            <p:cNvSpPr/>
            <p:nvPr/>
          </p:nvSpPr>
          <p:spPr>
            <a:xfrm>
              <a:off x="4815353" y="3083416"/>
              <a:ext cx="673768" cy="351716"/>
            </a:xfrm>
            <a:custGeom>
              <a:avLst/>
              <a:gdLst>
                <a:gd name="connsiteX0" fmla="*/ 0 w 673768"/>
                <a:gd name="connsiteY0" fmla="*/ 0 h 351716"/>
                <a:gd name="connsiteX1" fmla="*/ 256673 w 673768"/>
                <a:gd name="connsiteY1" fmla="*/ 320843 h 351716"/>
                <a:gd name="connsiteX2" fmla="*/ 673768 w 673768"/>
                <a:gd name="connsiteY2" fmla="*/ 320843 h 3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768" h="351716">
                  <a:moveTo>
                    <a:pt x="0" y="0"/>
                  </a:moveTo>
                  <a:cubicBezTo>
                    <a:pt x="72189" y="133684"/>
                    <a:pt x="144378" y="267369"/>
                    <a:pt x="256673" y="320843"/>
                  </a:cubicBezTo>
                  <a:cubicBezTo>
                    <a:pt x="368968" y="374317"/>
                    <a:pt x="521368" y="347580"/>
                    <a:pt x="673768" y="320843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84053" y="3410168"/>
              <a:ext cx="673768" cy="351716"/>
            </a:xfrm>
            <a:custGeom>
              <a:avLst/>
              <a:gdLst>
                <a:gd name="connsiteX0" fmla="*/ 0 w 673768"/>
                <a:gd name="connsiteY0" fmla="*/ 0 h 351716"/>
                <a:gd name="connsiteX1" fmla="*/ 256673 w 673768"/>
                <a:gd name="connsiteY1" fmla="*/ 320843 h 351716"/>
                <a:gd name="connsiteX2" fmla="*/ 673768 w 673768"/>
                <a:gd name="connsiteY2" fmla="*/ 320843 h 3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768" h="351716">
                  <a:moveTo>
                    <a:pt x="0" y="0"/>
                  </a:moveTo>
                  <a:cubicBezTo>
                    <a:pt x="72189" y="133684"/>
                    <a:pt x="144378" y="267369"/>
                    <a:pt x="256673" y="320843"/>
                  </a:cubicBezTo>
                  <a:cubicBezTo>
                    <a:pt x="368968" y="374317"/>
                    <a:pt x="521368" y="347580"/>
                    <a:pt x="673768" y="320843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136076" y="2718990"/>
              <a:ext cx="673768" cy="351716"/>
            </a:xfrm>
            <a:custGeom>
              <a:avLst/>
              <a:gdLst>
                <a:gd name="connsiteX0" fmla="*/ 0 w 673768"/>
                <a:gd name="connsiteY0" fmla="*/ 0 h 351716"/>
                <a:gd name="connsiteX1" fmla="*/ 256673 w 673768"/>
                <a:gd name="connsiteY1" fmla="*/ 320843 h 351716"/>
                <a:gd name="connsiteX2" fmla="*/ 673768 w 673768"/>
                <a:gd name="connsiteY2" fmla="*/ 320843 h 3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768" h="351716">
                  <a:moveTo>
                    <a:pt x="0" y="0"/>
                  </a:moveTo>
                  <a:cubicBezTo>
                    <a:pt x="72189" y="133684"/>
                    <a:pt x="144378" y="267369"/>
                    <a:pt x="256673" y="320843"/>
                  </a:cubicBezTo>
                  <a:cubicBezTo>
                    <a:pt x="368968" y="374317"/>
                    <a:pt x="521368" y="347580"/>
                    <a:pt x="673768" y="320843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3724" y="2099707"/>
            <a:ext cx="2398865" cy="991741"/>
            <a:chOff x="6953724" y="2741391"/>
            <a:chExt cx="2398865" cy="991741"/>
          </a:xfrm>
        </p:grpSpPr>
        <p:grpSp>
          <p:nvGrpSpPr>
            <p:cNvPr id="24" name="Group 23"/>
            <p:cNvGrpSpPr/>
            <p:nvPr/>
          </p:nvGrpSpPr>
          <p:grpSpPr>
            <a:xfrm flipH="1">
              <a:off x="6953724" y="3054664"/>
              <a:ext cx="1601258" cy="678468"/>
              <a:chOff x="4395537" y="2709266"/>
              <a:chExt cx="1342468" cy="67846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395537" y="2709266"/>
                <a:ext cx="673768" cy="351716"/>
              </a:xfrm>
              <a:custGeom>
                <a:avLst/>
                <a:gdLst>
                  <a:gd name="connsiteX0" fmla="*/ 0 w 673768"/>
                  <a:gd name="connsiteY0" fmla="*/ 0 h 351716"/>
                  <a:gd name="connsiteX1" fmla="*/ 256673 w 673768"/>
                  <a:gd name="connsiteY1" fmla="*/ 320843 h 351716"/>
                  <a:gd name="connsiteX2" fmla="*/ 673768 w 673768"/>
                  <a:gd name="connsiteY2" fmla="*/ 320843 h 35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3768" h="351716">
                    <a:moveTo>
                      <a:pt x="0" y="0"/>
                    </a:moveTo>
                    <a:cubicBezTo>
                      <a:pt x="72189" y="133684"/>
                      <a:pt x="144378" y="267369"/>
                      <a:pt x="256673" y="320843"/>
                    </a:cubicBezTo>
                    <a:cubicBezTo>
                      <a:pt x="368968" y="374317"/>
                      <a:pt x="521368" y="347580"/>
                      <a:pt x="673768" y="32084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64237" y="3036018"/>
                <a:ext cx="673768" cy="351716"/>
              </a:xfrm>
              <a:custGeom>
                <a:avLst/>
                <a:gdLst>
                  <a:gd name="connsiteX0" fmla="*/ 0 w 673768"/>
                  <a:gd name="connsiteY0" fmla="*/ 0 h 351716"/>
                  <a:gd name="connsiteX1" fmla="*/ 256673 w 673768"/>
                  <a:gd name="connsiteY1" fmla="*/ 320843 h 351716"/>
                  <a:gd name="connsiteX2" fmla="*/ 673768 w 673768"/>
                  <a:gd name="connsiteY2" fmla="*/ 320843 h 35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3768" h="351716">
                    <a:moveTo>
                      <a:pt x="0" y="0"/>
                    </a:moveTo>
                    <a:cubicBezTo>
                      <a:pt x="72189" y="133684"/>
                      <a:pt x="144378" y="267369"/>
                      <a:pt x="256673" y="320843"/>
                    </a:cubicBezTo>
                    <a:cubicBezTo>
                      <a:pt x="368968" y="374317"/>
                      <a:pt x="521368" y="347580"/>
                      <a:pt x="673768" y="32084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 flipH="1">
              <a:off x="8539675" y="2741391"/>
              <a:ext cx="812914" cy="353073"/>
            </a:xfrm>
            <a:custGeom>
              <a:avLst/>
              <a:gdLst>
                <a:gd name="connsiteX0" fmla="*/ 0 w 673768"/>
                <a:gd name="connsiteY0" fmla="*/ 0 h 351716"/>
                <a:gd name="connsiteX1" fmla="*/ 256673 w 673768"/>
                <a:gd name="connsiteY1" fmla="*/ 320843 h 351716"/>
                <a:gd name="connsiteX2" fmla="*/ 673768 w 673768"/>
                <a:gd name="connsiteY2" fmla="*/ 320843 h 3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768" h="351716">
                  <a:moveTo>
                    <a:pt x="0" y="0"/>
                  </a:moveTo>
                  <a:cubicBezTo>
                    <a:pt x="72189" y="133684"/>
                    <a:pt x="144378" y="267369"/>
                    <a:pt x="256673" y="320843"/>
                  </a:cubicBezTo>
                  <a:cubicBezTo>
                    <a:pt x="368968" y="374317"/>
                    <a:pt x="521368" y="347580"/>
                    <a:pt x="673768" y="320843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6980792" y="3164781"/>
            <a:ext cx="126894" cy="9766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107686" y="3009406"/>
            <a:ext cx="153364" cy="15537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2597124" y="1771431"/>
            <a:ext cx="1205522" cy="571828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睡得好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10031728" y="1763045"/>
            <a:ext cx="1488091" cy="571828"/>
          </a:xfrm>
          <a:prstGeom prst="wedgeRoundRectCallout">
            <a:avLst>
              <a:gd name="adj1" fmla="val 12435"/>
              <a:gd name="adj2" fmla="val 73722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睡得不好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5102122" y="4850841"/>
            <a:ext cx="1250137" cy="498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內容版面配置區 2"/>
          <p:cNvSpPr txBox="1">
            <a:spLocks/>
          </p:cNvSpPr>
          <p:nvPr/>
        </p:nvSpPr>
        <p:spPr>
          <a:xfrm>
            <a:off x="6983301" y="4477694"/>
            <a:ext cx="1250137" cy="498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行為？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內容版面配置區 2"/>
          <p:cNvSpPr txBox="1">
            <a:spLocks/>
          </p:cNvSpPr>
          <p:nvPr/>
        </p:nvSpPr>
        <p:spPr>
          <a:xfrm>
            <a:off x="6546213" y="5906996"/>
            <a:ext cx="3129038" cy="527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在學校的表現？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內容版面配置區 2"/>
          <p:cNvSpPr txBox="1">
            <a:spLocks/>
          </p:cNvSpPr>
          <p:nvPr/>
        </p:nvSpPr>
        <p:spPr>
          <a:xfrm>
            <a:off x="4024860" y="5659261"/>
            <a:ext cx="1246006" cy="45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外觀？</a:t>
            </a:r>
            <a:endParaRPr lang="en-US" altLang="zh-HK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34" y="3038877"/>
            <a:ext cx="198844" cy="2014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34" y="3457977"/>
            <a:ext cx="198844" cy="2014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84" y="3191277"/>
            <a:ext cx="198844" cy="2014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547">
            <a:off x="2003074" y="2833943"/>
            <a:ext cx="1390682" cy="98881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20" y="2439499"/>
            <a:ext cx="1958486" cy="44460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9460" y="2840265"/>
            <a:ext cx="1570061" cy="1092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76" y="2428244"/>
            <a:ext cx="1958486" cy="44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-27940"/>
            <a:ext cx="12192000" cy="6858000"/>
            <a:chOff x="0" y="0"/>
            <a:chExt cx="12192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" y="829344"/>
            <a:ext cx="1587862" cy="1194072"/>
          </a:xfrm>
          <a:prstGeom prst="rect">
            <a:avLst/>
          </a:prstGeom>
        </p:spPr>
      </p:pic>
      <p:pic>
        <p:nvPicPr>
          <p:cNvPr id="3" name="圖片 2">
            <a:hlinkClick r:id="rId5"/>
            <a:extLst>
              <a:ext uri="{FF2B5EF4-FFF2-40B4-BE49-F238E27FC236}">
                <a16:creationId xmlns:a16="http://schemas.microsoft.com/office/drawing/2014/main" id="{8A4ECA6F-2A1A-4534-B82B-053F8222A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6" y="-279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4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0f8b0b-9019-4e2a-86f1-ea88882442dc">
      <Terms xmlns="http://schemas.microsoft.com/office/infopath/2007/PartnerControls"/>
    </lcf76f155ced4ddcb4097134ff3c332f>
    <TaxCatchAll xmlns="a726c2be-f3b9-49c8-b37e-a53ca544b7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3" ma:contentTypeDescription="建立新的文件。" ma:contentTypeScope="" ma:versionID="e602f76fb1b6151cb309d6e822bdf609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4feb1c94ad6ff900b6830a38fd91fec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2a2281-092f-46a0-839e-d6d312583df0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59E10-AC30-4D47-8DAF-C512FA2D4B26}">
  <ds:schemaRefs>
    <ds:schemaRef ds:uri="http://schemas.microsoft.com/office/2006/metadata/properties"/>
    <ds:schemaRef ds:uri="41427138-8be5-4331-9876-fbac57ee4dc8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b640152-3d3c-465b-beb1-086ea6aeed0e"/>
    <ds:schemaRef ds:uri="http://www.w3.org/XML/1998/namespace"/>
    <ds:schemaRef ds:uri="5d0f8b0b-9019-4e2a-86f1-ea88882442dc"/>
    <ds:schemaRef ds:uri="a726c2be-f3b9-49c8-b37e-a53ca544b707"/>
  </ds:schemaRefs>
</ds:datastoreItem>
</file>

<file path=customXml/itemProps2.xml><?xml version="1.0" encoding="utf-8"?>
<ds:datastoreItem xmlns:ds="http://schemas.openxmlformats.org/officeDocument/2006/customXml" ds:itemID="{60658DE1-7EBB-4A90-8EC1-751B2193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0f8b0b-9019-4e2a-86f1-ea88882442dc"/>
    <ds:schemaRef ds:uri="a726c2be-f3b9-49c8-b37e-a53ca544b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30F2EE-5F4B-4A31-913A-24ED7A62C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</TotalTime>
  <Words>1295</Words>
  <Application>Microsoft Office PowerPoint</Application>
  <PresentationFormat>寬螢幕</PresentationFormat>
  <Paragraphs>194</Paragraphs>
  <Slides>28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Microsoft YaHei</vt:lpstr>
      <vt:lpstr>細明體</vt:lpstr>
      <vt:lpstr>微軟正黑體</vt:lpstr>
      <vt:lpstr>微軟正黑體</vt:lpstr>
      <vt:lpstr>Arial</vt:lpstr>
      <vt:lpstr>Berlin Sans FB</vt:lpstr>
      <vt:lpstr>Calibri</vt:lpstr>
      <vt:lpstr>Calibri Light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睡眠的重要性</vt:lpstr>
      <vt:lpstr>睡眠對我們有多重要呢？</vt:lpstr>
      <vt:lpstr>《睡得好與不好》工作紙</vt:lpstr>
      <vt:lpstr>PowerPoint 簡報</vt:lpstr>
      <vt:lpstr>睡得「好」 與 「不好」</vt:lpstr>
      <vt:lpstr>PowerPoint 簡報</vt:lpstr>
      <vt:lpstr>小結</vt:lpstr>
      <vt:lpstr>何謂良好睡眠？</vt:lpstr>
      <vt:lpstr>何謂良好睡眠？</vt:lpstr>
      <vt:lpstr>何謂良好睡眠？</vt:lpstr>
      <vt:lpstr>小結</vt:lpstr>
      <vt:lpstr>影響睡眠的因素</vt:lpstr>
      <vt:lpstr>PowerPoint 簡報</vt:lpstr>
      <vt:lpstr>影響睡眠的因素</vt:lpstr>
      <vt:lpstr>小結</vt:lpstr>
      <vt:lpstr>健康睡眠習慣B-E-D</vt:lpstr>
      <vt:lpstr>健康睡眠習慣B-E-D</vt:lpstr>
      <vt:lpstr>健康睡眠習慣B-E-D</vt:lpstr>
      <vt:lpstr>健康睡眠習慣B-E-D</vt:lpstr>
      <vt:lpstr>小結</vt:lpstr>
      <vt:lpstr>PowerPoint 簡報</vt:lpstr>
      <vt:lpstr>第二節 學習重點</vt:lpstr>
      <vt:lpstr>第二節 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警鐘長期誤鳴</dc:title>
  <dc:creator>CHAN, Hiu-wo Lucy</dc:creator>
  <cp:lastModifiedBy>YIU, Ching-laam Crystal</cp:lastModifiedBy>
  <cp:revision>404</cp:revision>
  <dcterms:created xsi:type="dcterms:W3CDTF">2023-01-05T07:24:07Z</dcterms:created>
  <dcterms:modified xsi:type="dcterms:W3CDTF">2026-05-12T03:43:17Z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0x0101007CAFDF655427C749814513AC4B5E3611</vt:lpwstr>
  </property>
  <property fmtid="{D5CDD505-2E9C-101B-9397-08002B2CF9AE}" pid="3" name="MediaServiceImageTags">
    <vt:lpwstr/>
  </property>
</Properties>
</file>