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1"/>
  </p:notesMasterIdLst>
  <p:sldIdLst>
    <p:sldId id="275" r:id="rId5"/>
    <p:sldId id="294" r:id="rId6"/>
    <p:sldId id="285" r:id="rId7"/>
    <p:sldId id="346" r:id="rId8"/>
    <p:sldId id="304" r:id="rId9"/>
    <p:sldId id="281" r:id="rId10"/>
    <p:sldId id="347" r:id="rId11"/>
    <p:sldId id="257" r:id="rId12"/>
    <p:sldId id="352" r:id="rId13"/>
    <p:sldId id="295" r:id="rId14"/>
    <p:sldId id="305" r:id="rId15"/>
    <p:sldId id="349" r:id="rId16"/>
    <p:sldId id="348" r:id="rId17"/>
    <p:sldId id="306" r:id="rId18"/>
    <p:sldId id="343" r:id="rId19"/>
    <p:sldId id="309" r:id="rId20"/>
    <p:sldId id="308" r:id="rId21"/>
    <p:sldId id="314" r:id="rId22"/>
    <p:sldId id="350" r:id="rId23"/>
    <p:sldId id="310" r:id="rId24"/>
    <p:sldId id="355" r:id="rId25"/>
    <p:sldId id="354" r:id="rId26"/>
    <p:sldId id="353" r:id="rId27"/>
    <p:sldId id="267" r:id="rId28"/>
    <p:sldId id="259" r:id="rId29"/>
    <p:sldId id="351" r:id="rId3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CC2"/>
    <a:srgbClr val="2293A6"/>
    <a:srgbClr val="481F67"/>
    <a:srgbClr val="FFEEB7"/>
    <a:srgbClr val="BCEAF2"/>
    <a:srgbClr val="89DAE7"/>
    <a:srgbClr val="5B9BD5"/>
    <a:srgbClr val="D0CECE"/>
    <a:srgbClr val="5CCBDE"/>
    <a:srgbClr val="CF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363E7-8A4E-4208-98AE-A7D5CA2EC424}" v="1" dt="2023-02-06T01:19:57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87975" autoAdjust="0"/>
  </p:normalViewPr>
  <p:slideViewPr>
    <p:cSldViewPr snapToGrid="0">
      <p:cViewPr varScale="1">
        <p:scale>
          <a:sx n="72" d="100"/>
          <a:sy n="72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7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Ka-po Phoebe" userId="S::phoebekpchung@edb.gov.hk::9babcedb-5f0a-4859-ba95-0a15edfebd67" providerId="AD" clId="Web-{FDF363E7-8A4E-4208-98AE-A7D5CA2EC424}"/>
    <pc:docChg chg="modSld">
      <pc:chgData name="CHUNG, Ka-po Phoebe" userId="S::phoebekpchung@edb.gov.hk::9babcedb-5f0a-4859-ba95-0a15edfebd67" providerId="AD" clId="Web-{FDF363E7-8A4E-4208-98AE-A7D5CA2EC424}" dt="2023-02-06T01:19:57.079" v="0" actId="1076"/>
      <pc:docMkLst>
        <pc:docMk/>
      </pc:docMkLst>
      <pc:sldChg chg="modSp">
        <pc:chgData name="CHUNG, Ka-po Phoebe" userId="S::phoebekpchung@edb.gov.hk::9babcedb-5f0a-4859-ba95-0a15edfebd67" providerId="AD" clId="Web-{FDF363E7-8A4E-4208-98AE-A7D5CA2EC424}" dt="2023-02-06T01:19:57.079" v="0" actId="1076"/>
        <pc:sldMkLst>
          <pc:docMk/>
          <pc:sldMk cId="1365214351" sldId="267"/>
        </pc:sldMkLst>
        <pc:picChg chg="mod">
          <ac:chgData name="CHUNG, Ka-po Phoebe" userId="S::phoebekpchung@edb.gov.hk::9babcedb-5f0a-4859-ba95-0a15edfebd67" providerId="AD" clId="Web-{FDF363E7-8A4E-4208-98AE-A7D5CA2EC424}" dt="2023-02-06T01:19:57.079" v="0" actId="1076"/>
          <ac:picMkLst>
            <pc:docMk/>
            <pc:sldMk cId="1365214351" sldId="267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1824-FE88-4E96-8178-4FEA8E4DCBA6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6844-D433-4E72-B630-A2F31FA224E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631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526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456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037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15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0483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9647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766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485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479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精神健康解碼</a:t>
            </a:r>
            <a:r>
              <a:rPr lang="en-US" altLang="zh-TW" dirty="0"/>
              <a:t>: </a:t>
            </a:r>
            <a:r>
              <a:rPr lang="en-US" altLang="zh-HK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https://youtu.be/k6gk-W39lao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703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817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309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498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壓力的好與壞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HK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https://youtu.be/Og3vWW6Rses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531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149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06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2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09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58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3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2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78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30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918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62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87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06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08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youtu.be/Og3vWW6Rses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youtu.be/k6gk-W39lao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01780" y="3115492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09529" y="3115492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07187" y="3115492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87008" y="3117450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960374" y="3115492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2764" y="3105813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2320" y="317357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61720" y="316759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9609" y="3151555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59714" y="3156355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70790" y="316759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239378" y="3155241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31888" y="0"/>
            <a:ext cx="2689673" cy="1411705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83364" y="1652025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</a:t>
            </a:r>
            <a:endParaRPr lang="en-US" sz="6600" dirty="0">
              <a:solidFill>
                <a:srgbClr val="28ACC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7"/>
          <a:stretch/>
        </p:blipFill>
        <p:spPr>
          <a:xfrm>
            <a:off x="389023" y="2122648"/>
            <a:ext cx="3541094" cy="46828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5" b="48615"/>
          <a:stretch/>
        </p:blipFill>
        <p:spPr>
          <a:xfrm>
            <a:off x="8987489" y="4234763"/>
            <a:ext cx="2822887" cy="24063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9771" y="416549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單元一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38442" y="63347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教育局</a:t>
            </a:r>
          </a:p>
        </p:txBody>
      </p:sp>
    </p:spTree>
    <p:extLst>
      <p:ext uri="{BB962C8B-B14F-4D97-AF65-F5344CB8AC3E}">
        <p14:creationId xmlns:p14="http://schemas.microsoft.com/office/powerpoint/2010/main" val="40826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84638" y="7059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ular Callout 40"/>
          <p:cNvSpPr/>
          <p:nvPr/>
        </p:nvSpPr>
        <p:spPr>
          <a:xfrm>
            <a:off x="6614160" y="5788833"/>
            <a:ext cx="5086022" cy="765169"/>
          </a:xfrm>
          <a:prstGeom prst="wedgeRectCallout">
            <a:avLst>
              <a:gd name="adj1" fmla="val 13041"/>
              <a:gd name="adj2" fmla="val -57838"/>
            </a:avLst>
          </a:prstGeom>
          <a:solidFill>
            <a:schemeClr val="bg1"/>
          </a:solidFill>
          <a:ln w="38100">
            <a:solidFill>
              <a:srgbClr val="28A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ular Callout 8"/>
          <p:cNvSpPr/>
          <p:nvPr/>
        </p:nvSpPr>
        <p:spPr>
          <a:xfrm>
            <a:off x="355600" y="5796921"/>
            <a:ext cx="5333999" cy="776131"/>
          </a:xfrm>
          <a:prstGeom prst="wedgeRectCallout">
            <a:avLst>
              <a:gd name="adj1" fmla="val 12721"/>
              <a:gd name="adj2" fmla="val -77454"/>
            </a:avLst>
          </a:prstGeom>
          <a:solidFill>
            <a:schemeClr val="bg1"/>
          </a:solidFill>
          <a:ln w="38100">
            <a:solidFill>
              <a:srgbClr val="28A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698743"/>
            <a:ext cx="2942021" cy="295603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" y="1"/>
            <a:ext cx="2412124" cy="2475186"/>
            <a:chOff x="482670" y="2614481"/>
            <a:chExt cx="2471987" cy="273219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64361" y="327265"/>
            <a:ext cx="1440445" cy="1673450"/>
          </a:xfrm>
          <a:prstGeom prst="rect">
            <a:avLst/>
          </a:prstGeom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2368980" y="411437"/>
            <a:ext cx="9331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「壓力水桶」的比喻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372" y="5984604"/>
            <a:ext cx="4503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整體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可盛載壓力的容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量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會少一點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0402" y="5940584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整體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可盛載壓力的容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量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會多一點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53269" y="4925160"/>
            <a:ext cx="1089498" cy="750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空間較少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74" y="3511441"/>
            <a:ext cx="2053025" cy="2013796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8921556" y="4925160"/>
            <a:ext cx="1253608" cy="7784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空間較多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42" y="2768368"/>
            <a:ext cx="2942196" cy="2928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81" y="3554591"/>
            <a:ext cx="1981651" cy="19435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36850" y="1597188"/>
            <a:ext cx="92127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每個人的「壓力水桶」大小及容量都不一樣</a:t>
            </a:r>
            <a:endParaRPr lang="en-US" altLang="zh-HK" sz="3200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r>
              <a:rPr lang="zh-HK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因基因、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經歷</a:t>
            </a:r>
            <a:r>
              <a:rPr lang="zh-HK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、所擁有的資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源</a:t>
            </a:r>
            <a:r>
              <a:rPr lang="zh-HK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、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思想模式</a:t>
            </a:r>
            <a:r>
              <a:rPr lang="zh-HK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等都不同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700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29" y="2356262"/>
            <a:ext cx="9623784" cy="334443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40" name="內容版面配置區 2"/>
          <p:cNvSpPr txBox="1">
            <a:spLocks/>
          </p:cNvSpPr>
          <p:nvPr/>
        </p:nvSpPr>
        <p:spPr>
          <a:xfrm>
            <a:off x="3985659" y="1536675"/>
            <a:ext cx="4890290" cy="55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生活中的壓力事件</a:t>
            </a:r>
            <a:endParaRPr lang="en-US" altLang="zh-HK" sz="3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內容版面配置區 2"/>
          <p:cNvSpPr txBox="1">
            <a:spLocks/>
          </p:cNvSpPr>
          <p:nvPr/>
        </p:nvSpPr>
        <p:spPr>
          <a:xfrm>
            <a:off x="7084695" y="2788331"/>
            <a:ext cx="1993409" cy="505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學業</a:t>
            </a:r>
            <a:endParaRPr lang="en-US" altLang="zh-HK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>
          <a:xfrm>
            <a:off x="3629751" y="3411614"/>
            <a:ext cx="2466436" cy="498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家庭生活</a:t>
            </a:r>
            <a:endParaRPr lang="en-US" altLang="zh-HK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內容版面配置區 2"/>
          <p:cNvSpPr txBox="1">
            <a:spLocks/>
          </p:cNvSpPr>
          <p:nvPr/>
        </p:nvSpPr>
        <p:spPr>
          <a:xfrm>
            <a:off x="7502792" y="3648750"/>
            <a:ext cx="2466436" cy="498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朋友關係</a:t>
            </a:r>
            <a:endParaRPr lang="en-US" altLang="zh-HK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內容版面配置區 2"/>
          <p:cNvSpPr txBox="1">
            <a:spLocks/>
          </p:cNvSpPr>
          <p:nvPr/>
        </p:nvSpPr>
        <p:spPr>
          <a:xfrm>
            <a:off x="4784560" y="4228427"/>
            <a:ext cx="2466436" cy="498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健康狀況</a:t>
            </a:r>
            <a:endParaRPr lang="en-US" altLang="zh-HK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022785" y="327265"/>
            <a:ext cx="9331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「壓力水桶」的比喻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04" b="76852" l="29167" r="51667"/>
                    </a14:imgEffect>
                  </a14:imgLayer>
                </a14:imgProps>
              </a:ext>
            </a:extLst>
          </a:blip>
          <a:srcRect l="26532" t="27238" r="47117" b="21831"/>
          <a:stretch/>
        </p:blipFill>
        <p:spPr>
          <a:xfrm rot="2250493">
            <a:off x="716693" y="4448432"/>
            <a:ext cx="1878227" cy="20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595076" y="582763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420612" y="145338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763" y="1630899"/>
            <a:ext cx="1686073" cy="92860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sz="4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742" y="2683265"/>
            <a:ext cx="9480763" cy="4149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每人都有一個</a:t>
            </a: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4000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生活上的壓力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，例如學業、家庭生活、朋友關係、健康狀況等會如水一樣注入我們的水桶中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181600" y="2621750"/>
            <a:ext cx="678417" cy="646331"/>
            <a:chOff x="-1683874" y="1978867"/>
            <a:chExt cx="678417" cy="646331"/>
          </a:xfrm>
        </p:grpSpPr>
        <p:sp>
          <p:nvSpPr>
            <p:cNvPr id="25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26973" y="3638917"/>
            <a:ext cx="678417" cy="646331"/>
            <a:chOff x="-1683874" y="1978867"/>
            <a:chExt cx="678417" cy="646331"/>
          </a:xfrm>
        </p:grpSpPr>
        <p:sp>
          <p:nvSpPr>
            <p:cNvPr id="28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9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06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74105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1838430" y="3416826"/>
            <a:ext cx="8934237" cy="88"/>
          </a:xfrm>
          <a:prstGeom prst="line">
            <a:avLst/>
          </a:prstGeom>
          <a:ln w="762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2762134" y="2732197"/>
            <a:ext cx="7086831" cy="1369435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635361" y="3224340"/>
            <a:ext cx="362288" cy="384971"/>
          </a:xfrm>
          <a:prstGeom prst="ellipse">
            <a:avLst/>
          </a:prstGeom>
          <a:solidFill>
            <a:srgbClr val="FFF79A"/>
          </a:solidFill>
          <a:ln w="5715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0772667" y="3224340"/>
            <a:ext cx="362288" cy="384971"/>
          </a:xfrm>
          <a:prstGeom prst="ellipse">
            <a:avLst/>
          </a:prstGeom>
          <a:solidFill>
            <a:srgbClr val="FFF79A"/>
          </a:solidFill>
          <a:ln w="5715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755" y="3061851"/>
            <a:ext cx="6139588" cy="710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5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</a:t>
            </a:r>
            <a:r>
              <a:rPr lang="zh-TW" altLang="en-US" sz="5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一定是壞事嗎？</a:t>
            </a:r>
            <a:endParaRPr lang="en-US" altLang="zh-HK" sz="5400" b="1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022785" y="327265"/>
            <a:ext cx="9331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910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13991" y="385125"/>
            <a:ext cx="9155095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壓力是好是壞？</a:t>
            </a:r>
          </a:p>
        </p:txBody>
      </p:sp>
      <p:sp>
        <p:nvSpPr>
          <p:cNvPr id="31" name="Title 1"/>
          <p:cNvSpPr>
            <a:spLocks noGrp="1"/>
          </p:cNvSpPr>
          <p:nvPr>
            <p:ph idx="1"/>
          </p:nvPr>
        </p:nvSpPr>
        <p:spPr>
          <a:xfrm>
            <a:off x="838200" y="1825625"/>
            <a:ext cx="107156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播放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壓力的好與壞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2" y="829344"/>
            <a:ext cx="1587862" cy="1194072"/>
          </a:xfrm>
          <a:prstGeom prst="rect">
            <a:avLst/>
          </a:prstGeom>
        </p:spPr>
      </p:pic>
      <p:pic>
        <p:nvPicPr>
          <p:cNvPr id="9" name="圖片 8">
            <a:hlinkClick r:id="rId5"/>
            <a:extLst>
              <a:ext uri="{FF2B5EF4-FFF2-40B4-BE49-F238E27FC236}">
                <a16:creationId xmlns:a16="http://schemas.microsoft.com/office/drawing/2014/main" id="{9C14E770-6CF7-4C31-AD8D-1F7726196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532"/>
            <a:ext cx="12191813" cy="67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標題 1"/>
          <p:cNvSpPr txBox="1">
            <a:spLocks/>
          </p:cNvSpPr>
          <p:nvPr/>
        </p:nvSpPr>
        <p:spPr>
          <a:xfrm>
            <a:off x="2500091" y="385125"/>
            <a:ext cx="91550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壓力是好是壞？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588468"/>
              </p:ext>
            </p:extLst>
          </p:nvPr>
        </p:nvGraphicFramePr>
        <p:xfrm>
          <a:off x="3848668" y="3136190"/>
          <a:ext cx="780651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259">
                  <a:extLst>
                    <a:ext uri="{9D8B030D-6E8A-4147-A177-3AD203B41FA5}">
                      <a16:colId xmlns:a16="http://schemas.microsoft.com/office/drawing/2014/main" val="853301351"/>
                    </a:ext>
                  </a:extLst>
                </a:gridCol>
                <a:gridCol w="3903259">
                  <a:extLst>
                    <a:ext uri="{9D8B030D-6E8A-4147-A177-3AD203B41FA5}">
                      <a16:colId xmlns:a16="http://schemas.microsoft.com/office/drawing/2014/main" val="468094775"/>
                    </a:ext>
                  </a:extLst>
                </a:gridCol>
              </a:tblGrid>
              <a:tr h="33514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生活</a:t>
                      </a:r>
                      <a:r>
                        <a:rPr lang="zh-HK" altLang="en-US" sz="2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事件</a:t>
                      </a:r>
                    </a:p>
                  </a:txBody>
                  <a:tcPr>
                    <a:solidFill>
                      <a:srgbClr val="6ACF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12449"/>
                  </a:ext>
                </a:extLst>
              </a:tr>
              <a:tr h="3351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家人的健康狀況變差</a:t>
                      </a:r>
                      <a:endParaRPr lang="zh-HK" altLang="en-US" sz="2800" dirty="0"/>
                    </a:p>
                  </a:txBody>
                  <a:tcPr>
                    <a:solidFill>
                      <a:srgbClr val="CFE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與好朋友絕交</a:t>
                      </a:r>
                    </a:p>
                  </a:txBody>
                  <a:tcPr>
                    <a:solidFill>
                      <a:srgbClr val="CF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  <a:tr h="335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測驗考試將至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成績不理想</a:t>
                      </a:r>
                      <a:endParaRPr lang="zh-HK" altLang="en-US" sz="28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42263"/>
                  </a:ext>
                </a:extLst>
              </a:tr>
              <a:tr h="335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結交新朋友</a:t>
                      </a:r>
                    </a:p>
                  </a:txBody>
                  <a:tcPr>
                    <a:solidFill>
                      <a:srgbClr val="CFE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搬屋</a:t>
                      </a:r>
                    </a:p>
                  </a:txBody>
                  <a:tcPr>
                    <a:solidFill>
                      <a:srgbClr val="CF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82894"/>
                  </a:ext>
                </a:extLst>
              </a:tr>
              <a:tr h="335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新學年開學</a:t>
                      </a:r>
                      <a:endParaRPr lang="en-US" altLang="zh-TW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入選學校校隊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226005"/>
                  </a:ext>
                </a:extLst>
              </a:tr>
              <a:tr h="3424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父母吵架</a:t>
                      </a:r>
                    </a:p>
                  </a:txBody>
                  <a:tcPr>
                    <a:solidFill>
                      <a:srgbClr val="CFE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遇到心儀的對象</a:t>
                      </a:r>
                      <a:endParaRPr lang="zh-TW" altLang="en-US" sz="2800" strike="sngStrike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CF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03527"/>
                  </a:ext>
                </a:extLst>
              </a:tr>
            </a:tbl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3" y="3748764"/>
            <a:ext cx="3474168" cy="249251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1476632" y="1889937"/>
            <a:ext cx="107153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這些生活事件為你帶來多大的</a:t>
            </a:r>
            <a:r>
              <a:rPr lang="zh-TW" altLang="en-US" sz="40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壓力呢？</a:t>
            </a:r>
            <a:endParaRPr lang="en-US" altLang="zh-TW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1103315" y="2611217"/>
            <a:ext cx="10715368" cy="771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分考慮，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分最小，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分中等，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分最大）</a:t>
            </a:r>
          </a:p>
        </p:txBody>
      </p:sp>
    </p:spTree>
    <p:extLst>
      <p:ext uri="{BB962C8B-B14F-4D97-AF65-F5344CB8AC3E}">
        <p14:creationId xmlns:p14="http://schemas.microsoft.com/office/powerpoint/2010/main" val="31912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816742" y="1336794"/>
            <a:ext cx="5253910" cy="3313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338401" y="1324437"/>
            <a:ext cx="5253910" cy="3313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807768" y="389217"/>
            <a:ext cx="91550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壓力是好是壞？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6910" y="4522508"/>
            <a:ext cx="11257232" cy="19730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有些事情可能會為我們注入很多水，有些事情可能較少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pt-BR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就同一件事，</a:t>
            </a:r>
            <a:r>
              <a:rPr lang="zh-HK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每個人所感受到的壓力程度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HK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有分別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3931" y="486673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68" y="3827049"/>
            <a:ext cx="4512061" cy="6398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9" y="3852682"/>
            <a:ext cx="4512061" cy="639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714" y="2712451"/>
            <a:ext cx="1249108" cy="134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42" y="2778413"/>
            <a:ext cx="1117472" cy="1216414"/>
          </a:xfrm>
          <a:prstGeom prst="rect">
            <a:avLst/>
          </a:prstGeom>
        </p:spPr>
      </p:pic>
      <p:sp>
        <p:nvSpPr>
          <p:cNvPr id="39" name="內容版面配置區 2"/>
          <p:cNvSpPr txBox="1">
            <a:spLocks/>
          </p:cNvSpPr>
          <p:nvPr/>
        </p:nvSpPr>
        <p:spPr>
          <a:xfrm>
            <a:off x="3971915" y="4127330"/>
            <a:ext cx="1561504" cy="49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分壓力</a:t>
            </a:r>
            <a:endParaRPr lang="en-US" altLang="zh-HK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內容版面配置區 2"/>
          <p:cNvSpPr txBox="1">
            <a:spLocks/>
          </p:cNvSpPr>
          <p:nvPr/>
        </p:nvSpPr>
        <p:spPr>
          <a:xfrm>
            <a:off x="9573858" y="4157619"/>
            <a:ext cx="1561504" cy="49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分壓力</a:t>
            </a:r>
            <a:endParaRPr lang="en-US" altLang="zh-HK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7062" y="1426671"/>
            <a:ext cx="1194572" cy="1197516"/>
            <a:chOff x="3733844" y="1676720"/>
            <a:chExt cx="1194572" cy="1197516"/>
          </a:xfrm>
        </p:grpSpPr>
        <p:sp>
          <p:nvSpPr>
            <p:cNvPr id="8" name="Oval 7"/>
            <p:cNvSpPr/>
            <p:nvPr/>
          </p:nvSpPr>
          <p:spPr>
            <a:xfrm>
              <a:off x="3733844" y="1676720"/>
              <a:ext cx="1194572" cy="1197516"/>
            </a:xfrm>
            <a:prstGeom prst="ellipse">
              <a:avLst/>
            </a:prstGeom>
            <a:solidFill>
              <a:srgbClr val="2B8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10"/>
            <a:stretch/>
          </p:blipFill>
          <p:spPr>
            <a:xfrm flipH="1">
              <a:off x="3863439" y="1820193"/>
              <a:ext cx="867722" cy="91057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918280" y="1424961"/>
            <a:ext cx="1194572" cy="1197516"/>
            <a:chOff x="6484465" y="1628300"/>
            <a:chExt cx="1194572" cy="1197516"/>
          </a:xfrm>
        </p:grpSpPr>
        <p:sp>
          <p:nvSpPr>
            <p:cNvPr id="42" name="Oval 41"/>
            <p:cNvSpPr/>
            <p:nvPr/>
          </p:nvSpPr>
          <p:spPr>
            <a:xfrm>
              <a:off x="6484465" y="1628300"/>
              <a:ext cx="1194572" cy="1197516"/>
            </a:xfrm>
            <a:prstGeom prst="ellipse">
              <a:avLst/>
            </a:prstGeom>
            <a:solidFill>
              <a:srgbClr val="FF4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279" y="1808720"/>
              <a:ext cx="988248" cy="836676"/>
            </a:xfrm>
            <a:prstGeom prst="rect">
              <a:avLst/>
            </a:prstGeom>
          </p:spPr>
        </p:pic>
      </p:grpSp>
      <p:sp>
        <p:nvSpPr>
          <p:cNvPr id="43" name="內容版面配置區 2"/>
          <p:cNvSpPr txBox="1">
            <a:spLocks/>
          </p:cNvSpPr>
          <p:nvPr/>
        </p:nvSpPr>
        <p:spPr>
          <a:xfrm>
            <a:off x="1278849" y="4166319"/>
            <a:ext cx="1561504" cy="498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新學年開學</a:t>
            </a:r>
            <a:endParaRPr lang="en-US" altLang="zh-HK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內容版面配置區 2"/>
          <p:cNvSpPr txBox="1">
            <a:spLocks/>
          </p:cNvSpPr>
          <p:nvPr/>
        </p:nvSpPr>
        <p:spPr>
          <a:xfrm>
            <a:off x="6714445" y="4239921"/>
            <a:ext cx="1561504" cy="498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新學年開學</a:t>
            </a:r>
            <a:endParaRPr lang="en-US" altLang="zh-HK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內容版面配置區 2"/>
          <p:cNvSpPr txBox="1">
            <a:spLocks/>
          </p:cNvSpPr>
          <p:nvPr/>
        </p:nvSpPr>
        <p:spPr>
          <a:xfrm>
            <a:off x="2721634" y="1928125"/>
            <a:ext cx="1004442" cy="498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solidFill>
                  <a:srgbClr val="2B80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en-US" altLang="zh-TW" sz="2400" b="1" dirty="0">
                <a:solidFill>
                  <a:srgbClr val="2B80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en-US" altLang="zh-HK" sz="2400" b="1" dirty="0">
              <a:solidFill>
                <a:srgbClr val="2B80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內容版面配置區 2"/>
          <p:cNvSpPr txBox="1">
            <a:spLocks/>
          </p:cNvSpPr>
          <p:nvPr/>
        </p:nvSpPr>
        <p:spPr>
          <a:xfrm>
            <a:off x="8086822" y="1800808"/>
            <a:ext cx="1004442" cy="49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en-US" altLang="zh-HK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33931" y="547939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9" y="3696094"/>
            <a:ext cx="832108" cy="2891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99" y="2855012"/>
            <a:ext cx="2263375" cy="11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標題 1"/>
          <p:cNvSpPr txBox="1">
            <a:spLocks/>
          </p:cNvSpPr>
          <p:nvPr/>
        </p:nvSpPr>
        <p:spPr>
          <a:xfrm>
            <a:off x="807768" y="389217"/>
            <a:ext cx="91550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壓力是好是壞？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100000" l="0" r="100000"/>
                    </a14:imgEffect>
                  </a14:imgLayer>
                </a14:imgProps>
              </a:ext>
            </a:extLst>
          </a:blip>
          <a:srcRect r="17265"/>
          <a:stretch/>
        </p:blipFill>
        <p:spPr>
          <a:xfrm>
            <a:off x="6060492" y="5391237"/>
            <a:ext cx="6147059" cy="148867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78197" y="1493651"/>
            <a:ext cx="8288535" cy="47622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生活上大大小小的轉變，為我們帶來不同程度的壓力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感到大壓力</a:t>
            </a:r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≠ </a:t>
            </a:r>
            <a:r>
              <a:rPr lang="zh-HK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抗壓能力弱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有壓力不一定是壞事，它可以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鍛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鍊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我們的韌力、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我們的推動力，</a:t>
            </a:r>
            <a:r>
              <a:rPr lang="zh-HK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和帶來</a:t>
            </a:r>
            <a:r>
              <a:rPr lang="zh-TW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滿足感甚至成就感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9" y="1977808"/>
            <a:ext cx="2974340" cy="4675033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289854" y="154939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284275" y="2925502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305218" y="377372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5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1987" y="628337"/>
            <a:ext cx="6781801" cy="1325563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我的「壓力水桶」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61866" y="3051775"/>
            <a:ext cx="10543263" cy="2484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在「壓力水桶」上寫上會令自己的水桶注水的壓力事件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34996" y="316730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圖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71050">
            <a:off x="757464" y="430330"/>
            <a:ext cx="992653" cy="1721576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173061" y="1104488"/>
            <a:ext cx="416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筆記簿第一節任務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251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420612" y="145338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763" y="1630899"/>
            <a:ext cx="1686073" cy="92860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sz="4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293" y="2720455"/>
            <a:ext cx="9412327" cy="4149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每個人對不同事情所感受到的</a:t>
            </a:r>
            <a:r>
              <a:rPr lang="zh-TW" altLang="en-US" sz="38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壓力程度都不同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8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適量的壓力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可以鍛鍊我們的韌力、成為我們的推動力，和帶來滿足感甚至成就感，但</a:t>
            </a:r>
            <a:r>
              <a:rPr lang="zh-TW" altLang="en-US" sz="38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過多的壓力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會適得其反，成為成長中的阻力。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93861" y="3244334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b="1" dirty="0">
                <a:solidFill>
                  <a:schemeClr val="bg1"/>
                </a:solidFill>
                <a:latin typeface="Berlin Sans FB" panose="020E0602020502020306" pitchFamily="34" charset="0"/>
              </a:rPr>
              <a:t>√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041007" y="4118699"/>
            <a:ext cx="678417" cy="661701"/>
            <a:chOff x="-1683874" y="1990038"/>
            <a:chExt cx="678417" cy="661701"/>
          </a:xfrm>
        </p:grpSpPr>
        <p:sp>
          <p:nvSpPr>
            <p:cNvPr id="26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文字方塊 32"/>
            <p:cNvSpPr txBox="1"/>
            <p:nvPr/>
          </p:nvSpPr>
          <p:spPr>
            <a:xfrm>
              <a:off x="-1660771" y="2005408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9456" y="2767299"/>
            <a:ext cx="678417" cy="661701"/>
            <a:chOff x="-1683874" y="1990038"/>
            <a:chExt cx="678417" cy="661701"/>
          </a:xfrm>
        </p:grpSpPr>
        <p:sp>
          <p:nvSpPr>
            <p:cNvPr id="2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0" name="文字方塊 32"/>
            <p:cNvSpPr txBox="1"/>
            <p:nvPr/>
          </p:nvSpPr>
          <p:spPr>
            <a:xfrm>
              <a:off x="-1660771" y="2005408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201182"/>
            <a:ext cx="9990221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本課程共有四個單元，共九節課堂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括</a:t>
            </a:r>
            <a:r>
              <a:rPr lang="en-US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marL="0" lvl="0" indent="0">
              <a:buNone/>
            </a:pP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認識有關精神健康及精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的知識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學習保持良好精神健康的方法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的概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懂得運用求助的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06" y="787517"/>
            <a:ext cx="3451936" cy="23780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36884" y="787517"/>
            <a:ext cx="2406316" cy="951297"/>
          </a:xfrm>
          <a:prstGeom prst="roundRect">
            <a:avLst/>
          </a:prstGeom>
          <a:solidFill>
            <a:srgbClr val="FF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05840"/>
            <a:ext cx="1447800" cy="684848"/>
          </a:xfrm>
        </p:spPr>
        <p:txBody>
          <a:bodyPr>
            <a:noAutofit/>
          </a:bodyPr>
          <a:lstStyle/>
          <a:p>
            <a:r>
              <a:rPr lang="zh-HK" altLang="zh-TW" b="1" dirty="0">
                <a:solidFill>
                  <a:srgbClr val="EF8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</a:t>
            </a:r>
            <a:r>
              <a:rPr lang="zh-TW" altLang="zh-TW" b="1" dirty="0">
                <a:solidFill>
                  <a:srgbClr val="EF8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</a:t>
            </a:r>
            <a:endParaRPr lang="zh-TW" altLang="en-US" b="1" dirty="0">
              <a:solidFill>
                <a:srgbClr val="EF80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9179" y="224930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38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「壓力水桶」滿瀉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0017" y="5557220"/>
            <a:ext cx="10715368" cy="1246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有些事情為我們帶來很大壓力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水桶很快填滿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微細的壓力積聚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水桶逐漸填滿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49" y="1596718"/>
            <a:ext cx="6291370" cy="3770585"/>
          </a:xfrm>
          <a:prstGeom prst="rect">
            <a:avLst/>
          </a:prstGeom>
        </p:spPr>
      </p:pic>
      <p:sp>
        <p:nvSpPr>
          <p:cNvPr id="37" name="內容版面配置區 2"/>
          <p:cNvSpPr txBox="1">
            <a:spLocks/>
          </p:cNvSpPr>
          <p:nvPr/>
        </p:nvSpPr>
        <p:spPr>
          <a:xfrm>
            <a:off x="8864519" y="4997354"/>
            <a:ext cx="1561504" cy="49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en-US" altLang="zh-HK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內容版面配置區 2"/>
          <p:cNvSpPr txBox="1">
            <a:spLocks/>
          </p:cNvSpPr>
          <p:nvPr/>
        </p:nvSpPr>
        <p:spPr>
          <a:xfrm>
            <a:off x="5149967" y="3592246"/>
            <a:ext cx="1137734" cy="41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endParaRPr lang="en-US" altLang="zh-HK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內容版面配置區 2"/>
          <p:cNvSpPr txBox="1">
            <a:spLocks/>
          </p:cNvSpPr>
          <p:nvPr/>
        </p:nvSpPr>
        <p:spPr>
          <a:xfrm>
            <a:off x="4533150" y="4296916"/>
            <a:ext cx="1137734" cy="41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endParaRPr lang="en-US" altLang="zh-HK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>
          <a:xfrm>
            <a:off x="6096000" y="2651576"/>
            <a:ext cx="1137734" cy="41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endParaRPr lang="en-US" altLang="zh-HK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47">
            <a:off x="6746762" y="964764"/>
            <a:ext cx="2110752" cy="1243954"/>
          </a:xfrm>
          <a:prstGeom prst="rect">
            <a:avLst/>
          </a:prstGeom>
        </p:spPr>
      </p:pic>
      <p:sp>
        <p:nvSpPr>
          <p:cNvPr id="42" name="內容版面配置區 2"/>
          <p:cNvSpPr txBox="1">
            <a:spLocks/>
          </p:cNvSpPr>
          <p:nvPr/>
        </p:nvSpPr>
        <p:spPr>
          <a:xfrm>
            <a:off x="2270358" y="2595856"/>
            <a:ext cx="2539161" cy="9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水桶內的壓力積聚</a:t>
            </a:r>
            <a:endParaRPr lang="en-US" altLang="zh-HK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57038" y="5661334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內容版面配置區 2"/>
          <p:cNvSpPr txBox="1">
            <a:spLocks/>
          </p:cNvSpPr>
          <p:nvPr/>
        </p:nvSpPr>
        <p:spPr>
          <a:xfrm>
            <a:off x="7345566" y="910280"/>
            <a:ext cx="1137734" cy="41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滿溢</a:t>
            </a:r>
            <a:endParaRPr lang="en-US" altLang="zh-HK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87" y="3803503"/>
            <a:ext cx="445532" cy="1415131"/>
          </a:xfrm>
          <a:prstGeom prst="rect">
            <a:avLst/>
          </a:prstGeom>
        </p:spPr>
      </p:pic>
      <p:sp>
        <p:nvSpPr>
          <p:cNvPr id="19" name="Oval 42"/>
          <p:cNvSpPr/>
          <p:nvPr/>
        </p:nvSpPr>
        <p:spPr>
          <a:xfrm>
            <a:off x="557038" y="6320880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7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「壓力水桶」保養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80105" y="1596056"/>
            <a:ext cx="5868320" cy="4585669"/>
            <a:chOff x="662659" y="1690688"/>
            <a:chExt cx="5787948" cy="451421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48" y="1690688"/>
              <a:ext cx="4492815" cy="45142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279" y="2913648"/>
              <a:ext cx="1595922" cy="127334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013" y="3637673"/>
              <a:ext cx="1539023" cy="127334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462" y="4179712"/>
              <a:ext cx="635145" cy="10162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59" y="4911015"/>
              <a:ext cx="608433" cy="973492"/>
            </a:xfrm>
            <a:prstGeom prst="rect">
              <a:avLst/>
            </a:prstGeom>
          </p:spPr>
        </p:pic>
      </p:grpSp>
      <p:sp>
        <p:nvSpPr>
          <p:cNvPr id="38" name="內容版面配置區 2"/>
          <p:cNvSpPr txBox="1">
            <a:spLocks/>
          </p:cNvSpPr>
          <p:nvPr/>
        </p:nvSpPr>
        <p:spPr>
          <a:xfrm>
            <a:off x="7112917" y="1930960"/>
            <a:ext cx="4680497" cy="1991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水龍頭：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幫助我們釋放壓力、預防壓力超出負荷的有效方法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096000" y="2995950"/>
            <a:ext cx="996154" cy="828776"/>
          </a:xfrm>
          <a:prstGeom prst="line">
            <a:avLst/>
          </a:prstGeom>
          <a:ln w="76200">
            <a:solidFill>
              <a:srgbClr val="28A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237607" y="2877004"/>
            <a:ext cx="4875311" cy="1459561"/>
          </a:xfrm>
          <a:prstGeom prst="line">
            <a:avLst/>
          </a:prstGeom>
          <a:ln w="76200">
            <a:solidFill>
              <a:srgbClr val="28A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>
          <a:xfrm>
            <a:off x="5837712" y="5077918"/>
            <a:ext cx="6139890" cy="1415450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內容版面配置區 2"/>
          <p:cNvSpPr txBox="1">
            <a:spLocks/>
          </p:cNvSpPr>
          <p:nvPr/>
        </p:nvSpPr>
        <p:spPr>
          <a:xfrm>
            <a:off x="5880491" y="5279561"/>
            <a:ext cx="6054333" cy="125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即時想一個</a:t>
            </a:r>
            <a:r>
              <a:rPr lang="zh-TW" altLang="en-US" sz="3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釋放壓力的方法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與鄰座的同學分享</a:t>
            </a:r>
            <a:endParaRPr lang="zh-TW" altLang="en-US" sz="36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3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699255">
            <a:off x="7292522" y="3251237"/>
            <a:ext cx="2762250" cy="75959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稍後探討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48" y="1660901"/>
            <a:ext cx="5739543" cy="3228493"/>
          </a:xfrm>
          <a:prstGeom prst="rect">
            <a:avLst/>
          </a:prstGeom>
        </p:spPr>
      </p:pic>
      <p:sp>
        <p:nvSpPr>
          <p:cNvPr id="27" name="標題 1"/>
          <p:cNvSpPr txBox="1">
            <a:spLocks/>
          </p:cNvSpPr>
          <p:nvPr/>
        </p:nvSpPr>
        <p:spPr>
          <a:xfrm>
            <a:off x="2272471" y="1399219"/>
            <a:ext cx="7951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有理論基礎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的減壓方法？</a:t>
            </a:r>
            <a:endParaRPr lang="zh-TW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「壓力水桶」保養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885819" y="4657720"/>
            <a:ext cx="6139890" cy="1737106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5838" y="4764460"/>
            <a:ext cx="10559851" cy="1309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幫助我們把</a:t>
            </a:r>
            <a:r>
              <a:rPr lang="zh-TW" altLang="en-US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多餘的水釋放出來</a:t>
            </a:r>
            <a:endParaRPr lang="en-US" altLang="zh-TW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容許有</a:t>
            </a:r>
            <a:r>
              <a:rPr lang="zh-TW" altLang="en-US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盛載生活上的各種壓力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2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420612" y="145338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763" y="1630899"/>
            <a:ext cx="1686073" cy="92860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sz="4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293" y="2796655"/>
            <a:ext cx="9412327" cy="4149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過多或積聚過久的壓力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會影響身體及精神健康。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因此我們需要</a:t>
            </a: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定期及用心地保養「壓力水桶」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，適時釋放壓力，避免出現壓力滿瀉的情況。</a:t>
            </a:r>
            <a:endParaRPr lang="en-US" altLang="zh-TW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93861" y="3244334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b="1" dirty="0">
                <a:solidFill>
                  <a:schemeClr val="bg1"/>
                </a:solidFill>
                <a:latin typeface="Berlin Sans FB" panose="020E0602020502020306" pitchFamily="34" charset="0"/>
              </a:rPr>
              <a:t>√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041007" y="4290149"/>
            <a:ext cx="678417" cy="661701"/>
            <a:chOff x="-1683874" y="1990038"/>
            <a:chExt cx="678417" cy="661701"/>
          </a:xfrm>
        </p:grpSpPr>
        <p:sp>
          <p:nvSpPr>
            <p:cNvPr id="26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文字方塊 32"/>
            <p:cNvSpPr txBox="1"/>
            <p:nvPr/>
          </p:nvSpPr>
          <p:spPr>
            <a:xfrm>
              <a:off x="-1660771" y="2005408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9456" y="2767299"/>
            <a:ext cx="678417" cy="661701"/>
            <a:chOff x="-1683874" y="1990038"/>
            <a:chExt cx="678417" cy="661701"/>
          </a:xfrm>
        </p:grpSpPr>
        <p:sp>
          <p:nvSpPr>
            <p:cNvPr id="2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0" name="文字方塊 32"/>
            <p:cNvSpPr txBox="1"/>
            <p:nvPr/>
          </p:nvSpPr>
          <p:spPr>
            <a:xfrm>
              <a:off x="-1660771" y="2005408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9473" y="2216882"/>
            <a:ext cx="9236959" cy="3921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總結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27" y="2017775"/>
            <a:ext cx="3193204" cy="32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4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2051000"/>
            <a:ext cx="10515600" cy="467575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精神健康與身體健康同樣重要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，會影響着我們的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適應行為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社交關係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，令我們有能力應對生活上各種的壓力，發揮個人潛能。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每人都有一個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生活上的壓力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，例如學業、家庭生活、朋友關係、健康狀況等會如水一樣注入我們的水桶中。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8" y="381825"/>
            <a:ext cx="1714133" cy="11808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1709" y="220891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08859" y="420196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1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2059644"/>
            <a:ext cx="10515600" cy="467575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每個人對不同事情所感受到的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壓力程度都不同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適量的壓力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可以鍛鍊我們的韌力、成為我們的推動力和帶來滿足感甚至成就感，但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過多的壓力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會適得其反，成為成長中的阻力。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過多或積聚過久的壓力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會影響身體及精神健康，因此我們需要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定期及用心地保養「壓力水桶」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，適時釋放壓力，避免出現壓力滿瀉的情況。</a:t>
            </a:r>
          </a:p>
          <a:p>
            <a:pPr>
              <a:buFont typeface="Wingdings" panose="05000000000000000000" pitchFamily="2" charset="2"/>
              <a:buChar char="ü"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8" y="381825"/>
            <a:ext cx="1714133" cy="11808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1709" y="206669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0759" y="437015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5162" y="2146570"/>
            <a:ext cx="96330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2293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參與課堂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在課堂上或有機會分享個人經歷和感受，但屬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自願性質</a:t>
            </a:r>
            <a:endParaRPr lang="en-US" altLang="zh-TW" sz="3600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彼此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正面的態度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交流，不能把其他人分享的內容或私隱公開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70" y="1018828"/>
            <a:ext cx="3393746" cy="2052505"/>
          </a:xfrm>
          <a:prstGeom prst="rect">
            <a:avLst/>
          </a:prstGeom>
        </p:spPr>
      </p:pic>
      <p:sp>
        <p:nvSpPr>
          <p:cNvPr id="31" name="4-Point Star 30"/>
          <p:cNvSpPr/>
          <p:nvPr/>
        </p:nvSpPr>
        <p:spPr>
          <a:xfrm>
            <a:off x="8658941" y="2412362"/>
            <a:ext cx="438690" cy="475488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10569815" y="973677"/>
            <a:ext cx="384048" cy="363471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64580" y="2094428"/>
            <a:ext cx="745958" cy="793422"/>
            <a:chOff x="208548" y="1874972"/>
            <a:chExt cx="745958" cy="793422"/>
          </a:xfrm>
        </p:grpSpPr>
        <p:sp>
          <p:nvSpPr>
            <p:cNvPr id="39" name="Oval 38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1344" y="3236639"/>
            <a:ext cx="745958" cy="793422"/>
            <a:chOff x="208548" y="1874972"/>
            <a:chExt cx="745958" cy="793422"/>
          </a:xfrm>
        </p:grpSpPr>
        <p:sp>
          <p:nvSpPr>
            <p:cNvPr id="46" name="Oval 45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2891" y="4908478"/>
            <a:ext cx="745958" cy="793422"/>
            <a:chOff x="208548" y="1874972"/>
            <a:chExt cx="745958" cy="793422"/>
          </a:xfrm>
        </p:grpSpPr>
        <p:sp>
          <p:nvSpPr>
            <p:cNvPr id="52" name="Oval 51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447492" y="968015"/>
            <a:ext cx="3668188" cy="951297"/>
          </a:xfrm>
          <a:prstGeom prst="roundRect">
            <a:avLst/>
          </a:prstGeom>
          <a:solidFill>
            <a:srgbClr val="FF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標題 1"/>
          <p:cNvSpPr>
            <a:spLocks noGrp="1"/>
          </p:cNvSpPr>
          <p:nvPr>
            <p:ph type="title"/>
          </p:nvPr>
        </p:nvSpPr>
        <p:spPr>
          <a:xfrm>
            <a:off x="966216" y="1225296"/>
            <a:ext cx="2618232" cy="684848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EF8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課程期望</a:t>
            </a:r>
          </a:p>
        </p:txBody>
      </p:sp>
    </p:spTree>
    <p:extLst>
      <p:ext uri="{BB962C8B-B14F-4D97-AF65-F5344CB8AC3E}">
        <p14:creationId xmlns:p14="http://schemas.microsoft.com/office/powerpoint/2010/main" val="241240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3554" y="2322081"/>
            <a:ext cx="9633046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</a:t>
            </a: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精神健康的概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  <a:endParaRPr 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HK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</a:t>
            </a: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了解自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己</a:t>
            </a: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的壓力狀況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70" y="1018828"/>
            <a:ext cx="3393746" cy="2052505"/>
          </a:xfrm>
          <a:prstGeom prst="rect">
            <a:avLst/>
          </a:prstGeom>
        </p:spPr>
      </p:pic>
      <p:sp>
        <p:nvSpPr>
          <p:cNvPr id="31" name="4-Point Star 30"/>
          <p:cNvSpPr/>
          <p:nvPr/>
        </p:nvSpPr>
        <p:spPr>
          <a:xfrm>
            <a:off x="8658941" y="2412362"/>
            <a:ext cx="438690" cy="475488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10569815" y="973677"/>
            <a:ext cx="384048" cy="363471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447492" y="968015"/>
            <a:ext cx="3668188" cy="951297"/>
          </a:xfrm>
          <a:prstGeom prst="roundRect">
            <a:avLst/>
          </a:prstGeom>
          <a:solidFill>
            <a:srgbClr val="FF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標題 1"/>
          <p:cNvSpPr>
            <a:spLocks noGrp="1"/>
          </p:cNvSpPr>
          <p:nvPr>
            <p:ph type="title"/>
          </p:nvPr>
        </p:nvSpPr>
        <p:spPr>
          <a:xfrm>
            <a:off x="518767" y="1118378"/>
            <a:ext cx="3874725" cy="684848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EF8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本節內容簡介</a:t>
            </a:r>
          </a:p>
        </p:txBody>
      </p:sp>
      <p:sp>
        <p:nvSpPr>
          <p:cNvPr id="29" name="Oval 28"/>
          <p:cNvSpPr/>
          <p:nvPr/>
        </p:nvSpPr>
        <p:spPr>
          <a:xfrm>
            <a:off x="765980" y="2412362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771377" y="360744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71377" y="475184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9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700402" y="3602736"/>
            <a:ext cx="11058782" cy="36576"/>
          </a:xfrm>
          <a:prstGeom prst="line">
            <a:avLst/>
          </a:prstGeom>
          <a:ln w="762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062690" y="1595070"/>
            <a:ext cx="10189764" cy="4351192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0675" y="2397863"/>
            <a:ext cx="8993794" cy="2669512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甚麼是「精神健康」？</a:t>
            </a:r>
            <a:br>
              <a:rPr lang="en-US" altLang="zh-TW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當提及精神健康時，大家會聯想到甚麼</a:t>
            </a:r>
            <a:r>
              <a:rPr lang="en-US" altLang="zh-TW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3600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4" y="269068"/>
            <a:ext cx="2471987" cy="2732197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350944" y="3392424"/>
            <a:ext cx="362288" cy="384971"/>
          </a:xfrm>
          <a:prstGeom prst="ellipse">
            <a:avLst/>
          </a:prstGeom>
          <a:solidFill>
            <a:srgbClr val="FFF79A"/>
          </a:solidFill>
          <a:ln w="5715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735318" y="3446826"/>
            <a:ext cx="362288" cy="384971"/>
          </a:xfrm>
          <a:prstGeom prst="ellipse">
            <a:avLst/>
          </a:prstGeom>
          <a:solidFill>
            <a:srgbClr val="FFF79A"/>
          </a:solidFill>
          <a:ln w="5715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7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2" y="829344"/>
            <a:ext cx="1587862" cy="1194072"/>
          </a:xfrm>
          <a:prstGeom prst="rect">
            <a:avLst/>
          </a:prstGeom>
        </p:spPr>
      </p:pic>
      <p:pic>
        <p:nvPicPr>
          <p:cNvPr id="9" name="圖片 8">
            <a:hlinkClick r:id="rId5"/>
            <a:extLst>
              <a:ext uri="{FF2B5EF4-FFF2-40B4-BE49-F238E27FC236}">
                <a16:creationId xmlns:a16="http://schemas.microsoft.com/office/drawing/2014/main" id="{BE3F61EA-3EE8-429E-A000-F453CC437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6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1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HK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HK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</a:t>
            </a:r>
            <a:r>
              <a:rPr lang="zh-HK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不單指沒有精神疾病</a:t>
            </a:r>
            <a:endParaRPr lang="en-US" altLang="zh-HK" sz="4000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精神健康是指在</a:t>
            </a:r>
            <a:r>
              <a:rPr lang="zh-HK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情緒、生活和社交等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方面，處於良好或持續發展的狀態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例如：我們能保持情緒穩定，能在家庭、學校或社區與人保持良好的關係，能應付日常生活上的壓力，以致能夠發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揮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所長，貢獻社群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3827" y="529389"/>
            <a:ext cx="8007138" cy="1138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甚麼是「精神健康」？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221" y="185699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71472" y="287520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65221" y="377049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5" b="48615"/>
          <a:stretch/>
        </p:blipFill>
        <p:spPr>
          <a:xfrm>
            <a:off x="8985286" y="1022684"/>
            <a:ext cx="2822887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420612" y="145338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763" y="1630899"/>
            <a:ext cx="1686073" cy="92860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sz="4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678" y="2823540"/>
            <a:ext cx="9183552" cy="2880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</a:t>
            </a: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精神健康與身體健康同樣重要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，會影響着我們的</a:t>
            </a: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適應行為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社交關係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，令我們有能力應對生活上各種的壓力，發揮個人潛能</a:t>
            </a: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3"/>
          <p:cNvGrpSpPr/>
          <p:nvPr/>
        </p:nvGrpSpPr>
        <p:grpSpPr>
          <a:xfrm>
            <a:off x="1018411" y="2813722"/>
            <a:ext cx="678417" cy="646331"/>
            <a:chOff x="-1683874" y="1978867"/>
            <a:chExt cx="678417" cy="646331"/>
          </a:xfrm>
        </p:grpSpPr>
        <p:sp>
          <p:nvSpPr>
            <p:cNvPr id="26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59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-14203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022786" y="1670924"/>
            <a:ext cx="8344224" cy="4839634"/>
          </a:xfrm>
          <a:prstGeom prst="roundRect">
            <a:avLst/>
          </a:prstGeom>
          <a:solidFill>
            <a:srgbClr val="CF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87" y="32726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「壓力水桶」的比喻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06835" y="5493826"/>
            <a:ext cx="4578329" cy="593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每人的身體內都有一個盛載所有壓力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63" y="2341638"/>
            <a:ext cx="3007471" cy="30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2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0f8b0b-9019-4e2a-86f1-ea88882442dc">
      <Terms xmlns="http://schemas.microsoft.com/office/infopath/2007/PartnerControls"/>
    </lcf76f155ced4ddcb4097134ff3c332f>
    <TaxCatchAll xmlns="a726c2be-f3b9-49c8-b37e-a53ca544b7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3" ma:contentTypeDescription="建立新的文件。" ma:contentTypeScope="" ma:versionID="e602f76fb1b6151cb309d6e822bdf609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4feb1c94ad6ff900b6830a38fd91fec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72a2281-092f-46a0-839e-d6d312583df0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30F2EE-5F4B-4A31-913A-24ED7A62C8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59E10-AC30-4D47-8DAF-C512FA2D4B2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1427138-8be5-4331-9876-fbac57ee4dc8"/>
    <ds:schemaRef ds:uri="4b640152-3d3c-465b-beb1-086ea6aeed0e"/>
    <ds:schemaRef ds:uri="http://www.w3.org/XML/1998/namespace"/>
    <ds:schemaRef ds:uri="http://purl.org/dc/dcmitype/"/>
    <ds:schemaRef ds:uri="5d0f8b0b-9019-4e2a-86f1-ea88882442dc"/>
    <ds:schemaRef ds:uri="a726c2be-f3b9-49c8-b37e-a53ca544b707"/>
  </ds:schemaRefs>
</ds:datastoreItem>
</file>

<file path=customXml/itemProps3.xml><?xml version="1.0" encoding="utf-8"?>
<ds:datastoreItem xmlns:ds="http://schemas.openxmlformats.org/officeDocument/2006/customXml" ds:itemID="{1DB328AE-5A0F-4121-B815-E7E7AD509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0f8b0b-9019-4e2a-86f1-ea88882442dc"/>
    <ds:schemaRef ds:uri="a726c2be-f3b9-49c8-b37e-a53ca544b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5549</TotalTime>
  <Words>1049</Words>
  <Application>Microsoft Office PowerPoint</Application>
  <PresentationFormat>寬螢幕</PresentationFormat>
  <Paragraphs>158</Paragraphs>
  <Slides>26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Microsoft YaHei</vt:lpstr>
      <vt:lpstr>微軟正黑體</vt:lpstr>
      <vt:lpstr>微軟正黑體</vt:lpstr>
      <vt:lpstr>Arial</vt:lpstr>
      <vt:lpstr>Berlin Sans FB</vt:lpstr>
      <vt:lpstr>Calibri</vt:lpstr>
      <vt:lpstr>Calibri Light</vt:lpstr>
      <vt:lpstr>Times New Roman</vt:lpstr>
      <vt:lpstr>Wingdings</vt:lpstr>
      <vt:lpstr>Office Theme</vt:lpstr>
      <vt:lpstr>PowerPoint 簡報</vt:lpstr>
      <vt:lpstr>簡介</vt:lpstr>
      <vt:lpstr>課程期望</vt:lpstr>
      <vt:lpstr>本節內容簡介</vt:lpstr>
      <vt:lpstr>甚麼是「精神健康」？  當提及精神健康時，大家會聯想到甚麼? </vt:lpstr>
      <vt:lpstr>PowerPoint 簡報</vt:lpstr>
      <vt:lpstr>PowerPoint 簡報</vt:lpstr>
      <vt:lpstr>小結</vt:lpstr>
      <vt:lpstr>活動﹕「壓力水桶」的比喻</vt:lpstr>
      <vt:lpstr>PowerPoint 簡報</vt:lpstr>
      <vt:lpstr>PowerPoint 簡報</vt:lpstr>
      <vt:lpstr>小結</vt:lpstr>
      <vt:lpstr>PowerPoint 簡報</vt:lpstr>
      <vt:lpstr>壓力是好是壞？</vt:lpstr>
      <vt:lpstr>PowerPoint 簡報</vt:lpstr>
      <vt:lpstr>PowerPoint 簡報</vt:lpstr>
      <vt:lpstr>PowerPoint 簡報</vt:lpstr>
      <vt:lpstr>  我的「壓力水桶」(1)</vt:lpstr>
      <vt:lpstr>小結</vt:lpstr>
      <vt:lpstr>「壓力水桶」滿瀉</vt:lpstr>
      <vt:lpstr>「壓力水桶」保養</vt:lpstr>
      <vt:lpstr>稍後探討</vt:lpstr>
      <vt:lpstr>小結</vt:lpstr>
      <vt:lpstr>PowerPoint 簡報</vt:lpstr>
      <vt:lpstr>第一節 學習重點</vt:lpstr>
      <vt:lpstr>第一節 學習重點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警鐘長期誤鳴</dc:title>
  <dc:creator>CHAN, Hiu-wo Lucy</dc:creator>
  <cp:lastModifiedBy>YIU, Ching-laam Crystal</cp:lastModifiedBy>
  <cp:revision>383</cp:revision>
  <dcterms:created xsi:type="dcterms:W3CDTF">2023-01-05T07:24:07Z</dcterms:created>
  <dcterms:modified xsi:type="dcterms:W3CDTF">2026-05-12T03:30:49Z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0x0101007CAFDF655427C749814513AC4B5E3611</vt:lpwstr>
  </property>
  <property fmtid="{D5CDD505-2E9C-101B-9397-08002B2CF9AE}" pid="3" name="MediaServiceImageTags">
    <vt:lpwstr/>
  </property>
</Properties>
</file>