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85" r:id="rId5"/>
    <p:sldId id="264" r:id="rId6"/>
    <p:sldId id="265" r:id="rId7"/>
    <p:sldId id="286" r:id="rId8"/>
    <p:sldId id="267" r:id="rId9"/>
    <p:sldId id="283" r:id="rId10"/>
    <p:sldId id="268" r:id="rId11"/>
    <p:sldId id="287" r:id="rId12"/>
    <p:sldId id="270" r:id="rId13"/>
    <p:sldId id="271" r:id="rId14"/>
    <p:sldId id="272" r:id="rId15"/>
    <p:sldId id="273" r:id="rId16"/>
    <p:sldId id="274" r:id="rId17"/>
    <p:sldId id="282" r:id="rId18"/>
    <p:sldId id="276" r:id="rId19"/>
    <p:sldId id="277" r:id="rId20"/>
    <p:sldId id="288" r:id="rId21"/>
    <p:sldId id="279" r:id="rId22"/>
    <p:sldId id="289" r:id="rId23"/>
    <p:sldId id="281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D83"/>
    <a:srgbClr val="FFB689"/>
    <a:srgbClr val="FFDCC6"/>
    <a:srgbClr val="6EC899"/>
    <a:srgbClr val="A1DBBD"/>
    <a:srgbClr val="CAEBDA"/>
    <a:srgbClr val="FF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45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41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5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3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2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81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52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09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04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77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78D7-BA14-4CD6-8C71-0E7D6AA90671}" type="datetimeFigureOut">
              <a:rPr lang="zh-TW" altLang="en-US" smtClean="0"/>
              <a:t>18/09/2023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F290-36A0-4F54-8A16-0CA070370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31889" y="256032"/>
            <a:ext cx="11382159" cy="636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DCC6"/>
          </a:solidFill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8118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42729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23272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03815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711933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46544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27087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09995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18113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452724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033267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609662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52391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117780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2934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804121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312239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846850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427393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939583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42399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1935968" y="0"/>
                <a:ext cx="25603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31889" y="256032"/>
              <a:ext cx="11382159" cy="6364224"/>
            </a:xfrm>
            <a:prstGeom prst="rect">
              <a:avLst/>
            </a:prstGeom>
            <a:solidFill>
              <a:srgbClr val="FFF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620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9658" y="1122363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精神健康素養課程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38400" y="3602038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課程內容總結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" y="2217708"/>
            <a:ext cx="2612858" cy="26765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149516" y="4347411"/>
            <a:ext cx="3721768" cy="16042"/>
          </a:xfrm>
          <a:prstGeom prst="line">
            <a:avLst/>
          </a:prstGeom>
          <a:ln w="76200">
            <a:solidFill>
              <a:srgbClr val="FFD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01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05852" y="0"/>
            <a:ext cx="105156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852" y="1308930"/>
            <a:ext cx="11067661" cy="50560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HK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三個小法寶</a:t>
            </a:r>
            <a:endParaRPr lang="en-US" altLang="zh-HK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buNone/>
            </a:pPr>
            <a:endParaRPr lang="zh-TW" altLang="zh-TW" sz="32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buAutoNum type="arabicParenR"/>
            </a:pP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思想加油站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用一些正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和鼓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勵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性的字句提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醒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己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buAutoNum type="arabicParenR"/>
            </a:pP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HK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安心保管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瓶</a:t>
            </a: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將焦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慮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的想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寫或畫在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上，放入『安心保管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』保管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HK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力轉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大法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把腦袋的焦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到一些簡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的活動上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五感練習</a:t>
            </a:r>
            <a:r>
              <a:rPr lang="zh-HK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挑戰腦袋遊戲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61" y="1025395"/>
            <a:ext cx="904291" cy="9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34440" y="729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 </a:t>
            </a:r>
            <a:r>
              <a:rPr lang="zh-TW" altLang="en-US" sz="6000" b="1" dirty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精神健康金句：</a:t>
            </a:r>
            <a:endParaRPr lang="zh-TW" alt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473" y="3234743"/>
            <a:ext cx="485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建立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想好村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莊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精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神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便會更健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康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951" y="2695799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“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1568" y="3896463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”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8" y="1838480"/>
            <a:ext cx="4587032" cy="46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690688"/>
            <a:ext cx="10918372" cy="46279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村莊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三大</a:t>
            </a:r>
            <a:r>
              <a:rPr lang="zh-TW" altLang="zh-TW" sz="36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6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四小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部落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「健康活力花田」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「食得好大樹」部落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「瞓得好花花」部落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「運動小草」部落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「玩樂草叢」部落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「互助俱樂部」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「心晴陽光農場」</a:t>
            </a:r>
          </a:p>
          <a:p>
            <a:pPr lvl="0"/>
            <a:endParaRPr lang="zh-TW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685" y="2272365"/>
            <a:ext cx="3483887" cy="40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36814" y="2232110"/>
            <a:ext cx="10918372" cy="26166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「健康活力花田」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ctr">
              <a:buNone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作息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眠習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慣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和飲食等方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ctr">
              <a:buNone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建立良好的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生活模式</a:t>
            </a:r>
            <a:endParaRPr lang="zh-TW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圖片 6">
            <a:extLst>
              <a:ext uri="{FF2B5EF4-FFF2-40B4-BE49-F238E27FC236}">
                <a16:creationId xmlns:a16="http://schemas.microsoft.com/office/drawing/2014/main" id="{A69ED604-366B-92CD-238D-143509B1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90" y="1250988"/>
            <a:ext cx="2842402" cy="19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690689"/>
            <a:ext cx="10711543" cy="367539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「食得好大樹」部落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ctr"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每日飲</a:t>
            </a: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6-8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杯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流質飲品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避免含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啡因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的飲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多吃含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氨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基酸</a:t>
            </a:r>
            <a:r>
              <a:rPr lang="zh-HK" altLang="zh-TW" sz="32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2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蛋</a:t>
            </a:r>
            <a:r>
              <a:rPr lang="zh-HK" altLang="zh-TW" sz="32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白質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食物有助抗壓 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壓力及焦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慮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消化系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。多吃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蔬果、全穀類和豆類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有助腸胃健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</a:p>
          <a:p>
            <a:pPr marL="0" lvl="0" indent="0">
              <a:buNone/>
            </a:pPr>
            <a:endParaRPr lang="zh-TW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圖片 6">
            <a:extLst>
              <a:ext uri="{FF2B5EF4-FFF2-40B4-BE49-F238E27FC236}">
                <a16:creationId xmlns:a16="http://schemas.microsoft.com/office/drawing/2014/main" id="{921DA0D6-F835-666F-C31C-9C11A757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97" y="2728017"/>
            <a:ext cx="1708103" cy="13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46490" y="1858640"/>
            <a:ext cx="10692882" cy="415322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「瞓得好花花」部落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ctr"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每晚有</a:t>
            </a: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9-12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規律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的睡眠時間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避免使用電子產品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避免進行劇烈活動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「安心保管瓶」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保管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擔憂的事情</a:t>
            </a:r>
          </a:p>
          <a:p>
            <a:pPr marL="0" lvl="0" indent="0">
              <a:buNone/>
            </a:pPr>
            <a:endParaRPr lang="zh-TW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圖片 5">
            <a:extLst>
              <a:ext uri="{FF2B5EF4-FFF2-40B4-BE49-F238E27FC236}">
                <a16:creationId xmlns:a16="http://schemas.microsoft.com/office/drawing/2014/main" id="{31D2B715-6082-41E1-9761-6EBD53AA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410" y="3147867"/>
            <a:ext cx="2234390" cy="15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690689"/>
            <a:ext cx="10711543" cy="332648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「運動小草」部落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每天安排特定時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15- 20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氧運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適及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有興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趣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</a:t>
            </a: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室外運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強度運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一起運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，增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樂趣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D43A303B-B3EC-3A8D-0014-24E22835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422" y="2962881"/>
            <a:ext cx="1344283" cy="14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9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690689"/>
            <a:ext cx="10711543" cy="390767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玩樂草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叢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」部落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2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感興趣或休閒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的活動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，享受創意空間，釋放壓力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參觀不同博物館、體育館、郊野公園、遊樂場等，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發現新樂趣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相約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朋友和家人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玩耍，一起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度過玩樂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圖片 5" descr="一張含有 文字, 植物, 龍舌蘭屬, 樹葉 的圖片&#10;&#10;自動產生的描述">
            <a:extLst>
              <a:ext uri="{FF2B5EF4-FFF2-40B4-BE49-F238E27FC236}">
                <a16:creationId xmlns:a16="http://schemas.microsoft.com/office/drawing/2014/main" id="{194135FF-95A7-B33A-B634-1D87C97C7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802" y="2698394"/>
            <a:ext cx="1734522" cy="11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9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744825"/>
            <a:ext cx="10711543" cy="442786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「互助俱樂部」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buNone/>
            </a:pPr>
            <a:endParaRPr lang="zh-TW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每天與家人朋友分享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趣事挑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身邊的人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說些好說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主動在課室或家中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做雜務或家務</a:t>
            </a:r>
            <a:endParaRPr lang="en-US" altLang="zh-HK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向兩個親人、朋友、老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、同學等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令自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己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的事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圖片 7" descr="一張含有 輪廓, 向量圖形 的圖片&#10;&#10;自動產生的描述">
            <a:extLst>
              <a:ext uri="{FF2B5EF4-FFF2-40B4-BE49-F238E27FC236}">
                <a16:creationId xmlns:a16="http://schemas.microsoft.com/office/drawing/2014/main" id="{184671C5-D67E-FE25-BC09-A749EE6A4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0" y="2122347"/>
            <a:ext cx="2641599" cy="23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599956"/>
            <a:ext cx="10711543" cy="437974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「心晴陽光農場」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buNone/>
            </a:pPr>
            <a:endParaRPr lang="zh-TW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訂立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生活作息表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，分配好學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和休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為感壓力的事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早作出計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劃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保持正面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思維</a:t>
            </a: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應對黑雲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四部曲</a:t>
            </a:r>
            <a:r>
              <a:rPr lang="zh-HK" altLang="zh-TW" sz="32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HK" sz="3200" b="1" dirty="0" smtClean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每次挑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都是一次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的機會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給予自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己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讚賞，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賞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每天的進步</a:t>
            </a:r>
            <a:endParaRPr lang="zh-TW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圖片 6">
            <a:extLst>
              <a:ext uri="{FF2B5EF4-FFF2-40B4-BE49-F238E27FC236}">
                <a16:creationId xmlns:a16="http://schemas.microsoft.com/office/drawing/2014/main" id="{1961C38A-38EB-14FD-448A-BEF60DEA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270" y="2925519"/>
            <a:ext cx="2214077" cy="21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34440" y="729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 </a:t>
            </a:r>
            <a:r>
              <a:rPr lang="zh-TW" altLang="en-US" sz="6000" b="1" dirty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精神健康金句：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8087" y="3176577"/>
            <a:ext cx="4940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精神健康我知道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應對無難度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6951" y="2695799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“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4997" y="3896463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”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" y="1942867"/>
            <a:ext cx="4538603" cy="39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9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34440" y="729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第五節 </a:t>
            </a:r>
            <a:r>
              <a:rPr lang="zh-TW" altLang="en-US" sz="6000" b="1" dirty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精神健康金句：</a:t>
            </a:r>
            <a:endParaRPr lang="zh-TW" alt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9450" y="3234743"/>
            <a:ext cx="4596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遇到困難不要怕，</a:t>
            </a: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努力嘗試面對它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6951" y="2695799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“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4997" y="3896463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”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4" y="1819468"/>
            <a:ext cx="4252844" cy="47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690688"/>
            <a:ext cx="10918372" cy="46279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透過學習，增強腦內的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神經元連繫</a:t>
            </a:r>
            <a:endParaRPr lang="en-US" altLang="zh-TW" sz="36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「正面自我對話」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來面對挑戰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：告訴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不是「一定不能」做到，而是「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暫時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未能」做到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透過建立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實際可行目標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採取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實際行動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來令自己進步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343" y="1330794"/>
            <a:ext cx="2040962" cy="1364280"/>
          </a:xfrm>
          <a:prstGeom prst="rect">
            <a:avLst/>
          </a:prstGeom>
        </p:spPr>
      </p:pic>
      <p:pic>
        <p:nvPicPr>
          <p:cNvPr id="9" name="圖片 2" descr="一張含有 卡通, 美工圖案, 圖形, 圖解 的圖片&#10;&#10;自動產生的描述">
            <a:extLst>
              <a:ext uri="{FF2B5EF4-FFF2-40B4-BE49-F238E27FC236}">
                <a16:creationId xmlns:a16="http://schemas.microsoft.com/office/drawing/2014/main" id="{0DFB36C3-ADE5-0504-F488-7D86FF3A9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818" y="4318328"/>
            <a:ext cx="3306997" cy="20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34440" y="729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第六節 </a:t>
            </a:r>
            <a:r>
              <a:rPr lang="zh-TW" altLang="en-US" sz="6000" b="1" dirty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精神健康金句：</a:t>
            </a:r>
            <a:endParaRPr lang="zh-TW" alt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9450" y="3234743"/>
            <a:ext cx="4596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尋求幫助勇氣佳，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互助互勉力量大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6951" y="2695799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“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4997" y="3896463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”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1" y="1858573"/>
            <a:ext cx="4364910" cy="47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8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690688"/>
            <a:ext cx="10918372" cy="46279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認識精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</a:t>
            </a:r>
            <a:r>
              <a:rPr lang="zh-HK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情緒及行為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HK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等方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當自己的精神健康出現警號時，應該主動與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可信任的人分享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，並尋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當察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身邊的人出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HK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勵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對方尋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的人協助</a:t>
            </a:r>
            <a:endParaRPr lang="zh-TW" altLang="zh-TW" sz="36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68" y="4167720"/>
            <a:ext cx="2816504" cy="24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身體健康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同樣重要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「戰鬥或逃跑」是與生俱來的反應機制，身體警鐘響起能給予提醒，</a:t>
            </a:r>
            <a:r>
              <a:rPr lang="zh-HK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幫助我們應對困境</a:t>
            </a:r>
            <a:endParaRPr lang="en-US" altLang="zh-HK" sz="36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身體警鐘長期出現</a:t>
            </a:r>
            <a:r>
              <a:rPr lang="zh-TW" altLang="en-US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誤鳴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，會影響我們的精神健康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54" y="1001049"/>
            <a:ext cx="1891738" cy="1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8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34440" y="729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 </a:t>
            </a:r>
            <a:r>
              <a:rPr lang="zh-TW" altLang="en-US" sz="6000" b="1" dirty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精神健康金句：</a:t>
            </a:r>
            <a:endParaRPr lang="zh-TW" alt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8087" y="3176577"/>
            <a:ext cx="4940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焦慮擔心很正常，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陽光黑雲由你想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6951" y="2695799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“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4997" y="3896463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”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3" y="1987419"/>
            <a:ext cx="4066556" cy="4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6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7483" y="1922809"/>
            <a:ext cx="10937033" cy="38597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每個人都會有焦慮情緒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，出現害怕、擔心和緊張是好正常的，過度或持續的焦慮就會影響日常生活和身心健康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在面對同一件事件時，不同人都可以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出現不同的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情緒、思想、身體及行為反應</a:t>
            </a:r>
            <a:endParaRPr lang="en-US" altLang="zh-TW" sz="36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6" y="446097"/>
            <a:ext cx="1604820" cy="1158767"/>
          </a:xfrm>
          <a:prstGeom prst="rect">
            <a:avLst/>
          </a:prstGeom>
        </p:spPr>
      </p:pic>
      <p:grpSp>
        <p:nvGrpSpPr>
          <p:cNvPr id="8" name="Group 62"/>
          <p:cNvGrpSpPr/>
          <p:nvPr/>
        </p:nvGrpSpPr>
        <p:grpSpPr>
          <a:xfrm>
            <a:off x="9252660" y="4018963"/>
            <a:ext cx="2651165" cy="1600442"/>
            <a:chOff x="3572119" y="2152372"/>
            <a:chExt cx="5242193" cy="3188896"/>
          </a:xfrm>
        </p:grpSpPr>
        <p:grpSp>
          <p:nvGrpSpPr>
            <p:cNvPr id="9" name="Group 29"/>
            <p:cNvGrpSpPr/>
            <p:nvPr/>
          </p:nvGrpSpPr>
          <p:grpSpPr>
            <a:xfrm>
              <a:off x="3587287" y="2152372"/>
              <a:ext cx="2854626" cy="1605728"/>
              <a:chOff x="3187360" y="2129369"/>
              <a:chExt cx="2854626" cy="1605728"/>
            </a:xfrm>
          </p:grpSpPr>
          <p:pic>
            <p:nvPicPr>
              <p:cNvPr id="19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7360" y="2129369"/>
                <a:ext cx="2854626" cy="1605728"/>
              </a:xfrm>
              <a:prstGeom prst="rect">
                <a:avLst/>
              </a:prstGeom>
            </p:spPr>
          </p:pic>
          <p:sp>
            <p:nvSpPr>
              <p:cNvPr id="20" name="TextBox 20"/>
              <p:cNvSpPr txBox="1"/>
              <p:nvPr/>
            </p:nvSpPr>
            <p:spPr>
              <a:xfrm>
                <a:off x="3672356" y="2628508"/>
                <a:ext cx="2026502" cy="611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HK" altLang="zh-HK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思想反</a:t>
                </a:r>
                <a:r>
                  <a:rPr lang="zh-TW" altLang="zh-HK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應</a:t>
                </a:r>
                <a:endParaRPr lang="zh-HK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endParaRPr>
              </a:p>
            </p:txBody>
          </p:sp>
        </p:grpSp>
        <p:grpSp>
          <p:nvGrpSpPr>
            <p:cNvPr id="10" name="Group 28"/>
            <p:cNvGrpSpPr/>
            <p:nvPr/>
          </p:nvGrpSpPr>
          <p:grpSpPr>
            <a:xfrm>
              <a:off x="5959686" y="2184702"/>
              <a:ext cx="2854626" cy="1605728"/>
              <a:chOff x="6492548" y="2153847"/>
              <a:chExt cx="2854626" cy="1605728"/>
            </a:xfrm>
          </p:grpSpPr>
          <p:pic>
            <p:nvPicPr>
              <p:cNvPr id="17" name="Pictur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2548" y="2153847"/>
                <a:ext cx="2854626" cy="1605728"/>
              </a:xfrm>
              <a:prstGeom prst="rect">
                <a:avLst/>
              </a:prstGeom>
            </p:spPr>
          </p:pic>
          <p:sp>
            <p:nvSpPr>
              <p:cNvPr id="18" name="TextBox 21"/>
              <p:cNvSpPr txBox="1"/>
              <p:nvPr/>
            </p:nvSpPr>
            <p:spPr>
              <a:xfrm>
                <a:off x="6937917" y="2628508"/>
                <a:ext cx="2026502" cy="611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情緒</a:t>
                </a:r>
                <a:r>
                  <a:rPr lang="zh-HK" altLang="zh-HK"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反</a:t>
                </a:r>
                <a:r>
                  <a:rPr lang="zh-TW" altLang="zh-HK"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應</a:t>
                </a:r>
                <a:endParaRPr lang="zh-HK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endParaRPr>
              </a:p>
            </p:txBody>
          </p:sp>
        </p:grpSp>
        <p:grpSp>
          <p:nvGrpSpPr>
            <p:cNvPr id="11" name="Group 30"/>
            <p:cNvGrpSpPr/>
            <p:nvPr/>
          </p:nvGrpSpPr>
          <p:grpSpPr>
            <a:xfrm>
              <a:off x="3572119" y="3723649"/>
              <a:ext cx="2854626" cy="1605728"/>
              <a:chOff x="3187360" y="3955265"/>
              <a:chExt cx="2854626" cy="1605728"/>
            </a:xfrm>
          </p:grpSpPr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7360" y="3955265"/>
                <a:ext cx="2854626" cy="1605728"/>
              </a:xfrm>
              <a:prstGeom prst="rect">
                <a:avLst/>
              </a:prstGeom>
            </p:spPr>
          </p:pic>
          <p:sp>
            <p:nvSpPr>
              <p:cNvPr id="16" name="TextBox 22"/>
              <p:cNvSpPr txBox="1"/>
              <p:nvPr/>
            </p:nvSpPr>
            <p:spPr>
              <a:xfrm>
                <a:off x="3614476" y="4439370"/>
                <a:ext cx="2026502" cy="611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身體</a:t>
                </a:r>
                <a:r>
                  <a:rPr lang="zh-HK" altLang="zh-HK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反</a:t>
                </a:r>
                <a:r>
                  <a:rPr lang="zh-TW" altLang="zh-HK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應</a:t>
                </a:r>
                <a:endParaRPr lang="zh-HK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endParaRPr>
              </a:p>
            </p:txBody>
          </p:sp>
        </p:grpSp>
        <p:grpSp>
          <p:nvGrpSpPr>
            <p:cNvPr id="12" name="Group 31"/>
            <p:cNvGrpSpPr/>
            <p:nvPr/>
          </p:nvGrpSpPr>
          <p:grpSpPr>
            <a:xfrm>
              <a:off x="5959686" y="3735540"/>
              <a:ext cx="2854626" cy="1605728"/>
              <a:chOff x="6528906" y="3955265"/>
              <a:chExt cx="2854626" cy="1605728"/>
            </a:xfrm>
          </p:grpSpPr>
          <p:pic>
            <p:nvPicPr>
              <p:cNvPr id="13" name="Picture 1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8906" y="3955265"/>
                <a:ext cx="2854626" cy="1605728"/>
              </a:xfrm>
              <a:prstGeom prst="rect">
                <a:avLst/>
              </a:prstGeom>
            </p:spPr>
          </p:pic>
          <p:sp>
            <p:nvSpPr>
              <p:cNvPr id="14" name="TextBox 23"/>
              <p:cNvSpPr txBox="1"/>
              <p:nvPr/>
            </p:nvSpPr>
            <p:spPr>
              <a:xfrm>
                <a:off x="6996343" y="4439370"/>
                <a:ext cx="2026502" cy="611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行為</a:t>
                </a:r>
                <a:r>
                  <a:rPr lang="zh-HK" altLang="zh-HK"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反</a:t>
                </a:r>
                <a:r>
                  <a:rPr lang="zh-TW" altLang="zh-HK" sz="1400" b="1"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應</a:t>
                </a:r>
                <a:endParaRPr lang="zh-HK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34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198" y="2243926"/>
            <a:ext cx="10937033" cy="39495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zh-TW" altLang="en-US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陽光思想</a:t>
            </a:r>
            <a:r>
              <a:rPr lang="zh-TW" altLang="en-US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黑雲思想</a:t>
            </a:r>
            <a:r>
              <a:rPr lang="zh-TW" altLang="en-US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會令我們對事情有不同的理解，從而影響我們的情緒、身體反應及行為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黑雲思想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有時甚至會令身體警鐘</a:t>
            </a:r>
            <a:r>
              <a:rPr lang="zh-TW" altLang="zh-TW" sz="36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長鳴或誤鳴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，長期困擾我們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的精神健康</a:t>
            </a:r>
            <a:endParaRPr lang="zh-TW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r="22046"/>
          <a:stretch/>
        </p:blipFill>
        <p:spPr>
          <a:xfrm>
            <a:off x="7230175" y="702513"/>
            <a:ext cx="1523874" cy="1536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46" y="807874"/>
            <a:ext cx="235655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4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00944" y="729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 </a:t>
            </a:r>
            <a:r>
              <a:rPr lang="zh-TW" altLang="en-US" sz="6000" b="1" dirty="0">
                <a:solidFill>
                  <a:srgbClr val="FFB6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精神健康金句：</a:t>
            </a:r>
            <a:endParaRPr lang="zh-TW" alt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5954" y="3234743"/>
            <a:ext cx="4596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黑雲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思想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不用怕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HK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應對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焦慮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有辦法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455" y="2695799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“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4997" y="3896463"/>
            <a:ext cx="1861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 smtClean="0">
                <a:solidFill>
                  <a:srgbClr val="FFB689"/>
                </a:solidFill>
                <a:latin typeface="Rockwell Extra Bold" panose="02060903040505020403" pitchFamily="18" charset="0"/>
                <a:ea typeface="微軟正黑體" panose="020B0604030504040204" pitchFamily="34" charset="-120"/>
              </a:rPr>
              <a:t>”</a:t>
            </a:r>
            <a:endParaRPr lang="zh-TW" altLang="en-US" sz="8000" b="1" dirty="0">
              <a:solidFill>
                <a:srgbClr val="FFB689"/>
              </a:solidFill>
              <a:latin typeface="Rockwell Extra Bold" panose="020609030405050204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5" y="1899710"/>
            <a:ext cx="4365208" cy="45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3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04672" y="142704"/>
            <a:ext cx="105156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3286" y="1196418"/>
            <a:ext cx="10918372" cy="53032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當焦慮擔心時，謹記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應對黑雲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四部曲」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「停一停」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當你的身體警鐘響起，出現焦慮的身體反應時，可於心裡大聲說出「停一停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「提一提</a:t>
            </a:r>
            <a:r>
              <a:rPr lang="zh-TW" altLang="zh-TW" sz="3200" b="1" dirty="0" smtClean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提醒自己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黑雲思想」出現了，並留意「黑雲思想」的內容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58" y="220964"/>
            <a:ext cx="1280840" cy="924836"/>
          </a:xfrm>
          <a:prstGeom prst="rect">
            <a:avLst/>
          </a:prstGeom>
        </p:spPr>
      </p:pic>
      <p:pic>
        <p:nvPicPr>
          <p:cNvPr id="9" name="圖片 2">
            <a:extLst>
              <a:ext uri="{FF2B5EF4-FFF2-40B4-BE49-F238E27FC236}">
                <a16:creationId xmlns:a16="http://schemas.microsoft.com/office/drawing/2014/main" id="{2CE83AFF-7CB1-3C86-5F55-EB001297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26" y="3082397"/>
            <a:ext cx="869556" cy="901564"/>
          </a:xfrm>
          <a:prstGeom prst="rect">
            <a:avLst/>
          </a:prstGeom>
        </p:spPr>
      </p:pic>
      <p:pic>
        <p:nvPicPr>
          <p:cNvPr id="10" name="圖片 2">
            <a:extLst>
              <a:ext uri="{FF2B5EF4-FFF2-40B4-BE49-F238E27FC236}">
                <a16:creationId xmlns:a16="http://schemas.microsoft.com/office/drawing/2014/main" id="{5BBB1AE8-52AA-44F2-3B9F-4794A666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926" y="5277306"/>
            <a:ext cx="896058" cy="9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04672" y="142704"/>
            <a:ext cx="105156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第三節學習重點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3286" y="1196418"/>
            <a:ext cx="10918372" cy="53032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zh-TW" altLang="zh-TW" sz="3200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「問一問」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問問自己有沒有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「低估自己的能力」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「高估問</a:t>
            </a:r>
            <a:r>
              <a:rPr lang="zh-HK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的困難度或嚴重性」</a:t>
            </a: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zh-TW" sz="3200" b="1" dirty="0">
                <a:solidFill>
                  <a:srgbClr val="4FBD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：三個小法寶，減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輕「黑雲思想」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的影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zh-TW" sz="3200" b="1" dirty="0">
              <a:solidFill>
                <a:srgbClr val="4FBD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58" y="220964"/>
            <a:ext cx="1280840" cy="924836"/>
          </a:xfrm>
          <a:prstGeom prst="rect">
            <a:avLst/>
          </a:prstGeom>
        </p:spPr>
      </p:pic>
      <p:pic>
        <p:nvPicPr>
          <p:cNvPr id="11" name="圖片 2">
            <a:extLst>
              <a:ext uri="{FF2B5EF4-FFF2-40B4-BE49-F238E27FC236}">
                <a16:creationId xmlns:a16="http://schemas.microsoft.com/office/drawing/2014/main" id="{A9881FED-8A9C-437C-877A-B71350C3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30" y="2521981"/>
            <a:ext cx="896058" cy="914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50" y="4681285"/>
            <a:ext cx="904291" cy="9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1102</Words>
  <Application>Microsoft Office PowerPoint</Application>
  <PresentationFormat>寬螢幕</PresentationFormat>
  <Paragraphs>146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Calibri Light</vt:lpstr>
      <vt:lpstr>Courier New</vt:lpstr>
      <vt:lpstr>Rockwell Extra Bold</vt:lpstr>
      <vt:lpstr>Times New Roman</vt:lpstr>
      <vt:lpstr>Wingdings</vt:lpstr>
      <vt:lpstr>Office 佈景主題</vt:lpstr>
      <vt:lpstr>精神健康素養課程(高小)</vt:lpstr>
      <vt:lpstr>第一節 精神健康金句：</vt:lpstr>
      <vt:lpstr>第一節學習重點</vt:lpstr>
      <vt:lpstr>第二節 精神健康金句：</vt:lpstr>
      <vt:lpstr>第二節學習重點</vt:lpstr>
      <vt:lpstr>第二節學習重點</vt:lpstr>
      <vt:lpstr>第三節 精神健康金句：</vt:lpstr>
      <vt:lpstr>第三節學習重點</vt:lpstr>
      <vt:lpstr>第三節學習重點</vt:lpstr>
      <vt:lpstr>第三節學習重點</vt:lpstr>
      <vt:lpstr>第四節 精神健康金句：</vt:lpstr>
      <vt:lpstr>第四節學習重點</vt:lpstr>
      <vt:lpstr>第四節學習重點</vt:lpstr>
      <vt:lpstr>第四節學習重點</vt:lpstr>
      <vt:lpstr>第四節學習重點</vt:lpstr>
      <vt:lpstr>第四節學習重點</vt:lpstr>
      <vt:lpstr>第四節學習重點</vt:lpstr>
      <vt:lpstr>第四節學習重點</vt:lpstr>
      <vt:lpstr>第四節學習重點</vt:lpstr>
      <vt:lpstr>第五節 精神健康金句：</vt:lpstr>
      <vt:lpstr>第五節學習重點</vt:lpstr>
      <vt:lpstr>第六節 精神健康金句：</vt:lpstr>
      <vt:lpstr>第六節學習重點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精神健康素養課程(高小)</dc:title>
  <dc:creator>CHUNG, Ka-po Phoebe</dc:creator>
  <cp:lastModifiedBy>CHEANG, Lok-ki Skyler</cp:lastModifiedBy>
  <cp:revision>46</cp:revision>
  <dcterms:created xsi:type="dcterms:W3CDTF">2023-07-04T04:28:50Z</dcterms:created>
  <dcterms:modified xsi:type="dcterms:W3CDTF">2023-09-18T07:49:40Z</dcterms:modified>
</cp:coreProperties>
</file>