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2" r:id="rId5"/>
    <p:sldId id="264" r:id="rId6"/>
    <p:sldId id="274" r:id="rId7"/>
    <p:sldId id="265" r:id="rId8"/>
    <p:sldId id="266" r:id="rId9"/>
    <p:sldId id="269" r:id="rId10"/>
    <p:sldId id="270" r:id="rId11"/>
    <p:sldId id="271" r:id="rId12"/>
    <p:sldId id="27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EB3"/>
    <a:srgbClr val="9D98FE"/>
    <a:srgbClr val="9E99E5"/>
    <a:srgbClr val="C3B3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9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F859-023F-4361-88EE-44B9A8DDF7EF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A96E-A7F3-48CA-B3EA-C6C771580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D12E42A-2C7D-4207-92DE-D7069E4890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1EA7FA4-4571-4C4A-BD0D-52937E97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2731" y="47767"/>
            <a:ext cx="4615646" cy="676905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89C578D-C147-4BD5-A0AB-AB0ECBF2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482" y="196871"/>
            <a:ext cx="4615646" cy="676905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94002CF-F4D4-433E-A902-99B7F990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/>
          <a:stretch/>
        </p:blipFill>
        <p:spPr>
          <a:xfrm rot="10800000">
            <a:off x="9139381" y="55846"/>
            <a:ext cx="3078700" cy="6769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5929" y="1126020"/>
            <a:ext cx="8304552" cy="2387600"/>
          </a:xfrm>
        </p:spPr>
        <p:txBody>
          <a:bodyPr>
            <a:normAutofit/>
          </a:bodyPr>
          <a:lstStyle/>
          <a:p>
            <a:r>
              <a:rPr lang="zh-HK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總結簡報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D295FE3-C0D0-4996-97B5-F81209E47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82" y="4271922"/>
            <a:ext cx="7787618" cy="7494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9181" y="953666"/>
            <a:ext cx="4394977" cy="54181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" y="1979246"/>
            <a:ext cx="4412986" cy="3191398"/>
          </a:xfrm>
          <a:prstGeom prst="rect">
            <a:avLst/>
          </a:prstGeom>
        </p:spPr>
      </p:pic>
      <p:sp>
        <p:nvSpPr>
          <p:cNvPr id="12" name="Rectangle 22"/>
          <p:cNvSpPr/>
          <p:nvPr/>
        </p:nvSpPr>
        <p:spPr>
          <a:xfrm>
            <a:off x="10838442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0F309D04-9E85-498F-9B75-8E842E927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140" y="246989"/>
            <a:ext cx="1194844" cy="5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2" name="Rectangle 11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35427" y="1763969"/>
            <a:ext cx="10994573" cy="463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CBC8DE"/>
              </a:buClr>
              <a:buFont typeface="Wingdings" panose="05000000000000000000" pitchFamily="2" charset="2"/>
              <a:buChar char="l"/>
            </a:pPr>
            <a:endPara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846FB-AAD6-40B1-B432-B2A9BE1CE53F}"/>
              </a:ext>
            </a:extLst>
          </p:cNvPr>
          <p:cNvSpPr txBox="1">
            <a:spLocks/>
          </p:cNvSpPr>
          <p:nvPr/>
        </p:nvSpPr>
        <p:spPr>
          <a:xfrm>
            <a:off x="541273" y="1876212"/>
            <a:ext cx="10649241" cy="491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「復元」是在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有疾病的限制下仍然能過滿足而有意義的生活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。復元的過程不應局限於消除病徵，更重視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重新開始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個人成長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。每個人的復元旅程都是獨特的，</a:t>
            </a:r>
            <a:b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重要的是學會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自我接納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積極面對挑戰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並尋找成長的</a:t>
            </a:r>
            <a:b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機會，過有意義的生活。</a:t>
            </a: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HK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292289-B5A8-49E1-B545-CAD2422A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73" y="3735842"/>
            <a:ext cx="4315427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5427" y="1763969"/>
            <a:ext cx="10994573" cy="463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lvl="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同理心是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理解和感受他人情感和想法的能力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對於正在面對困難或情緒困擾的同伴非常重要。同理心亦能幫助大家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建立關係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，讓同伴感受到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被理解和關懷。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48000" lvl="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6EC30F3-53C2-4446-9932-997FDB7D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80" y="3943168"/>
            <a:ext cx="4963218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5427" y="1763969"/>
            <a:ext cx="6567105" cy="463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lvl="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留心傾聽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和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給予富同理心的回應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等技巧能讓我們在朋友需要幫助的時候，代入對方的角度去思考和感受，並運用適當的肢體語言和聆聽技巧，使他們感受到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被理解、支持和鼓勵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  <a:p>
            <a:pPr marL="64800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 rot="1275945">
            <a:off x="7532018" y="3567508"/>
            <a:ext cx="677108" cy="148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solidFill>
                  <a:srgbClr val="4EB6A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</a:t>
            </a:r>
            <a:endParaRPr lang="en-US" sz="3200" b="1" dirty="0">
              <a:solidFill>
                <a:srgbClr val="4EB6A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 rot="655045">
            <a:off x="9572508" y="3934003"/>
            <a:ext cx="677108" cy="148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solidFill>
                  <a:srgbClr val="D0BE3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</a:t>
            </a:r>
            <a:endParaRPr lang="en-US" sz="3200" b="1" dirty="0">
              <a:solidFill>
                <a:srgbClr val="D0BE3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 rot="1207076">
            <a:off x="7813767" y="3992571"/>
            <a:ext cx="553998" cy="14605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4EB6A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留心傾聽</a:t>
            </a:r>
            <a:endParaRPr lang="en-US" sz="2400" b="1" dirty="0">
              <a:solidFill>
                <a:srgbClr val="4EB6A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 rot="552421">
            <a:off x="9901950" y="4019354"/>
            <a:ext cx="553998" cy="29689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D0BE3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給予富同理心的回應</a:t>
            </a:r>
            <a:endParaRPr lang="en-US" sz="2400" b="1" dirty="0">
              <a:solidFill>
                <a:srgbClr val="D0BE3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8320379" y="545327"/>
            <a:ext cx="3436194" cy="3272214"/>
          </a:xfrm>
          <a:prstGeom prst="flowChartConnector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838" y="2891900"/>
            <a:ext cx="1641951" cy="24897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598">
            <a:off x="8219235" y="2470810"/>
            <a:ext cx="1726446" cy="2425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178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11951" y="1758976"/>
            <a:ext cx="4507828" cy="4472634"/>
            <a:chOff x="3288261" y="492536"/>
            <a:chExt cx="6151624" cy="58976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261" y="492536"/>
              <a:ext cx="6151624" cy="589760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59727" y="858322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觀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5790" y="2401146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5885" y="2634343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聽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5146" y="5422606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陪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0068" y="5433176"/>
              <a:ext cx="687627" cy="71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連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47508" y="1869068"/>
            <a:ext cx="6922172" cy="463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支持者的角色包括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問候者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。我們不能解決朋友的所有問題；我們應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認識到自己的限制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，必要時主動尋求協助。</a:t>
            </a:r>
            <a:endParaRPr lang="en-US" altLang="zh-HK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altLang="zh-HK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0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2716" y="1849344"/>
            <a:ext cx="11595029" cy="4918287"/>
          </a:xfrm>
        </p:spPr>
        <p:txBody>
          <a:bodyPr>
            <a:noAutofit/>
          </a:bodyPr>
          <a:lstStyle/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了解自己的心理健康狀態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，並時刻保持良好的精神健康，能讓我們遇到人生各種挑戰時，有更好的保護網幫助我們安然度過。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在壓力下，杏仁核會發出訊號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通知大腦及身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這些系統互相協作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以幫助我們應對壓力。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識壓力反應的生理基礎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讓我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相應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的策略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來減少壓力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影響，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善精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神健康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3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4915" y="1849345"/>
            <a:ext cx="10666854" cy="3306316"/>
          </a:xfrm>
        </p:spPr>
        <p:txBody>
          <a:bodyPr>
            <a:noAutofit/>
          </a:bodyPr>
          <a:lstStyle/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不同壓力調節方法背後有其科學原理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。選擇適合自己的方法並將其</a:t>
            </a:r>
            <a:r>
              <a:rPr lang="zh-TW" altLang="en-US" sz="4000" b="1" dirty="0">
                <a:solidFill>
                  <a:srgbClr val="B481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融入日常生活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，有助於維持精神健康，並在需要時幫助我們緩解壓力對身體的影響。</a:t>
            </a:r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26D014-693C-4561-A088-240959D2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05" y="4251170"/>
            <a:ext cx="4191823" cy="22299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9180955-046B-4108-A4EF-F31B0A3DF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51170"/>
            <a:ext cx="4445000" cy="22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74915" y="1849345"/>
            <a:ext cx="10843318" cy="3306316"/>
          </a:xfrm>
        </p:spPr>
        <p:txBody>
          <a:bodyPr>
            <a:noAutofit/>
          </a:bodyPr>
          <a:lstStyle/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「提升動機秘笈」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中列出的自我反思問題，可以幫助我們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認清執行計劃的挑戰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，有效掌握實行的方向，進而提升實踐的動力。</a:t>
            </a:r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D679072-CEE9-4542-A136-BE1446E89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47" y="3647879"/>
            <a:ext cx="4477820" cy="30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849344"/>
            <a:ext cx="10649241" cy="4918287"/>
          </a:xfrm>
        </p:spPr>
        <p:txBody>
          <a:bodyPr>
            <a:noAutofit/>
          </a:bodyPr>
          <a:lstStyle/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識別精神健康警號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是尋求協助的第一步。當這些警號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持續出現並影響日常生活時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，我們應該主動向他人尋求幫助。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Clr>
                <a:srgbClr val="AECFCE"/>
              </a:buClr>
              <a:buNone/>
            </a:pPr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E7EA11-457A-4068-8DF9-09B88F24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472" y="3870106"/>
            <a:ext cx="4496427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25" y="1758976"/>
            <a:ext cx="6314760" cy="4918287"/>
          </a:xfrm>
        </p:spPr>
        <p:txBody>
          <a:bodyPr>
            <a:noAutofit/>
          </a:bodyPr>
          <a:lstStyle/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對求助途徑的認識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了解不同支援服務的好處與限制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，讓我們可以在有需要時選擇適合的求助方法。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3000"/>
              </a:spcBef>
              <a:buClr>
                <a:srgbClr val="AECFCE"/>
              </a:buClr>
              <a:buNone/>
            </a:pPr>
            <a:endPara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just">
              <a:spcBef>
                <a:spcPts val="3000"/>
              </a:spcBef>
              <a:buClr>
                <a:srgbClr val="AECFCE"/>
              </a:buClr>
              <a:buNone/>
            </a:pPr>
            <a:endPara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ACBE8AA-76F7-4F29-97BF-9260BB86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25" y="90367"/>
            <a:ext cx="4751555" cy="66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24" y="1758976"/>
            <a:ext cx="10649241" cy="4918287"/>
          </a:xfrm>
        </p:spPr>
        <p:txBody>
          <a:bodyPr>
            <a:noAutofit/>
          </a:bodyPr>
          <a:lstStyle/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r>
              <a:rPr lang="zh-HK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正確認識不同治療方法及其作用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，有助我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及早獲得合適的支援和治療，大大增加康復的機會。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50FFD9-F140-4506-9FE5-FA250F29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76" y="3708158"/>
            <a:ext cx="5001323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2" name="Rectangle 11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B9AA2-DA58-4650-A6ED-C1743D916B43}"/>
              </a:ext>
            </a:extLst>
          </p:cNvPr>
          <p:cNvSpPr txBox="1">
            <a:spLocks/>
          </p:cNvSpPr>
          <p:nvPr/>
        </p:nvSpPr>
        <p:spPr>
          <a:xfrm>
            <a:off x="541273" y="1937296"/>
            <a:ext cx="10649241" cy="491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r>
              <a:rPr lang="zh-HK" altLang="zh-HK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掌握有關精神疾病及其治療的資訊</a:t>
            </a:r>
            <a:r>
              <a:rPr lang="zh-HK" altLang="zh-HK" sz="40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是十分重要的，因為誤解往往會導致</a:t>
            </a:r>
            <a:r>
              <a:rPr lang="zh-HK" altLang="zh-HK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偏見及負面標籤</a:t>
            </a:r>
            <a:r>
              <a:rPr lang="zh-HK" altLang="zh-HK" sz="40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，使人們不敢尋求幫助。</a:t>
            </a:r>
            <a:r>
              <a:rPr lang="zh-HK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</a:t>
            </a:r>
            <a:r>
              <a:rPr lang="zh-HK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的資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訊</a:t>
            </a:r>
            <a:r>
              <a:rPr lang="zh-HK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和理解亦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有助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於</a:t>
            </a:r>
            <a:r>
              <a:rPr lang="zh-HK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患者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HK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復元</a:t>
            </a:r>
            <a:r>
              <a:rPr lang="zh-TW" altLang="zh-HK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27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2" name="Rectangle 11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第三節  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644417"/>
            <a:ext cx="1229700" cy="111455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35427" y="1941716"/>
            <a:ext cx="10755087" cy="463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CBC8DE"/>
              </a:buClr>
              <a:buFont typeface="Wingdings" panose="05000000000000000000" pitchFamily="2" charset="2"/>
              <a:buChar char="l"/>
            </a:pPr>
            <a:endPara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05" y="4458432"/>
            <a:ext cx="2097260" cy="2299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56" y="5728596"/>
            <a:ext cx="974021" cy="10620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2" y="4973524"/>
            <a:ext cx="2048763" cy="17474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089821" y="5626286"/>
            <a:ext cx="1273014" cy="1210305"/>
            <a:chOff x="958769" y="2634886"/>
            <a:chExt cx="1748589" cy="170628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69" y="2634886"/>
              <a:ext cx="1748589" cy="153791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528899" y="2779122"/>
              <a:ext cx="204941" cy="156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600" b="1" dirty="0">
                  <a:solidFill>
                    <a:srgbClr val="7AB4A5"/>
                  </a:solidFill>
                  <a:latin typeface="Rockwell Extra Bold" panose="02060903040505020403" pitchFamily="18" charset="0"/>
                  <a:ea typeface="Microsoft JhengHei" panose="020B0604030504040204" pitchFamily="34" charset="-120"/>
                </a:rPr>
                <a:t>!</a:t>
              </a:r>
              <a:endParaRPr lang="en-US" sz="6600" b="1" dirty="0">
                <a:solidFill>
                  <a:srgbClr val="7AB4A5"/>
                </a:solidFill>
                <a:latin typeface="Rockwell Extra Bold" panose="02060903040505020403" pitchFamily="18" charset="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FE48BE-D3A0-4DAB-B94A-7A46B033200A}"/>
              </a:ext>
            </a:extLst>
          </p:cNvPr>
          <p:cNvSpPr txBox="1">
            <a:spLocks/>
          </p:cNvSpPr>
          <p:nvPr/>
        </p:nvSpPr>
        <p:spPr>
          <a:xfrm>
            <a:off x="608093" y="1840081"/>
            <a:ext cx="10649241" cy="491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r>
              <a:rPr lang="zh-TW" altLang="en-US" sz="4000" b="1" dirty="0">
                <a:solidFill>
                  <a:srgbClr val="B27EB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風險因素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包括生理、心理及環境等方面，會增加個人患上精神疾病的風險，而</a:t>
            </a:r>
            <a:r>
              <a:rPr lang="zh-TW" altLang="en-US" sz="4000" b="1" dirty="0">
                <a:solidFill>
                  <a:srgbClr val="B27EB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保護因素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可以減低風險及提升我們應對困難的能力。認識這些因素讓我們知道</a:t>
            </a:r>
            <a:r>
              <a:rPr lang="zh-TW" altLang="en-US" sz="4000" b="1" dirty="0">
                <a:solidFill>
                  <a:srgbClr val="B27EB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精神疾病的成因是涉及多個層面的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HK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TW" sz="4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71500" indent="-571500">
              <a:buClr>
                <a:srgbClr val="8EBCBB"/>
              </a:buClr>
              <a:buFont typeface="Microsoft JhengHei UI" panose="020B0604030504040204" pitchFamily="34" charset="-120"/>
              <a:buChar char="●"/>
            </a:pP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152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631</Words>
  <Application>Microsoft Office PowerPoint</Application>
  <PresentationFormat>寬螢幕</PresentationFormat>
  <Paragraphs>40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Microsoft JhengHei UI</vt:lpstr>
      <vt:lpstr>Microsoft YaHei</vt:lpstr>
      <vt:lpstr>微軟正黑體</vt:lpstr>
      <vt:lpstr>微軟正黑體</vt:lpstr>
      <vt:lpstr>Arial</vt:lpstr>
      <vt:lpstr>Calibri</vt:lpstr>
      <vt:lpstr>Calibri Light</vt:lpstr>
      <vt:lpstr>Rockwell Extra Bold</vt:lpstr>
      <vt:lpstr>Wingdings</vt:lpstr>
      <vt:lpstr>Office Theme</vt:lpstr>
      <vt:lpstr>總結簡報</vt:lpstr>
      <vt:lpstr>第一節  學習重點</vt:lpstr>
      <vt:lpstr>第一節  學習重點</vt:lpstr>
      <vt:lpstr>第一節  學習重點</vt:lpstr>
      <vt:lpstr>第二節  學習重點</vt:lpstr>
      <vt:lpstr>第二節  學習重點</vt:lpstr>
      <vt:lpstr>第二節  學習重點</vt:lpstr>
      <vt:lpstr>第三節  學習重點</vt:lpstr>
      <vt:lpstr>第三節  學習重點</vt:lpstr>
      <vt:lpstr>第三節  學習重點</vt:lpstr>
      <vt:lpstr>第四節  學習重點</vt:lpstr>
      <vt:lpstr>第四節  學習重點</vt:lpstr>
      <vt:lpstr>第四節  學習重點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附件4.4 總結簡報</dc:title>
  <dc:creator>CHUNG, Ka-po Phoebe</dc:creator>
  <cp:lastModifiedBy>YIU, Ching-laam Crystal</cp:lastModifiedBy>
  <cp:revision>24</cp:revision>
  <dcterms:created xsi:type="dcterms:W3CDTF">2025-02-14T04:51:21Z</dcterms:created>
  <dcterms:modified xsi:type="dcterms:W3CDTF">2025-07-07T02:11:18Z</dcterms:modified>
</cp:coreProperties>
</file>