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1EFB5-82D1-4C4D-8AFF-1D50A7E846A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CBAA-CF5D-4F37-9DAD-B1B5FB56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6844-D433-4E72-B630-A2F31FA224EF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323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6844-D433-4E72-B630-A2F31FA224EF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7187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6844-D433-4E72-B630-A2F31FA224EF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57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33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4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5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36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04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94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9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9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56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35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59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512E-DACF-4197-A753-F8D8B2E3DF7F}" type="datetimeFigureOut">
              <a:rPr lang="zh-TW" altLang="en-US" smtClean="0"/>
              <a:t>09/08/2024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4E59-4A8E-42B0-BD62-2B7A8CBE4F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02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標題 1"/>
          <p:cNvSpPr txBox="1">
            <a:spLocks/>
          </p:cNvSpPr>
          <p:nvPr/>
        </p:nvSpPr>
        <p:spPr>
          <a:xfrm>
            <a:off x="3138928" y="143612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精神健康素養課程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2501153" y="387097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課程內容總結</a:t>
            </a:r>
            <a:endParaRPr lang="zh-TW" altLang="en-US" sz="4800" b="1" dirty="0">
              <a:solidFill>
                <a:schemeClr val="accent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0" y="2208743"/>
            <a:ext cx="2612858" cy="267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8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55" y="75980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第七節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510" y="2212411"/>
            <a:ext cx="10387907" cy="327399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個人都可以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成為別人的支持者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dirty="0" smtClean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壓力水桶」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dirty="0" smtClean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守護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認識精神健康警號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有助我們留意及關心身邊的人的需要。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buNone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朋友出現情緒困擾時，我們可以運用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</a:t>
            </a:r>
            <a:r>
              <a:rPr lang="zh-TW" altLang="en-US" sz="3200" dirty="0">
                <a:solidFill>
                  <a:srgbClr val="41C3D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助人技巧」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去幫助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他們：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Start conversation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展開對話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Seek help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尋求協助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Support 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 accompany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支持和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陪伴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33" y="828797"/>
            <a:ext cx="1714133" cy="11808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44617" y="3863399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29354" y="2239608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4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32" y="529389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第八節 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10" y="598381"/>
            <a:ext cx="1714133" cy="11808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47701" y="1909696"/>
            <a:ext cx="329387" cy="294387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8107" y="1854952"/>
            <a:ext cx="10496193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精神疾病是一個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涉及腦部功能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疾病，是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內在及外在因素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一起造成的，在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兒童、青少年或成人階段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皆可出現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。當「壓力水桶」持續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滿瀉，便有機會觸發精神疾病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焦慮情緒的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程度嚴重，與實際壓力源頭的威脅不成正比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長時間持續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、及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顯著地影響學習表現、社交、健康和日常生活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等，便可能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患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了焦慮症的徵兆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出現焦慮症的徵狀時，就要及早向醫生或輔導人員</a:t>
            </a:r>
            <a:r>
              <a:rPr lang="zh-TW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尋求協助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13" name="Oval 10"/>
          <p:cNvSpPr/>
          <p:nvPr/>
        </p:nvSpPr>
        <p:spPr>
          <a:xfrm>
            <a:off x="647701" y="4124413"/>
            <a:ext cx="329387" cy="294387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55" y="75980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第九節 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33" y="828797"/>
            <a:ext cx="1714133" cy="11808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03672" y="2178324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3673" y="4348840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9355" y="2127899"/>
            <a:ext cx="10866655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當抑鬱的情緒是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嚴重而持續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的，並長期伴隨其他的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負面思想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生理徵狀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顯著地影響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學習表現、社交、健康和日常生活等，便可能是患上了抑鬱症的徵兆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。當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出現抑鬱症的徵狀時，就要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及早向醫生或輔導人員尋求協助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HK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buNone/>
            </a:pP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大部分患者如能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及早察覺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病發的早期徵狀並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適時</a:t>
            </a:r>
            <a:r>
              <a:rPr lang="zh-HK" altLang="en-US" dirty="0" smtClean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接受治療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，一般都能</a:t>
            </a:r>
            <a:r>
              <a:rPr lang="zh-HK" altLang="en-US" dirty="0">
                <a:solidFill>
                  <a:srgbClr val="3CB8C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穩定病情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，減少患病對生活的影響和增加康復的機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051000"/>
            <a:ext cx="10515600" cy="467575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良好的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精神健康與身體健康同樣重要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，會影響着我們的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情緒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適應行為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社交關係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，令我們有能力應對生活上各種的壓力，發揮個人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潛能。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HK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HK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每人</a:t>
            </a:r>
            <a:r>
              <a:rPr lang="zh-HK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都有一個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HK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壓力水桶</a:t>
            </a:r>
            <a:r>
              <a:rPr lang="zh-TW" altLang="en-US" sz="36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6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上的壓力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，例如學業、家庭生活、朋友關係、健康狀況等會如水一樣注入我們的水桶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68" y="381825"/>
            <a:ext cx="1714133" cy="118084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51709" y="2208918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08859" y="4201967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059644"/>
            <a:ext cx="10515600" cy="467575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個人對不同事情所感受到的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壓力程度都不同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適量的壓力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可以鍛鍊我們的韌力、成為我們的推動力和帶來滿足感甚至成就感，但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過多的壓力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會適得其反，成為成長中的阻力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6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過多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或積聚過久的壓力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會影響身體及精神健康，因此我們需要</a:t>
            </a:r>
            <a:r>
              <a:rPr lang="zh-TW" altLang="en-US" sz="36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定期及用心地保養「壓力水桶」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，適時釋放壓力，避免出現壓力滿瀉的情況。</a:t>
            </a:r>
          </a:p>
          <a:p>
            <a:pPr>
              <a:buFont typeface="Wingdings" panose="05000000000000000000" pitchFamily="2" charset="2"/>
              <a:buChar char="ü"/>
            </a:pP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68" y="381825"/>
            <a:ext cx="1714133" cy="118084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51709" y="2066691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70759" y="4370153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86" y="2209736"/>
            <a:ext cx="11366695" cy="5167312"/>
          </a:xfrm>
        </p:spPr>
        <p:txBody>
          <a:bodyPr>
            <a:noAutofit/>
          </a:bodyPr>
          <a:lstStyle/>
          <a:p>
            <a:pPr lvl="1"/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良好的睡眠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壓力水桶」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放水的方法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之一，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對維持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身心健康甚為重要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。睡眠不足或者睡眠質素欠佳都會對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我們的身體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、情緒，以至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、日常生活等各方面構成負面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除了要保持足夠的睡眠時間之外，還需要留意自己的睡眠質素，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zh-HK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睡眠</a:t>
            </a:r>
            <a:r>
              <a:rPr lang="zh-HK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HK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睡眠質</a:t>
            </a:r>
            <a:r>
              <a:rPr lang="zh-HK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同樣重要。</a:t>
            </a:r>
            <a:endParaRPr 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66" y="766959"/>
            <a:ext cx="1714133" cy="118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5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86" y="2051001"/>
            <a:ext cx="11366695" cy="5167312"/>
          </a:xfrm>
        </p:spPr>
        <p:txBody>
          <a:bodyPr>
            <a:noAutofit/>
          </a:bodyPr>
          <a:lstStyle/>
          <a:p>
            <a:pPr lvl="1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睡眠的因素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眾多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睡眠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環境、日間及晚間進行的活動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皆有可能影響着我們的睡眠質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素。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HK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HK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日常生活中，我們可以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en-US" altLang="zh-TW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B-E-D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來建立</a:t>
            </a:r>
            <a:r>
              <a:rPr lang="zh-HK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健康的睡眠</a:t>
            </a:r>
            <a:r>
              <a:rPr lang="zh-HK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習慣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保持身體及精神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健康。</a:t>
            </a:r>
            <a:endParaRPr lang="en-US" altLang="zh-TW" sz="8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33" y="702177"/>
            <a:ext cx="1714133" cy="118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8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282" y="1902315"/>
            <a:ext cx="10269934" cy="4675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識及察覺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緒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有助我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們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當下的</a:t>
            </a:r>
            <a:r>
              <a:rPr lang="zh-HK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感受和需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。每種情緒也有它的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獨特意義和功能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，並沒有好壞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之分。</a:t>
            </a:r>
            <a:r>
              <a:rPr lang="zh-HK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緒</a:t>
            </a:r>
            <a:r>
              <a:rPr lang="zh-HK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有強有弱</a:t>
            </a:r>
            <a:r>
              <a:rPr lang="zh-HK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不同的情緒或情緒強度會驅使我們作出不同的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行動。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altLang="zh-HK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當遇上強烈的情緒時，我們的「壓力水桶」迅速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溢滿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，容易作出衝動的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行為。透過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「停、問、動」察覺和調節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當下的情緒和想法，我們可以為「壓力水桶」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即時放水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，暫時讓情緒冷靜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下來。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68" y="381825"/>
            <a:ext cx="1714133" cy="118084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73550" y="1933893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73550" y="4395299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第四節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282" y="1902315"/>
            <a:ext cx="10269934" cy="46757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當我們的情緒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變得激動時，以</a:t>
            </a:r>
            <a:r>
              <a:rPr lang="zh-TW" altLang="en-US" sz="3200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轉移注意力</a:t>
            </a:r>
            <a:r>
              <a:rPr lang="zh-TW" altLang="en-US" sz="3200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的方法即時為「壓力水桶」放水，讓我們可以暫時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冷靜，不被衝動行為主導。我們可以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「轉吓活動」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「轉吓腦袋」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「轉吓環境」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「五感」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情緒安撫技巧，即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視覺、聽覺、觸覺、味覺、嗅覺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等五個感官系統安撫快要失控的情緒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，我們可以喚起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放鬆和愛惜自己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的感覺，為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即將滿瀉的「壓力水桶」放水，以釋出空間面對眼前的挑戰。</a:t>
            </a:r>
            <a:endParaRPr 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68" y="381825"/>
            <a:ext cx="1714133" cy="118084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66006" y="2045707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6005" y="4692150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55" y="75980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第五節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979" y="1740075"/>
            <a:ext cx="10387907" cy="46757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33" y="828797"/>
            <a:ext cx="1714133" cy="11808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7100" y="2415136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3907" y="2302492"/>
            <a:ext cx="10323979" cy="452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自我關懷就是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把自己當作最好的朋友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看待，時刻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照顧自己的情感需要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。在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遇到困難、壓力水桶滿滿的時候，我們可以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鼓勵及肯定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自己過去的努力，以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接納及體諒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的方式照顧自己，讓水桶不致滿溢而有更多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的盛載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我們可以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在言語和行動上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照顧自己的需要，學習以</a:t>
            </a:r>
            <a:r>
              <a:rPr lang="zh-TW" altLang="en-US" sz="3200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寬容的</a:t>
            </a:r>
            <a:r>
              <a:rPr lang="zh-TW" altLang="en-US" sz="3200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善待自己。</a:t>
            </a:r>
          </a:p>
          <a:p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altLang="zh-HK" sz="28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Oval 10"/>
          <p:cNvSpPr/>
          <p:nvPr/>
        </p:nvSpPr>
        <p:spPr>
          <a:xfrm>
            <a:off x="707050" y="4841807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4812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D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0"/>
              <a:ext cx="12192000" cy="529389"/>
            </a:xfrm>
            <a:prstGeom prst="rect">
              <a:avLst/>
            </a:prstGeom>
            <a:solidFill>
              <a:srgbClr val="41C3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55" y="75980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第六節 學習</a:t>
            </a:r>
            <a:r>
              <a:rPr lang="zh-TW" altLang="en-US" b="1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HK" altLang="en-US" b="1" dirty="0">
              <a:solidFill>
                <a:srgbClr val="28ACC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244" y="1579262"/>
            <a:ext cx="10387907" cy="35038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我們日常要留意「壓力水桶」發出的水位警報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——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精神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包括生理、情緒及行為、認知能力、社交及日常生活等方面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顯著轉變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的警號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。當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這些情況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持續或／和明顯地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出現，便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儘早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尋求協助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每一個人也有機會出現精神健康問題。當我們出現精神健康警號時，我們可以在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支援網絡地圖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上選擇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各類型的求助方法及對象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。當中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包括：</a:t>
            </a:r>
            <a:r>
              <a:rPr lang="zh-TW" altLang="en-US" sz="3200" dirty="0" smtClean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信任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的人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校外專業支援服務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網上輔導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dirty="0">
                <a:solidFill>
                  <a:srgbClr val="28ACC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電話熱線支援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33" y="828797"/>
            <a:ext cx="1714133" cy="11808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7100" y="2247973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7100" y="4607035"/>
            <a:ext cx="372979" cy="397639"/>
          </a:xfrm>
          <a:prstGeom prst="ellipse">
            <a:avLst/>
          </a:prstGeom>
          <a:solidFill>
            <a:srgbClr val="41C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1044</Words>
  <Application>Microsoft Office PowerPoint</Application>
  <PresentationFormat>寬螢幕</PresentationFormat>
  <Paragraphs>57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簡報</vt:lpstr>
      <vt:lpstr>第一節 學習重點</vt:lpstr>
      <vt:lpstr>第一節 學習重點</vt:lpstr>
      <vt:lpstr>第二節 學習重點</vt:lpstr>
      <vt:lpstr>第二節 學習重點</vt:lpstr>
      <vt:lpstr>第三節 學習重點</vt:lpstr>
      <vt:lpstr>第四節 學習重點</vt:lpstr>
      <vt:lpstr>第五節 學習重點</vt:lpstr>
      <vt:lpstr>第六節 學習重點</vt:lpstr>
      <vt:lpstr>第七節 學習重點</vt:lpstr>
      <vt:lpstr>第八節 學習重點</vt:lpstr>
      <vt:lpstr>第九節 學習重點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Ching-kwan Cary</dc:creator>
  <cp:lastModifiedBy>CHEANG, Lok-ki Skyler</cp:lastModifiedBy>
  <cp:revision>4</cp:revision>
  <dcterms:created xsi:type="dcterms:W3CDTF">2024-08-09T06:44:42Z</dcterms:created>
  <dcterms:modified xsi:type="dcterms:W3CDTF">2024-08-09T07:29:06Z</dcterms:modified>
</cp:coreProperties>
</file>