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1"/>
  </p:notesMasterIdLst>
  <p:sldIdLst>
    <p:sldId id="515" r:id="rId5"/>
    <p:sldId id="502" r:id="rId6"/>
    <p:sldId id="501" r:id="rId7"/>
    <p:sldId id="285" r:id="rId8"/>
    <p:sldId id="500" r:id="rId9"/>
    <p:sldId id="497" r:id="rId10"/>
    <p:sldId id="504" r:id="rId11"/>
    <p:sldId id="505" r:id="rId12"/>
    <p:sldId id="506" r:id="rId13"/>
    <p:sldId id="507" r:id="rId14"/>
    <p:sldId id="516" r:id="rId15"/>
    <p:sldId id="473" r:id="rId16"/>
    <p:sldId id="472" r:id="rId17"/>
    <p:sldId id="474" r:id="rId18"/>
    <p:sldId id="511" r:id="rId19"/>
    <p:sldId id="512" r:id="rId20"/>
    <p:sldId id="513" r:id="rId21"/>
    <p:sldId id="514" r:id="rId22"/>
    <p:sldId id="492" r:id="rId23"/>
    <p:sldId id="503" r:id="rId24"/>
    <p:sldId id="508" r:id="rId25"/>
    <p:sldId id="509" r:id="rId26"/>
    <p:sldId id="510" r:id="rId27"/>
    <p:sldId id="517" r:id="rId28"/>
    <p:sldId id="361" r:id="rId29"/>
    <p:sldId id="362" r:id="rId30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C3D8"/>
    <a:srgbClr val="DFD9DA"/>
    <a:srgbClr val="F3E1DD"/>
    <a:srgbClr val="CCECFF"/>
    <a:srgbClr val="FFC5C5"/>
    <a:srgbClr val="FFA3A3"/>
    <a:srgbClr val="FF8585"/>
    <a:srgbClr val="FBD5A3"/>
    <a:srgbClr val="FAC57E"/>
    <a:srgbClr val="BBAC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F363E7-8A4E-4208-98AE-A7D5CA2EC424}" v="1" dt="2023-02-06T01:19:57.0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54" autoAdjust="0"/>
    <p:restoredTop sz="96261" autoAdjust="0"/>
  </p:normalViewPr>
  <p:slideViewPr>
    <p:cSldViewPr snapToGrid="0">
      <p:cViewPr varScale="1">
        <p:scale>
          <a:sx n="78" d="100"/>
          <a:sy n="78" d="100"/>
        </p:scale>
        <p:origin x="57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UNG, Ka-po Phoebe" userId="S::phoebekpchung@edb.gov.hk::9babcedb-5f0a-4859-ba95-0a15edfebd67" providerId="AD" clId="Web-{FDF363E7-8A4E-4208-98AE-A7D5CA2EC424}"/>
    <pc:docChg chg="modSld">
      <pc:chgData name="CHUNG, Ka-po Phoebe" userId="S::phoebekpchung@edb.gov.hk::9babcedb-5f0a-4859-ba95-0a15edfebd67" providerId="AD" clId="Web-{FDF363E7-8A4E-4208-98AE-A7D5CA2EC424}" dt="2023-02-06T01:19:57.079" v="0" actId="1076"/>
      <pc:docMkLst>
        <pc:docMk/>
      </pc:docMkLst>
      <pc:sldChg chg="modSp">
        <pc:chgData name="CHUNG, Ka-po Phoebe" userId="S::phoebekpchung@edb.gov.hk::9babcedb-5f0a-4859-ba95-0a15edfebd67" providerId="AD" clId="Web-{FDF363E7-8A4E-4208-98AE-A7D5CA2EC424}" dt="2023-02-06T01:19:57.079" v="0" actId="1076"/>
        <pc:sldMkLst>
          <pc:docMk/>
          <pc:sldMk cId="1365214351" sldId="267"/>
        </pc:sldMkLst>
        <pc:picChg chg="mod">
          <ac:chgData name="CHUNG, Ka-po Phoebe" userId="S::phoebekpchung@edb.gov.hk::9babcedb-5f0a-4859-ba95-0a15edfebd67" providerId="AD" clId="Web-{FDF363E7-8A4E-4208-98AE-A7D5CA2EC424}" dt="2023-02-06T01:19:57.079" v="0" actId="1076"/>
          <ac:picMkLst>
            <pc:docMk/>
            <pc:sldMk cId="1365214351" sldId="267"/>
            <ac:picMk id="8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C1824-FE88-4E96-8178-4FEA8E4DCBA6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96844-D433-4E72-B630-A2F31FA224E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96313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49130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78561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42024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19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51346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HK" altLang="en-US" sz="1800" b="0" i="0" u="none" strike="noStrike" dirty="0">
                <a:solidFill>
                  <a:srgbClr val="000000"/>
                </a:solidFill>
                <a:effectLst/>
                <a:latin typeface="細明體" panose="02020509000000000000" pitchFamily="49" charset="-120"/>
                <a:ea typeface="細明體" panose="02020509000000000000" pitchFamily="49" charset="-120"/>
              </a:rPr>
              <a:t>助人技巧速成班（二）</a:t>
            </a:r>
            <a:r>
              <a:rPr lang="en-US" altLang="zh-TW" sz="1800" b="0" i="0" u="none" strike="noStrike" dirty="0">
                <a:solidFill>
                  <a:srgbClr val="000000"/>
                </a:solidFill>
                <a:effectLst/>
                <a:latin typeface="細明體" panose="02020509000000000000" pitchFamily="49" charset="-120"/>
                <a:ea typeface="細明體" panose="02020509000000000000" pitchFamily="49" charset="-120"/>
              </a:rPr>
              <a:t>:</a:t>
            </a:r>
            <a:r>
              <a:rPr lang="zh-HK" altLang="en-US" dirty="0"/>
              <a:t> </a:t>
            </a:r>
            <a:r>
              <a:rPr lang="en-US" altLang="zh-HK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https://youtu.be/gtLq2PH2ClQ</a:t>
            </a:r>
            <a:r>
              <a:rPr lang="en-US" altLang="zh-HK" dirty="0"/>
              <a:t> 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20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524950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21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674517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22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255052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23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780777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24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5158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HK" altLang="en-US" sz="1200" b="0" i="0" u="none" strike="noStrike" dirty="0">
                <a:solidFill>
                  <a:srgbClr val="000000"/>
                </a:solidFill>
                <a:effectLst/>
                <a:latin typeface="細明體" panose="02020509000000000000" pitchFamily="49" charset="-120"/>
                <a:ea typeface="細明體" panose="02020509000000000000" pitchFamily="49" charset="-120"/>
              </a:rPr>
              <a:t>正方形呼吸法</a:t>
            </a:r>
            <a:r>
              <a:rPr lang="en-US" altLang="zh-TW" sz="1200" b="0" i="0" u="none" strike="noStrike" dirty="0">
                <a:solidFill>
                  <a:srgbClr val="000000"/>
                </a:solidFill>
                <a:effectLst/>
                <a:latin typeface="細明體" panose="02020509000000000000" pitchFamily="49" charset="-120"/>
                <a:ea typeface="細明體" panose="02020509000000000000" pitchFamily="49" charset="-120"/>
              </a:rPr>
              <a:t>:</a:t>
            </a:r>
            <a:r>
              <a:rPr lang="zh-HK" altLang="en-US" dirty="0"/>
              <a:t> </a:t>
            </a:r>
            <a:r>
              <a:rPr lang="en-US" altLang="zh-HK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https://youtu.be/vaQhpI9ta3I</a:t>
            </a:r>
            <a:r>
              <a:rPr lang="en-US" altLang="zh-HK" dirty="0"/>
              <a:t> </a:t>
            </a:r>
            <a:endParaRPr lang="zh-HK" altLang="en-US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06177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05494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43309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HK" altLang="en-US" sz="1800" b="0" i="0" u="none" strike="noStrike" dirty="0">
                <a:solidFill>
                  <a:srgbClr val="000000"/>
                </a:solidFill>
                <a:effectLst/>
                <a:latin typeface="細明體" panose="02020509000000000000" pitchFamily="49" charset="-120"/>
                <a:ea typeface="細明體" panose="02020509000000000000" pitchFamily="49" charset="-120"/>
              </a:rPr>
              <a:t>助人技巧速成班（一）</a:t>
            </a:r>
            <a:r>
              <a:rPr lang="en-US" altLang="zh-TW" sz="1800" b="0" i="0" u="none" strike="noStrike" dirty="0">
                <a:solidFill>
                  <a:srgbClr val="000000"/>
                </a:solidFill>
                <a:effectLst/>
                <a:latin typeface="細明體" panose="02020509000000000000" pitchFamily="49" charset="-120"/>
                <a:ea typeface="細明體" panose="02020509000000000000" pitchFamily="49" charset="-120"/>
              </a:rPr>
              <a:t>:</a:t>
            </a:r>
            <a:r>
              <a:rPr lang="zh-HK" altLang="en-US" dirty="0"/>
              <a:t> </a:t>
            </a:r>
            <a:r>
              <a:rPr lang="en-US" altLang="zh-HK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https://youtu.be/63fcRijuH7g</a:t>
            </a:r>
            <a:r>
              <a:rPr lang="en-US" altLang="zh-HK" dirty="0"/>
              <a:t> 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58303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56066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59629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96701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28373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HK"/>
              <a:t>Click to edit Master subtitle style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18282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48091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5839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3132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89285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1787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93003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09184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19626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31873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70625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508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aQhpI9ta3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hyperlink" Target="https://youtu.be/gtLq2PH2ClQ" TargetMode="Externa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s://youtu.be/63fcRijuH7g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7" name="Rectangle 4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431888" y="0"/>
            <a:ext cx="2689673" cy="1411705"/>
          </a:xfrm>
          <a:prstGeom prst="roundRect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31" y="1814495"/>
            <a:ext cx="4244289" cy="4435116"/>
          </a:xfrm>
          <a:prstGeom prst="rect">
            <a:avLst/>
          </a:prstGeom>
        </p:spPr>
      </p:pic>
      <p:sp>
        <p:nvSpPr>
          <p:cNvPr id="22" name="Rectangle 45"/>
          <p:cNvSpPr/>
          <p:nvPr/>
        </p:nvSpPr>
        <p:spPr>
          <a:xfrm>
            <a:off x="5447722" y="1327735"/>
            <a:ext cx="27238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第七節</a:t>
            </a:r>
            <a:endParaRPr lang="en-US" sz="6600" dirty="0">
              <a:solidFill>
                <a:srgbClr val="28ACC2"/>
              </a:solidFill>
            </a:endParaRPr>
          </a:p>
        </p:txBody>
      </p:sp>
      <p:sp>
        <p:nvSpPr>
          <p:cNvPr id="23" name="Rectangle 21"/>
          <p:cNvSpPr/>
          <p:nvPr/>
        </p:nvSpPr>
        <p:spPr>
          <a:xfrm>
            <a:off x="412838" y="359131"/>
            <a:ext cx="27238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單元三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25" name="Rectangle 33"/>
          <p:cNvSpPr/>
          <p:nvPr/>
        </p:nvSpPr>
        <p:spPr>
          <a:xfrm>
            <a:off x="5693129" y="2971926"/>
            <a:ext cx="1120456" cy="1119271"/>
          </a:xfrm>
          <a:prstGeom prst="rect">
            <a:avLst/>
          </a:prstGeom>
          <a:solidFill>
            <a:schemeClr val="bg1"/>
          </a:solidFill>
          <a:ln w="57150">
            <a:solidFill>
              <a:srgbClr val="41C3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34"/>
          <p:cNvSpPr/>
          <p:nvPr/>
        </p:nvSpPr>
        <p:spPr>
          <a:xfrm>
            <a:off x="6972950" y="2973884"/>
            <a:ext cx="1120456" cy="1119271"/>
          </a:xfrm>
          <a:prstGeom prst="rect">
            <a:avLst/>
          </a:prstGeom>
          <a:solidFill>
            <a:schemeClr val="bg1"/>
          </a:solidFill>
          <a:ln w="57150">
            <a:solidFill>
              <a:srgbClr val="41C3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39"/>
          <p:cNvSpPr/>
          <p:nvPr/>
        </p:nvSpPr>
        <p:spPr>
          <a:xfrm>
            <a:off x="5715551" y="3007989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rgbClr val="41C3D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助</a:t>
            </a:r>
            <a:endParaRPr lang="en-US" altLang="zh-HK" sz="6600" dirty="0">
              <a:solidFill>
                <a:srgbClr val="41C3D8"/>
              </a:solidFill>
            </a:endParaRPr>
          </a:p>
        </p:txBody>
      </p:sp>
      <p:sp>
        <p:nvSpPr>
          <p:cNvPr id="30" name="Rectangle 40"/>
          <p:cNvSpPr/>
          <p:nvPr/>
        </p:nvSpPr>
        <p:spPr>
          <a:xfrm>
            <a:off x="7045656" y="3012789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rgbClr val="41C3D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HK" sz="6600" dirty="0">
              <a:solidFill>
                <a:srgbClr val="41C3D8"/>
              </a:solidFill>
            </a:endParaRPr>
          </a:p>
        </p:txBody>
      </p:sp>
      <p:sp>
        <p:nvSpPr>
          <p:cNvPr id="31" name="Rectangle 17"/>
          <p:cNvSpPr/>
          <p:nvPr/>
        </p:nvSpPr>
        <p:spPr>
          <a:xfrm>
            <a:off x="8252771" y="2969084"/>
            <a:ext cx="1120456" cy="1119271"/>
          </a:xfrm>
          <a:prstGeom prst="rect">
            <a:avLst/>
          </a:prstGeom>
          <a:solidFill>
            <a:schemeClr val="bg1"/>
          </a:solidFill>
          <a:ln w="57150">
            <a:solidFill>
              <a:srgbClr val="41C3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18"/>
          <p:cNvSpPr/>
          <p:nvPr/>
        </p:nvSpPr>
        <p:spPr>
          <a:xfrm>
            <a:off x="8325477" y="3007989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rgbClr val="41C3D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</a:t>
            </a:r>
            <a:endParaRPr lang="en-US" altLang="zh-HK" sz="6600" dirty="0">
              <a:solidFill>
                <a:srgbClr val="41C3D8"/>
              </a:solidFill>
            </a:endParaRPr>
          </a:p>
        </p:txBody>
      </p:sp>
      <p:sp>
        <p:nvSpPr>
          <p:cNvPr id="36" name="Rectangle 19"/>
          <p:cNvSpPr/>
          <p:nvPr/>
        </p:nvSpPr>
        <p:spPr>
          <a:xfrm>
            <a:off x="9522717" y="2969781"/>
            <a:ext cx="1120456" cy="1119271"/>
          </a:xfrm>
          <a:prstGeom prst="rect">
            <a:avLst/>
          </a:prstGeom>
          <a:solidFill>
            <a:schemeClr val="bg1"/>
          </a:solidFill>
          <a:ln w="57150">
            <a:solidFill>
              <a:srgbClr val="41C3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20"/>
          <p:cNvSpPr/>
          <p:nvPr/>
        </p:nvSpPr>
        <p:spPr>
          <a:xfrm>
            <a:off x="9595423" y="3008686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rgbClr val="41C3D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巧</a:t>
            </a:r>
            <a:endParaRPr lang="en-US" altLang="zh-HK" sz="6600" dirty="0">
              <a:solidFill>
                <a:srgbClr val="41C3D8"/>
              </a:solidFill>
            </a:endParaRPr>
          </a:p>
        </p:txBody>
      </p:sp>
      <p:sp>
        <p:nvSpPr>
          <p:cNvPr id="38" name="Rectangle 25"/>
          <p:cNvSpPr/>
          <p:nvPr/>
        </p:nvSpPr>
        <p:spPr>
          <a:xfrm>
            <a:off x="6465948" y="4258603"/>
            <a:ext cx="1120456" cy="1119271"/>
          </a:xfrm>
          <a:prstGeom prst="rect">
            <a:avLst/>
          </a:prstGeom>
          <a:solidFill>
            <a:schemeClr val="bg1"/>
          </a:solidFill>
          <a:ln w="57150">
            <a:solidFill>
              <a:srgbClr val="41C3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26"/>
          <p:cNvSpPr/>
          <p:nvPr/>
        </p:nvSpPr>
        <p:spPr>
          <a:xfrm>
            <a:off x="6538654" y="4297508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rgbClr val="41C3D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速</a:t>
            </a:r>
            <a:endParaRPr lang="en-US" altLang="zh-HK" sz="6600" dirty="0">
              <a:solidFill>
                <a:srgbClr val="41C3D8"/>
              </a:solidFill>
            </a:endParaRPr>
          </a:p>
        </p:txBody>
      </p:sp>
      <p:sp>
        <p:nvSpPr>
          <p:cNvPr id="43" name="Rectangle 27"/>
          <p:cNvSpPr/>
          <p:nvPr/>
        </p:nvSpPr>
        <p:spPr>
          <a:xfrm>
            <a:off x="7691779" y="4257005"/>
            <a:ext cx="1120456" cy="1119271"/>
          </a:xfrm>
          <a:prstGeom prst="rect">
            <a:avLst/>
          </a:prstGeom>
          <a:solidFill>
            <a:schemeClr val="bg1"/>
          </a:solidFill>
          <a:ln w="57150">
            <a:solidFill>
              <a:srgbClr val="41C3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28"/>
          <p:cNvSpPr/>
          <p:nvPr/>
        </p:nvSpPr>
        <p:spPr>
          <a:xfrm>
            <a:off x="7764485" y="4295910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rgbClr val="41C3D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</a:t>
            </a:r>
            <a:endParaRPr lang="en-US" altLang="zh-HK" sz="6600" dirty="0">
              <a:solidFill>
                <a:srgbClr val="41C3D8"/>
              </a:solidFill>
            </a:endParaRPr>
          </a:p>
        </p:txBody>
      </p:sp>
      <p:sp>
        <p:nvSpPr>
          <p:cNvPr id="48" name="Rectangle 54"/>
          <p:cNvSpPr/>
          <p:nvPr/>
        </p:nvSpPr>
        <p:spPr>
          <a:xfrm>
            <a:off x="8919434" y="4257004"/>
            <a:ext cx="1120456" cy="1119271"/>
          </a:xfrm>
          <a:prstGeom prst="rect">
            <a:avLst/>
          </a:prstGeom>
          <a:solidFill>
            <a:schemeClr val="bg1"/>
          </a:solidFill>
          <a:ln w="57150">
            <a:solidFill>
              <a:srgbClr val="41C3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55"/>
          <p:cNvSpPr/>
          <p:nvPr/>
        </p:nvSpPr>
        <p:spPr>
          <a:xfrm>
            <a:off x="8960460" y="4302308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rgbClr val="41C3D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</a:t>
            </a:r>
            <a:endParaRPr lang="en-US" altLang="zh-HK" sz="6600" dirty="0">
              <a:solidFill>
                <a:srgbClr val="41C3D8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851097" y="6334780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H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教育局</a:t>
            </a:r>
          </a:p>
        </p:txBody>
      </p:sp>
    </p:spTree>
    <p:extLst>
      <p:ext uri="{BB962C8B-B14F-4D97-AF65-F5344CB8AC3E}">
        <p14:creationId xmlns:p14="http://schemas.microsoft.com/office/powerpoint/2010/main" val="862485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248019" y="552125"/>
            <a:ext cx="8610973" cy="11001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關懷和鼓勵有情緒困擾的朋友</a:t>
            </a:r>
            <a:endParaRPr lang="zh-HK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9411" y="2298886"/>
            <a:ext cx="1066169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當身邊的朋友有持續的情緒困擾時，我們有時在未能完全理解對方需要與感受的情況下，急於提供解決問題的建議，這可能讓對方感到不被理解，反而更加困擾。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其實我們我們毋須急於給予建議和方法，我們可以花時間</a:t>
            </a:r>
            <a:r>
              <a:rPr lang="zh-TW" altLang="en-US" sz="3200" b="1" dirty="0">
                <a:solidFill>
                  <a:srgbClr val="41C3D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用心聆聽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對方的需要和感受，</a:t>
            </a:r>
            <a:r>
              <a:rPr lang="zh-TW" altLang="en-US" sz="3200" b="1" dirty="0">
                <a:solidFill>
                  <a:srgbClr val="41C3D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傳遞關懷和鼓勵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，並進一步</a:t>
            </a:r>
            <a:r>
              <a:rPr lang="zh-TW" altLang="en-US" sz="3200" b="1" dirty="0">
                <a:solidFill>
                  <a:srgbClr val="41C3D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連結他們到其他協助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HK" altLang="en-US" sz="3200" b="1" dirty="0">
              <a:solidFill>
                <a:srgbClr val="41C3D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27584" y="2435458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1"/>
          <p:cNvSpPr/>
          <p:nvPr/>
        </p:nvSpPr>
        <p:spPr>
          <a:xfrm>
            <a:off x="727584" y="4299265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972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0" y="0"/>
            <a:ext cx="12210288" cy="6858000"/>
            <a:chOff x="0" y="0"/>
            <a:chExt cx="12210288" cy="6858000"/>
          </a:xfrm>
        </p:grpSpPr>
        <p:sp>
          <p:nvSpPr>
            <p:cNvPr id="48" name="Rectangle 4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288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群組 35"/>
          <p:cNvGrpSpPr/>
          <p:nvPr/>
        </p:nvGrpSpPr>
        <p:grpSpPr>
          <a:xfrm>
            <a:off x="648860" y="473954"/>
            <a:ext cx="11165188" cy="6265174"/>
            <a:chOff x="4237160" y="-118752"/>
            <a:chExt cx="5135011" cy="3895106"/>
          </a:xfrm>
        </p:grpSpPr>
        <p:sp>
          <p:nvSpPr>
            <p:cNvPr id="34" name="矩形 37"/>
            <p:cNvSpPr/>
            <p:nvPr/>
          </p:nvSpPr>
          <p:spPr>
            <a:xfrm>
              <a:off x="4237160" y="-118752"/>
              <a:ext cx="5135011" cy="389510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5" name="矩形 38"/>
            <p:cNvSpPr/>
            <p:nvPr/>
          </p:nvSpPr>
          <p:spPr>
            <a:xfrm>
              <a:off x="4397883" y="88023"/>
              <a:ext cx="4769399" cy="3466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8417" y="1330356"/>
            <a:ext cx="1686073" cy="928601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小結</a:t>
            </a:r>
            <a:endParaRPr lang="zh-HK" altLang="en-US" sz="4800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024" y="2564238"/>
            <a:ext cx="9183552" cy="2466971"/>
          </a:xfrm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每個人都可以</a:t>
            </a:r>
            <a:r>
              <a:rPr lang="zh-TW" altLang="en-US" sz="3600" dirty="0">
                <a:solidFill>
                  <a:srgbClr val="41C3D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成為別人的</a:t>
            </a:r>
            <a:r>
              <a:rPr lang="zh-TW" altLang="en-US" sz="3600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支持者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3600" dirty="0">
                <a:solidFill>
                  <a:srgbClr val="41C3D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「壓力水桶」的</a:t>
            </a:r>
            <a:r>
              <a:rPr lang="zh-TW" altLang="en-US" sz="3600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守護者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3600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認識精神健康警號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有助我們留意及關心身邊的人的需要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169158" y="2430063"/>
            <a:ext cx="678417" cy="646331"/>
            <a:chOff x="-1683874" y="1978867"/>
            <a:chExt cx="678417" cy="646331"/>
          </a:xfrm>
        </p:grpSpPr>
        <p:sp>
          <p:nvSpPr>
            <p:cNvPr id="39" name="橢圓 31"/>
            <p:cNvSpPr/>
            <p:nvPr/>
          </p:nvSpPr>
          <p:spPr>
            <a:xfrm>
              <a:off x="-1683874" y="1990038"/>
              <a:ext cx="678417" cy="635160"/>
            </a:xfrm>
            <a:prstGeom prst="ellipse">
              <a:avLst/>
            </a:prstGeom>
            <a:solidFill>
              <a:srgbClr val="91C9C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40" name="文字方塊 32"/>
            <p:cNvSpPr txBox="1"/>
            <p:nvPr/>
          </p:nvSpPr>
          <p:spPr>
            <a:xfrm>
              <a:off x="-1660771" y="1978867"/>
              <a:ext cx="655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3600" b="1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√</a:t>
              </a:r>
            </a:p>
          </p:txBody>
        </p:sp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2" y="319487"/>
            <a:ext cx="1816770" cy="1861081"/>
          </a:xfrm>
          <a:prstGeom prst="rect">
            <a:avLst/>
          </a:prstGeom>
        </p:spPr>
      </p:pic>
      <p:sp>
        <p:nvSpPr>
          <p:cNvPr id="52" name="Arc 51"/>
          <p:cNvSpPr/>
          <p:nvPr/>
        </p:nvSpPr>
        <p:spPr>
          <a:xfrm flipH="1">
            <a:off x="2071558" y="309933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Arc 52"/>
          <p:cNvSpPr/>
          <p:nvPr/>
        </p:nvSpPr>
        <p:spPr>
          <a:xfrm flipH="1">
            <a:off x="2720418" y="29731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Arc 53"/>
          <p:cNvSpPr/>
          <p:nvPr/>
        </p:nvSpPr>
        <p:spPr>
          <a:xfrm flipH="1">
            <a:off x="3427714" y="335960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Arc 54"/>
          <p:cNvSpPr/>
          <p:nvPr/>
        </p:nvSpPr>
        <p:spPr>
          <a:xfrm flipH="1">
            <a:off x="4070818" y="315134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Arc 55"/>
          <p:cNvSpPr/>
          <p:nvPr/>
        </p:nvSpPr>
        <p:spPr>
          <a:xfrm flipH="1">
            <a:off x="4719678" y="302512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Arc 56"/>
          <p:cNvSpPr/>
          <p:nvPr/>
        </p:nvSpPr>
        <p:spPr>
          <a:xfrm flipH="1">
            <a:off x="5426974" y="34116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Arc 57"/>
          <p:cNvSpPr/>
          <p:nvPr/>
        </p:nvSpPr>
        <p:spPr>
          <a:xfrm flipH="1">
            <a:off x="6126716" y="34870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Arc 58"/>
          <p:cNvSpPr/>
          <p:nvPr/>
        </p:nvSpPr>
        <p:spPr>
          <a:xfrm flipH="1">
            <a:off x="6775576" y="336079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Arc 59"/>
          <p:cNvSpPr/>
          <p:nvPr/>
        </p:nvSpPr>
        <p:spPr>
          <a:xfrm flipH="1">
            <a:off x="7482872" y="374728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Arc 60"/>
          <p:cNvSpPr/>
          <p:nvPr/>
        </p:nvSpPr>
        <p:spPr>
          <a:xfrm flipH="1">
            <a:off x="8258714" y="388813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Arc 61"/>
          <p:cNvSpPr/>
          <p:nvPr/>
        </p:nvSpPr>
        <p:spPr>
          <a:xfrm flipH="1">
            <a:off x="8907574" y="37619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Arc 62"/>
          <p:cNvSpPr/>
          <p:nvPr/>
        </p:nvSpPr>
        <p:spPr>
          <a:xfrm flipH="1">
            <a:off x="9614870" y="414840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Arc 63"/>
          <p:cNvSpPr/>
          <p:nvPr/>
        </p:nvSpPr>
        <p:spPr>
          <a:xfrm flipH="1">
            <a:off x="10314679" y="383670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394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71151" y="368240"/>
            <a:ext cx="3082856" cy="19613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3S</a:t>
            </a:r>
            <a:br>
              <a:rPr lang="en-US" altLang="zh-TW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助人技巧</a:t>
            </a:r>
            <a:endParaRPr lang="zh-HK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53033" y="602863"/>
            <a:ext cx="6496450" cy="6025397"/>
            <a:chOff x="3104750" y="1680372"/>
            <a:chExt cx="4993541" cy="463146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4750" y="1723494"/>
              <a:ext cx="4990171" cy="4588341"/>
            </a:xfrm>
            <a:prstGeom prst="rect">
              <a:avLst/>
            </a:prstGeom>
          </p:spPr>
        </p:pic>
        <p:sp>
          <p:nvSpPr>
            <p:cNvPr id="9" name="Title 1"/>
            <p:cNvSpPr txBox="1">
              <a:spLocks/>
            </p:cNvSpPr>
            <p:nvPr/>
          </p:nvSpPr>
          <p:spPr>
            <a:xfrm>
              <a:off x="3702563" y="1764695"/>
              <a:ext cx="787422" cy="57347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zh-TW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HK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4208703" y="1680372"/>
              <a:ext cx="3067045" cy="57347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zh-TW" sz="2000" b="1" u="sng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</a:t>
              </a:r>
              <a:r>
                <a:rPr lang="en-US" altLang="zh-TW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tart conversation</a:t>
              </a: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展開對話 </a:t>
              </a:r>
              <a:r>
                <a:rPr lang="en-US" altLang="zh-TW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endParaRPr lang="zh-HK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4177489" y="2179168"/>
              <a:ext cx="3835972" cy="57347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舉例觀察到對方出現的精神健康警號</a:t>
              </a:r>
              <a:endPara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l"/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主動關心對方的狀況</a:t>
              </a:r>
              <a:endParaRPr lang="zh-HK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>
            <a:xfrm>
              <a:off x="4290743" y="3316294"/>
              <a:ext cx="3067045" cy="57347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zh-TW" sz="2000" b="1" u="sng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</a:t>
              </a:r>
              <a:r>
                <a:rPr lang="en-US" altLang="zh-TW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eek help</a:t>
              </a: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尋求協助</a:t>
              </a:r>
              <a:endParaRPr lang="zh-HK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4262319" y="3674284"/>
              <a:ext cx="3835972" cy="57347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鼓勵對方尋求其他人的協助</a:t>
              </a:r>
              <a:endParaRPr lang="zh-HK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4095186" y="5159398"/>
              <a:ext cx="3507345" cy="57347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zh-TW" sz="2000" b="1" u="sng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</a:t>
              </a:r>
              <a:r>
                <a:rPr lang="en-US" altLang="zh-TW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upport and accompany</a:t>
              </a: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支持和陪伴</a:t>
              </a:r>
              <a:endParaRPr lang="zh-HK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Title 1"/>
            <p:cNvSpPr txBox="1">
              <a:spLocks/>
            </p:cNvSpPr>
            <p:nvPr/>
          </p:nvSpPr>
          <p:spPr>
            <a:xfrm>
              <a:off x="4066762" y="5517388"/>
              <a:ext cx="3835972" cy="57347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讓對方知道你願意陪伴</a:t>
              </a:r>
              <a:endParaRPr lang="zh-HK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Title 1"/>
            <p:cNvSpPr txBox="1">
              <a:spLocks/>
            </p:cNvSpPr>
            <p:nvPr/>
          </p:nvSpPr>
          <p:spPr>
            <a:xfrm>
              <a:off x="3725683" y="3392233"/>
              <a:ext cx="787422" cy="57347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zh-TW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HK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6841" y="3922665"/>
              <a:ext cx="379841" cy="369169"/>
            </a:xfrm>
            <a:prstGeom prst="rect">
              <a:avLst/>
            </a:prstGeom>
          </p:spPr>
        </p:pic>
        <p:sp>
          <p:nvSpPr>
            <p:cNvPr id="4" name="Oval Callout 3"/>
            <p:cNvSpPr/>
            <p:nvPr/>
          </p:nvSpPr>
          <p:spPr>
            <a:xfrm>
              <a:off x="3808334" y="2325750"/>
              <a:ext cx="360048" cy="254679"/>
            </a:xfrm>
            <a:prstGeom prst="wedgeEllipseCallout">
              <a:avLst>
                <a:gd name="adj1" fmla="val -46910"/>
                <a:gd name="adj2" fmla="val 79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3551405" y="5235516"/>
              <a:ext cx="787422" cy="57347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zh-TW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HK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" name="Heart 4"/>
            <p:cNvSpPr/>
            <p:nvPr/>
          </p:nvSpPr>
          <p:spPr>
            <a:xfrm>
              <a:off x="3697821" y="5778371"/>
              <a:ext cx="321730" cy="26048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862" y="4702127"/>
            <a:ext cx="1560260" cy="163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27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540837" y="1943152"/>
            <a:ext cx="11091534" cy="4614265"/>
          </a:xfrm>
          <a:prstGeom prst="rect">
            <a:avLst/>
          </a:prstGeom>
          <a:solidFill>
            <a:srgbClr val="D8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49464" y="581092"/>
            <a:ext cx="9770624" cy="11001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1: Start conversation </a:t>
            </a:r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展開對話 </a:t>
            </a:r>
            <a:endParaRPr lang="zh-HK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70966" y="2355799"/>
            <a:ext cx="243960" cy="234965"/>
          </a:xfrm>
          <a:prstGeom prst="ellipse">
            <a:avLst/>
          </a:prstGeom>
          <a:solidFill>
            <a:srgbClr val="95C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889704" y="3889668"/>
            <a:ext cx="243960" cy="234965"/>
          </a:xfrm>
          <a:prstGeom prst="ellipse">
            <a:avLst/>
          </a:prstGeom>
          <a:solidFill>
            <a:srgbClr val="95C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897802" y="5373491"/>
            <a:ext cx="243960" cy="234965"/>
          </a:xfrm>
          <a:prstGeom prst="ellipse">
            <a:avLst/>
          </a:prstGeom>
          <a:solidFill>
            <a:srgbClr val="95C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群組 1"/>
          <p:cNvGrpSpPr/>
          <p:nvPr/>
        </p:nvGrpSpPr>
        <p:grpSpPr>
          <a:xfrm>
            <a:off x="10049238" y="592022"/>
            <a:ext cx="2011680" cy="1891799"/>
            <a:chOff x="9654791" y="843034"/>
            <a:chExt cx="2011680" cy="1891799"/>
          </a:xfrm>
        </p:grpSpPr>
        <p:sp>
          <p:nvSpPr>
            <p:cNvPr id="12" name="Oval 11"/>
            <p:cNvSpPr/>
            <p:nvPr/>
          </p:nvSpPr>
          <p:spPr>
            <a:xfrm>
              <a:off x="9654791" y="843034"/>
              <a:ext cx="2011680" cy="1891799"/>
            </a:xfrm>
            <a:prstGeom prst="ellipse">
              <a:avLst/>
            </a:prstGeom>
            <a:solidFill>
              <a:srgbClr val="41C3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Callout 10"/>
            <p:cNvSpPr/>
            <p:nvPr/>
          </p:nvSpPr>
          <p:spPr>
            <a:xfrm>
              <a:off x="9962171" y="1239567"/>
              <a:ext cx="1396919" cy="1010172"/>
            </a:xfrm>
            <a:prstGeom prst="wedgeEllipseCallout">
              <a:avLst>
                <a:gd name="adj1" fmla="val -43538"/>
                <a:gd name="adj2" fmla="val 64817"/>
              </a:avLst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內容版面配置區 2"/>
          <p:cNvSpPr txBox="1">
            <a:spLocks/>
          </p:cNvSpPr>
          <p:nvPr/>
        </p:nvSpPr>
        <p:spPr>
          <a:xfrm>
            <a:off x="1162151" y="2249739"/>
            <a:ext cx="10341678" cy="3768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觀察對方是否出現一些精神健康警號，例如： 是否不願參加日常的社交活動、經常悶悶不樂等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開啟對話，以關心的態度詢問對方最近的情況，了解一下對方是否願意與別人談困擾自己的事情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當對方願意說出內心感受時，以誠懇、非批判的態度細心聆聽對方，讓對方知道你嘗試了解其感受</a:t>
            </a:r>
          </a:p>
        </p:txBody>
      </p:sp>
    </p:spTree>
    <p:extLst>
      <p:ext uri="{BB962C8B-B14F-4D97-AF65-F5344CB8AC3E}">
        <p14:creationId xmlns:p14="http://schemas.microsoft.com/office/powerpoint/2010/main" val="4229064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5309010" y="1641941"/>
            <a:ext cx="6736680" cy="4991088"/>
          </a:xfrm>
          <a:prstGeom prst="rect">
            <a:avLst/>
          </a:prstGeom>
          <a:solidFill>
            <a:srgbClr val="D8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48019" y="552125"/>
            <a:ext cx="9591720" cy="11001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1: Start conversation </a:t>
            </a:r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展開對話 </a:t>
            </a:r>
            <a:endParaRPr lang="zh-HK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內容版面配置區 2"/>
          <p:cNvSpPr txBox="1">
            <a:spLocks/>
          </p:cNvSpPr>
          <p:nvPr/>
        </p:nvSpPr>
        <p:spPr>
          <a:xfrm>
            <a:off x="5579687" y="1795235"/>
            <a:ext cx="6539158" cy="3945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endParaRPr lang="en-US" altLang="zh-TW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「最近見到你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________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（舉例對方所出現的精神健康警號），我有啲擔心，我哋傾一傾好嗎？」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endParaRPr lang="en-US" altLang="zh-TW" sz="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「最近留意到你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________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（舉例對方所出現的精神健康警號），你係咪有心事，不如講畀我聽。」</a:t>
            </a:r>
          </a:p>
        </p:txBody>
      </p:sp>
      <p:sp>
        <p:nvSpPr>
          <p:cNvPr id="26" name="Oval 25"/>
          <p:cNvSpPr/>
          <p:nvPr/>
        </p:nvSpPr>
        <p:spPr>
          <a:xfrm>
            <a:off x="5506532" y="2660482"/>
            <a:ext cx="237513" cy="268629"/>
          </a:xfrm>
          <a:prstGeom prst="ellipse">
            <a:avLst/>
          </a:prstGeom>
          <a:solidFill>
            <a:srgbClr val="95C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5500294" y="4646835"/>
            <a:ext cx="237513" cy="268629"/>
          </a:xfrm>
          <a:prstGeom prst="ellipse">
            <a:avLst/>
          </a:prstGeom>
          <a:solidFill>
            <a:srgbClr val="95C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47" y="2019378"/>
            <a:ext cx="4058819" cy="4410740"/>
          </a:xfrm>
          <a:prstGeom prst="rect">
            <a:avLst/>
          </a:prstGeom>
        </p:spPr>
      </p:pic>
      <p:grpSp>
        <p:nvGrpSpPr>
          <p:cNvPr id="12" name="群組 11"/>
          <p:cNvGrpSpPr/>
          <p:nvPr/>
        </p:nvGrpSpPr>
        <p:grpSpPr>
          <a:xfrm>
            <a:off x="10110416" y="758038"/>
            <a:ext cx="1401374" cy="1317863"/>
            <a:chOff x="9654791" y="843034"/>
            <a:chExt cx="2011680" cy="1891799"/>
          </a:xfrm>
        </p:grpSpPr>
        <p:sp>
          <p:nvSpPr>
            <p:cNvPr id="13" name="Oval 11"/>
            <p:cNvSpPr/>
            <p:nvPr/>
          </p:nvSpPr>
          <p:spPr>
            <a:xfrm>
              <a:off x="9654791" y="843034"/>
              <a:ext cx="2011680" cy="1891799"/>
            </a:xfrm>
            <a:prstGeom prst="ellipse">
              <a:avLst/>
            </a:prstGeom>
            <a:solidFill>
              <a:srgbClr val="41C3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Callout 10"/>
            <p:cNvSpPr/>
            <p:nvPr/>
          </p:nvSpPr>
          <p:spPr>
            <a:xfrm>
              <a:off x="9962171" y="1239567"/>
              <a:ext cx="1396919" cy="1010172"/>
            </a:xfrm>
            <a:prstGeom prst="wedgeEllipseCallout">
              <a:avLst>
                <a:gd name="adj1" fmla="val -43538"/>
                <a:gd name="adj2" fmla="val 64817"/>
              </a:avLst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5684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795667" y="1831200"/>
            <a:ext cx="11091534" cy="4711227"/>
          </a:xfrm>
          <a:prstGeom prst="rect">
            <a:avLst/>
          </a:prstGeom>
          <a:solidFill>
            <a:srgbClr val="F3E1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48019" y="552125"/>
            <a:ext cx="9770624" cy="11001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2: Seek help </a:t>
            </a:r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尋求協助</a:t>
            </a:r>
            <a:endParaRPr lang="zh-HK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內容版面配置區 2"/>
          <p:cNvSpPr txBox="1">
            <a:spLocks/>
          </p:cNvSpPr>
          <p:nvPr/>
        </p:nvSpPr>
        <p:spPr>
          <a:xfrm>
            <a:off x="1353923" y="2475459"/>
            <a:ext cx="10068397" cy="3027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讓對方知道他並不是唯一有這種困擾的人，他是可以尋求協助的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鼓勵對方積極尋求協助，主動具體提出可聯繫的學校人員，或向他提供其他社區支援網絡的資訊</a:t>
            </a:r>
          </a:p>
        </p:txBody>
      </p:sp>
      <p:sp>
        <p:nvSpPr>
          <p:cNvPr id="11" name="Oval 20"/>
          <p:cNvSpPr/>
          <p:nvPr/>
        </p:nvSpPr>
        <p:spPr>
          <a:xfrm>
            <a:off x="1077173" y="2607021"/>
            <a:ext cx="237513" cy="268629"/>
          </a:xfrm>
          <a:prstGeom prst="ellipse">
            <a:avLst/>
          </a:prstGeom>
          <a:solidFill>
            <a:srgbClr val="E1B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20"/>
          <p:cNvSpPr/>
          <p:nvPr/>
        </p:nvSpPr>
        <p:spPr>
          <a:xfrm>
            <a:off x="1097955" y="4129872"/>
            <a:ext cx="237513" cy="268629"/>
          </a:xfrm>
          <a:prstGeom prst="ellipse">
            <a:avLst/>
          </a:prstGeom>
          <a:solidFill>
            <a:srgbClr val="E1B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9582266" y="905053"/>
            <a:ext cx="1368792" cy="1459322"/>
            <a:chOff x="9635490" y="666078"/>
            <a:chExt cx="2011680" cy="1891799"/>
          </a:xfrm>
        </p:grpSpPr>
        <p:sp>
          <p:nvSpPr>
            <p:cNvPr id="2" name="Oval 1"/>
            <p:cNvSpPr/>
            <p:nvPr/>
          </p:nvSpPr>
          <p:spPr>
            <a:xfrm>
              <a:off x="9635490" y="666078"/>
              <a:ext cx="2011680" cy="1891799"/>
            </a:xfrm>
            <a:prstGeom prst="ellipse">
              <a:avLst/>
            </a:prstGeom>
            <a:solidFill>
              <a:srgbClr val="41C3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8643" y="898069"/>
              <a:ext cx="1469093" cy="14278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6497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4770783" y="1641941"/>
            <a:ext cx="7274907" cy="4991088"/>
          </a:xfrm>
          <a:prstGeom prst="rect">
            <a:avLst/>
          </a:prstGeom>
          <a:solidFill>
            <a:srgbClr val="F3E1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48019" y="552125"/>
            <a:ext cx="9591720" cy="11001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2: Seek help </a:t>
            </a:r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尋求協助</a:t>
            </a:r>
            <a:endParaRPr lang="zh-HK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內容版面配置區 2"/>
          <p:cNvSpPr txBox="1">
            <a:spLocks/>
          </p:cNvSpPr>
          <p:nvPr/>
        </p:nvSpPr>
        <p:spPr>
          <a:xfrm>
            <a:off x="5579687" y="1795235"/>
            <a:ext cx="6539158" cy="3945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endParaRPr lang="en-US" altLang="zh-TW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「我知道有啲同學會去搵輔導老師或者社工傾吓，學校以外都有其他支援服務，或者可以幫到你，我同你一齊去了解吓有咩服務好嗎？」</a:t>
            </a:r>
          </a:p>
          <a:p>
            <a:pPr algn="l"/>
            <a:endParaRPr lang="en-US" altLang="zh-TW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「如果你而家唔想同我講唔緊要，但話畀你信任嘅人聽係好重要。你覺得可以同邊個傾？」</a:t>
            </a:r>
          </a:p>
        </p:txBody>
      </p:sp>
      <p:sp>
        <p:nvSpPr>
          <p:cNvPr id="11" name="Oval 20"/>
          <p:cNvSpPr/>
          <p:nvPr/>
        </p:nvSpPr>
        <p:spPr>
          <a:xfrm>
            <a:off x="5313843" y="2653552"/>
            <a:ext cx="237513" cy="268629"/>
          </a:xfrm>
          <a:prstGeom prst="ellipse">
            <a:avLst/>
          </a:prstGeom>
          <a:solidFill>
            <a:srgbClr val="E1B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20"/>
          <p:cNvSpPr/>
          <p:nvPr/>
        </p:nvSpPr>
        <p:spPr>
          <a:xfrm>
            <a:off x="5305596" y="4831422"/>
            <a:ext cx="237513" cy="268629"/>
          </a:xfrm>
          <a:prstGeom prst="ellipse">
            <a:avLst/>
          </a:prstGeom>
          <a:solidFill>
            <a:srgbClr val="E1B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09" y="2484819"/>
            <a:ext cx="5106309" cy="3315635"/>
          </a:xfrm>
          <a:prstGeom prst="rect">
            <a:avLst/>
          </a:prstGeom>
        </p:spPr>
      </p:pic>
      <p:grpSp>
        <p:nvGrpSpPr>
          <p:cNvPr id="13" name="群組 12"/>
          <p:cNvGrpSpPr/>
          <p:nvPr/>
        </p:nvGrpSpPr>
        <p:grpSpPr>
          <a:xfrm>
            <a:off x="10624805" y="584231"/>
            <a:ext cx="971642" cy="1035905"/>
            <a:chOff x="9635490" y="666078"/>
            <a:chExt cx="2011680" cy="1891799"/>
          </a:xfrm>
        </p:grpSpPr>
        <p:sp>
          <p:nvSpPr>
            <p:cNvPr id="14" name="Oval 1"/>
            <p:cNvSpPr/>
            <p:nvPr/>
          </p:nvSpPr>
          <p:spPr>
            <a:xfrm>
              <a:off x="9635490" y="666078"/>
              <a:ext cx="2011680" cy="1891799"/>
            </a:xfrm>
            <a:prstGeom prst="ellipse">
              <a:avLst/>
            </a:prstGeom>
            <a:solidFill>
              <a:srgbClr val="41C3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8643" y="898069"/>
              <a:ext cx="1469093" cy="14278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4219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795667" y="2106335"/>
            <a:ext cx="11091534" cy="4436093"/>
          </a:xfrm>
          <a:prstGeom prst="rect">
            <a:avLst/>
          </a:prstGeom>
          <a:solidFill>
            <a:srgbClr val="DFD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48018" y="552125"/>
            <a:ext cx="11728829" cy="11001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3: Support and accompany </a:t>
            </a:r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支持和陪伴 </a:t>
            </a:r>
            <a:endParaRPr lang="zh-HK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內容版面配置區 2"/>
          <p:cNvSpPr txBox="1">
            <a:spLocks/>
          </p:cNvSpPr>
          <p:nvPr/>
        </p:nvSpPr>
        <p:spPr>
          <a:xfrm>
            <a:off x="1818804" y="2757369"/>
            <a:ext cx="7516027" cy="3463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向對方表達「你並不是孤單一人」的訊息，讓對方知道自己是</a:t>
            </a:r>
            <a:r>
              <a:rPr lang="zh-TW" altLang="zh-HK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人關心的，可以隨時獲得身邊的人的支持和陪伴</a:t>
            </a:r>
          </a:p>
        </p:txBody>
      </p:sp>
      <p:sp>
        <p:nvSpPr>
          <p:cNvPr id="13" name="Oval 20"/>
          <p:cNvSpPr/>
          <p:nvPr/>
        </p:nvSpPr>
        <p:spPr>
          <a:xfrm>
            <a:off x="1255227" y="2833332"/>
            <a:ext cx="237513" cy="268629"/>
          </a:xfrm>
          <a:prstGeom prst="ellipse">
            <a:avLst/>
          </a:prstGeom>
          <a:solidFill>
            <a:srgbClr val="BBA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群組 1"/>
          <p:cNvGrpSpPr/>
          <p:nvPr/>
        </p:nvGrpSpPr>
        <p:grpSpPr>
          <a:xfrm>
            <a:off x="9605176" y="1611978"/>
            <a:ext cx="2011680" cy="1891799"/>
            <a:chOff x="9605176" y="1611978"/>
            <a:chExt cx="2011680" cy="1891799"/>
          </a:xfrm>
        </p:grpSpPr>
        <p:sp>
          <p:nvSpPr>
            <p:cNvPr id="9" name="Oval 8"/>
            <p:cNvSpPr/>
            <p:nvPr/>
          </p:nvSpPr>
          <p:spPr>
            <a:xfrm>
              <a:off x="9605176" y="1611978"/>
              <a:ext cx="2011680" cy="1891799"/>
            </a:xfrm>
            <a:prstGeom prst="ellipse">
              <a:avLst/>
            </a:prstGeom>
            <a:solidFill>
              <a:srgbClr val="41C3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art 10"/>
            <p:cNvSpPr/>
            <p:nvPr/>
          </p:nvSpPr>
          <p:spPr>
            <a:xfrm>
              <a:off x="10062025" y="2106335"/>
              <a:ext cx="1138154" cy="903084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3630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4333461" y="1641941"/>
            <a:ext cx="7712229" cy="4991088"/>
          </a:xfrm>
          <a:prstGeom prst="rect">
            <a:avLst/>
          </a:prstGeom>
          <a:solidFill>
            <a:srgbClr val="DFD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48019" y="552125"/>
            <a:ext cx="11114248" cy="11001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3: Support and accompany </a:t>
            </a:r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支持和陪伴 </a:t>
            </a:r>
            <a:endParaRPr lang="zh-HK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內容版面配置區 2"/>
          <p:cNvSpPr txBox="1">
            <a:spLocks/>
          </p:cNvSpPr>
          <p:nvPr/>
        </p:nvSpPr>
        <p:spPr>
          <a:xfrm>
            <a:off x="5009322" y="1795235"/>
            <a:ext cx="6878461" cy="3945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endParaRPr lang="en-US" altLang="zh-TW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「不如我陪你一齊去搵人傾吓幫吓手？」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「我知道你而家心情唔好，唔緊要，我會陪住你。」</a:t>
            </a:r>
          </a:p>
          <a:p>
            <a:pPr algn="l"/>
            <a:endParaRPr lang="en-US" altLang="zh-TW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「你唔係自己一個人，我相信有人願意幫助你。」</a:t>
            </a:r>
          </a:p>
        </p:txBody>
      </p:sp>
      <p:sp>
        <p:nvSpPr>
          <p:cNvPr id="13" name="Oval 20"/>
          <p:cNvSpPr/>
          <p:nvPr/>
        </p:nvSpPr>
        <p:spPr>
          <a:xfrm>
            <a:off x="4725549" y="2642458"/>
            <a:ext cx="237513" cy="268629"/>
          </a:xfrm>
          <a:prstGeom prst="ellipse">
            <a:avLst/>
          </a:prstGeom>
          <a:solidFill>
            <a:srgbClr val="BBA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20"/>
          <p:cNvSpPr/>
          <p:nvPr/>
        </p:nvSpPr>
        <p:spPr>
          <a:xfrm>
            <a:off x="4729819" y="3934402"/>
            <a:ext cx="237513" cy="268629"/>
          </a:xfrm>
          <a:prstGeom prst="ellipse">
            <a:avLst/>
          </a:prstGeom>
          <a:solidFill>
            <a:srgbClr val="BBA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20"/>
          <p:cNvSpPr/>
          <p:nvPr/>
        </p:nvSpPr>
        <p:spPr>
          <a:xfrm>
            <a:off x="4742083" y="5149263"/>
            <a:ext cx="237513" cy="268629"/>
          </a:xfrm>
          <a:prstGeom prst="ellipse">
            <a:avLst/>
          </a:prstGeom>
          <a:solidFill>
            <a:srgbClr val="BBA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67" y="1826138"/>
            <a:ext cx="2362023" cy="4591595"/>
          </a:xfrm>
          <a:prstGeom prst="rect">
            <a:avLst/>
          </a:prstGeom>
        </p:spPr>
      </p:pic>
      <p:grpSp>
        <p:nvGrpSpPr>
          <p:cNvPr id="12" name="群組 11"/>
          <p:cNvGrpSpPr/>
          <p:nvPr/>
        </p:nvGrpSpPr>
        <p:grpSpPr>
          <a:xfrm>
            <a:off x="10836751" y="1416970"/>
            <a:ext cx="1051032" cy="988399"/>
            <a:chOff x="9605176" y="1611978"/>
            <a:chExt cx="2011680" cy="1891799"/>
          </a:xfrm>
        </p:grpSpPr>
        <p:sp>
          <p:nvSpPr>
            <p:cNvPr id="16" name="Oval 8"/>
            <p:cNvSpPr/>
            <p:nvPr/>
          </p:nvSpPr>
          <p:spPr>
            <a:xfrm>
              <a:off x="9605176" y="1611978"/>
              <a:ext cx="2011680" cy="1891799"/>
            </a:xfrm>
            <a:prstGeom prst="ellipse">
              <a:avLst/>
            </a:prstGeom>
            <a:solidFill>
              <a:srgbClr val="41C3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art 10"/>
            <p:cNvSpPr/>
            <p:nvPr/>
          </p:nvSpPr>
          <p:spPr>
            <a:xfrm>
              <a:off x="10062025" y="2106335"/>
              <a:ext cx="1138154" cy="903084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2519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0" y="0"/>
            <a:ext cx="2471987" cy="2732197"/>
            <a:chOff x="482670" y="2614481"/>
            <a:chExt cx="2471987" cy="273219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0" y="2614481"/>
              <a:ext cx="2471987" cy="2732197"/>
            </a:xfrm>
            <a:prstGeom prst="rect">
              <a:avLst/>
            </a:prstGeom>
          </p:spPr>
        </p:pic>
        <p:sp>
          <p:nvSpPr>
            <p:cNvPr id="41" name="Oval 40"/>
            <p:cNvSpPr/>
            <p:nvPr/>
          </p:nvSpPr>
          <p:spPr>
            <a:xfrm>
              <a:off x="1024128" y="3147762"/>
              <a:ext cx="1481328" cy="1515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455559" y="454394"/>
            <a:ext cx="1440445" cy="16734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57886" y="769756"/>
            <a:ext cx="8789427" cy="1325563"/>
          </a:xfrm>
        </p:spPr>
        <p:txBody>
          <a:bodyPr>
            <a:normAutofit fontScale="90000"/>
          </a:bodyPr>
          <a:lstStyle/>
          <a:p>
            <a:r>
              <a:rPr lang="zh-TW" altLang="en-US" sz="60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分組活動：角色扮演小劇場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033253" y="3026778"/>
            <a:ext cx="10639896" cy="3214996"/>
          </a:xfrm>
          <a:prstGeom prst="roundRect">
            <a:avLst/>
          </a:prstGeom>
          <a:solidFill>
            <a:srgbClr val="FFF79A"/>
          </a:solidFill>
          <a:ln w="76200">
            <a:solidFill>
              <a:srgbClr val="3CB8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內容版面配置區 2"/>
          <p:cNvSpPr>
            <a:spLocks noGrp="1"/>
          </p:cNvSpPr>
          <p:nvPr>
            <p:ph idx="1"/>
          </p:nvPr>
        </p:nvSpPr>
        <p:spPr>
          <a:xfrm>
            <a:off x="1442532" y="3123758"/>
            <a:ext cx="9821338" cy="271724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一人扮演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Naomi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，另一人扮演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Abby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扮演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Naomi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的同學可按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提示卡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上的指示簡單講述帶來困擾的事件，自己對尋求協助的顧慮，及對嘗試尋求協助作出回應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扮演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Abby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的同學可按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提示卡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上的指示以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3S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關心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Naomi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及鼓勵她尋求協助</a:t>
            </a:r>
          </a:p>
        </p:txBody>
      </p:sp>
    </p:spTree>
    <p:extLst>
      <p:ext uri="{BB962C8B-B14F-4D97-AF65-F5344CB8AC3E}">
        <p14:creationId xmlns:p14="http://schemas.microsoft.com/office/powerpoint/2010/main" val="3828614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hlinkClick r:id="rId3"/>
            <a:extLst>
              <a:ext uri="{FF2B5EF4-FFF2-40B4-BE49-F238E27FC236}">
                <a16:creationId xmlns:a16="http://schemas.microsoft.com/office/drawing/2014/main" id="{70970502-BF78-4E0A-A908-6E8C37EF4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84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880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49748" y="229874"/>
            <a:ext cx="2471987" cy="2732197"/>
            <a:chOff x="482670" y="2614481"/>
            <a:chExt cx="2471987" cy="273219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0" y="2614481"/>
              <a:ext cx="2471987" cy="2732197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1024128" y="3147762"/>
              <a:ext cx="1481328" cy="1515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674079" y="684269"/>
            <a:ext cx="1440445" cy="1673450"/>
          </a:xfrm>
          <a:prstGeom prst="rect">
            <a:avLst/>
          </a:prstGeom>
        </p:spPr>
      </p:pic>
      <p:pic>
        <p:nvPicPr>
          <p:cNvPr id="6" name="圖片 5">
            <a:hlinkClick r:id="rId5"/>
            <a:extLst>
              <a:ext uri="{FF2B5EF4-FFF2-40B4-BE49-F238E27FC236}">
                <a16:creationId xmlns:a16="http://schemas.microsoft.com/office/drawing/2014/main" id="{2DB2662C-5089-45DE-88A3-BDCF626845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9663"/>
            <a:ext cx="12192000" cy="68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75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0" y="0"/>
            <a:ext cx="2471987" cy="2732197"/>
            <a:chOff x="482670" y="2614481"/>
            <a:chExt cx="2471987" cy="273219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0" y="2614481"/>
              <a:ext cx="2471987" cy="2732197"/>
            </a:xfrm>
            <a:prstGeom prst="rect">
              <a:avLst/>
            </a:prstGeom>
          </p:spPr>
        </p:pic>
        <p:sp>
          <p:nvSpPr>
            <p:cNvPr id="41" name="Oval 40"/>
            <p:cNvSpPr/>
            <p:nvPr/>
          </p:nvSpPr>
          <p:spPr>
            <a:xfrm>
              <a:off x="1024128" y="3147762"/>
              <a:ext cx="1481328" cy="1515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455559" y="454394"/>
            <a:ext cx="1440445" cy="16734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57886" y="911443"/>
            <a:ext cx="8789427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討論問題</a:t>
            </a:r>
          </a:p>
        </p:txBody>
      </p:sp>
      <p:sp>
        <p:nvSpPr>
          <p:cNvPr id="13" name="內容版面配置區 2"/>
          <p:cNvSpPr>
            <a:spLocks noGrp="1"/>
          </p:cNvSpPr>
          <p:nvPr>
            <p:ph idx="1"/>
          </p:nvPr>
        </p:nvSpPr>
        <p:spPr>
          <a:xfrm>
            <a:off x="340654" y="1984289"/>
            <a:ext cx="10789262" cy="189355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Abby </a:t>
            </a:r>
            <a:r>
              <a:rPr lang="zh-TW" altLang="en-US" sz="3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如何展開對話，讓</a:t>
            </a:r>
            <a:r>
              <a:rPr lang="en-US" altLang="zh-TW" sz="3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Naomi</a:t>
            </a:r>
            <a:r>
              <a:rPr lang="zh-TW" altLang="en-US" sz="3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知道她嘗試了解其感受？</a:t>
            </a:r>
            <a:endParaRPr lang="en-US" altLang="zh-TW" sz="3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834887" y="3288440"/>
            <a:ext cx="10862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以關心的態度詢問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Naomi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最近的情況，了解她的煩惱</a:t>
            </a:r>
          </a:p>
          <a:p>
            <a:pPr>
              <a:lnSpc>
                <a:spcPct val="150000"/>
              </a:lnSpc>
            </a:pP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例如：「如果你願意的話，你可以跟我傾訴你的煩惱」</a:t>
            </a:r>
          </a:p>
          <a:p>
            <a:pPr>
              <a:lnSpc>
                <a:spcPct val="150000"/>
              </a:lnSpc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鼓勵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Naomi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說出內心感受，誠懇、細心地聆聽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 「</a:t>
            </a: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你好似覺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</a:t>
            </a:r>
            <a:r>
              <a:rPr lang="zh-HK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辛苦」</a:t>
            </a:r>
          </a:p>
        </p:txBody>
      </p:sp>
      <p:sp>
        <p:nvSpPr>
          <p:cNvPr id="12" name="Oval 21"/>
          <p:cNvSpPr/>
          <p:nvPr/>
        </p:nvSpPr>
        <p:spPr>
          <a:xfrm>
            <a:off x="457814" y="3535418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21"/>
          <p:cNvSpPr/>
          <p:nvPr/>
        </p:nvSpPr>
        <p:spPr>
          <a:xfrm>
            <a:off x="483309" y="4984491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群組 14"/>
          <p:cNvGrpSpPr/>
          <p:nvPr/>
        </p:nvGrpSpPr>
        <p:grpSpPr>
          <a:xfrm>
            <a:off x="9700709" y="1234676"/>
            <a:ext cx="1544112" cy="1326314"/>
            <a:chOff x="9654791" y="843034"/>
            <a:chExt cx="2011680" cy="1891799"/>
          </a:xfrm>
        </p:grpSpPr>
        <p:sp>
          <p:nvSpPr>
            <p:cNvPr id="16" name="Oval 11"/>
            <p:cNvSpPr/>
            <p:nvPr/>
          </p:nvSpPr>
          <p:spPr>
            <a:xfrm>
              <a:off x="9654791" y="843034"/>
              <a:ext cx="2011680" cy="1891799"/>
            </a:xfrm>
            <a:prstGeom prst="ellipse">
              <a:avLst/>
            </a:prstGeom>
            <a:solidFill>
              <a:srgbClr val="41C3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Callout 10"/>
            <p:cNvSpPr/>
            <p:nvPr/>
          </p:nvSpPr>
          <p:spPr>
            <a:xfrm>
              <a:off x="9962171" y="1239567"/>
              <a:ext cx="1396919" cy="1010172"/>
            </a:xfrm>
            <a:prstGeom prst="wedgeEllipseCallout">
              <a:avLst>
                <a:gd name="adj1" fmla="val -43538"/>
                <a:gd name="adj2" fmla="val 64817"/>
              </a:avLst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8514443" y="72894"/>
            <a:ext cx="4217605" cy="11001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28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Start conversation</a:t>
            </a:r>
            <a:endParaRPr lang="zh-HK" altLang="en-US" sz="2800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207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8187" y="0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0" y="0"/>
            <a:ext cx="2471987" cy="2732197"/>
            <a:chOff x="482670" y="2614481"/>
            <a:chExt cx="2471987" cy="273219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0" y="2614481"/>
              <a:ext cx="2471987" cy="2732197"/>
            </a:xfrm>
            <a:prstGeom prst="rect">
              <a:avLst/>
            </a:prstGeom>
          </p:spPr>
        </p:pic>
        <p:sp>
          <p:nvSpPr>
            <p:cNvPr id="41" name="Oval 40"/>
            <p:cNvSpPr/>
            <p:nvPr/>
          </p:nvSpPr>
          <p:spPr>
            <a:xfrm>
              <a:off x="1024128" y="3147762"/>
              <a:ext cx="1481328" cy="1515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455559" y="454394"/>
            <a:ext cx="1440445" cy="16734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57886" y="911443"/>
            <a:ext cx="8789427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討論問題</a:t>
            </a:r>
          </a:p>
        </p:txBody>
      </p:sp>
      <p:sp>
        <p:nvSpPr>
          <p:cNvPr id="13" name="內容版面配置區 2"/>
          <p:cNvSpPr>
            <a:spLocks noGrp="1"/>
          </p:cNvSpPr>
          <p:nvPr>
            <p:ph idx="1"/>
          </p:nvPr>
        </p:nvSpPr>
        <p:spPr>
          <a:xfrm>
            <a:off x="726560" y="2643382"/>
            <a:ext cx="10755253" cy="148403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Abby</a:t>
            </a:r>
            <a:r>
              <a:rPr lang="zh-TW" altLang="en-US" sz="3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如何鼓勵</a:t>
            </a:r>
            <a:r>
              <a:rPr lang="en-US" altLang="zh-TW" sz="3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Naomi</a:t>
            </a:r>
            <a:r>
              <a:rPr lang="zh-TW" altLang="en-US" sz="3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尋求其他人的協助？</a:t>
            </a:r>
            <a:endParaRPr lang="en-US" altLang="zh-TW" sz="36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1305489" y="4015202"/>
            <a:ext cx="9167404" cy="165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分享自己以往找跳繩教練幫助的經歷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鼓勵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Naomi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找音樂科老師傾談</a:t>
            </a:r>
          </a:p>
        </p:txBody>
      </p:sp>
      <p:sp>
        <p:nvSpPr>
          <p:cNvPr id="12" name="Oval 21"/>
          <p:cNvSpPr/>
          <p:nvPr/>
        </p:nvSpPr>
        <p:spPr>
          <a:xfrm>
            <a:off x="924323" y="4232684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21"/>
          <p:cNvSpPr/>
          <p:nvPr/>
        </p:nvSpPr>
        <p:spPr>
          <a:xfrm>
            <a:off x="924323" y="5166406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373010" y="91312"/>
            <a:ext cx="4217605" cy="11001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HK" sz="28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Seek help</a:t>
            </a:r>
            <a:endParaRPr lang="zh-HK" altLang="en-US" sz="2800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9641654" y="1284620"/>
            <a:ext cx="1376564" cy="1478578"/>
            <a:chOff x="9635490" y="666078"/>
            <a:chExt cx="2011680" cy="1891799"/>
          </a:xfrm>
        </p:grpSpPr>
        <p:sp>
          <p:nvSpPr>
            <p:cNvPr id="17" name="Oval 1"/>
            <p:cNvSpPr/>
            <p:nvPr/>
          </p:nvSpPr>
          <p:spPr>
            <a:xfrm>
              <a:off x="9635490" y="666078"/>
              <a:ext cx="2011680" cy="1891799"/>
            </a:xfrm>
            <a:prstGeom prst="ellipse">
              <a:avLst/>
            </a:prstGeom>
            <a:solidFill>
              <a:srgbClr val="41C3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8643" y="898069"/>
              <a:ext cx="1469093" cy="14278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601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8187" y="0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0" y="0"/>
            <a:ext cx="2471987" cy="2732197"/>
            <a:chOff x="482670" y="2614481"/>
            <a:chExt cx="2471987" cy="273219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0" y="2614481"/>
              <a:ext cx="2471987" cy="2732197"/>
            </a:xfrm>
            <a:prstGeom prst="rect">
              <a:avLst/>
            </a:prstGeom>
          </p:spPr>
        </p:pic>
        <p:sp>
          <p:nvSpPr>
            <p:cNvPr id="41" name="Oval 40"/>
            <p:cNvSpPr/>
            <p:nvPr/>
          </p:nvSpPr>
          <p:spPr>
            <a:xfrm>
              <a:off x="1024128" y="3147762"/>
              <a:ext cx="1481328" cy="1515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455559" y="454394"/>
            <a:ext cx="1440445" cy="16734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57886" y="911443"/>
            <a:ext cx="8789427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討論問題</a:t>
            </a:r>
          </a:p>
        </p:txBody>
      </p:sp>
      <p:sp>
        <p:nvSpPr>
          <p:cNvPr id="13" name="內容版面配置區 2"/>
          <p:cNvSpPr>
            <a:spLocks noGrp="1"/>
          </p:cNvSpPr>
          <p:nvPr>
            <p:ph idx="1"/>
          </p:nvPr>
        </p:nvSpPr>
        <p:spPr>
          <a:xfrm>
            <a:off x="926027" y="2569044"/>
            <a:ext cx="9003937" cy="148403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TW" sz="36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AutoNum type="arabicPeriod" startAt="3"/>
            </a:pPr>
            <a:r>
              <a:rPr lang="en-US" altLang="zh-TW" sz="3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Abby</a:t>
            </a:r>
            <a:r>
              <a:rPr lang="zh-TW" altLang="en-US" sz="3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如何給予對方支持和鼓勵？</a:t>
            </a:r>
            <a:endParaRPr lang="en-US" altLang="zh-TW" sz="36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1478500" y="3747415"/>
            <a:ext cx="10169214" cy="82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提出可以陪伴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Naomi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找音樂科老師尋求協助</a:t>
            </a:r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Oval 21"/>
          <p:cNvSpPr/>
          <p:nvPr/>
        </p:nvSpPr>
        <p:spPr>
          <a:xfrm>
            <a:off x="989291" y="4034030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593107" y="237283"/>
            <a:ext cx="4445660" cy="11001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HK" sz="28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Support and accompany</a:t>
            </a:r>
            <a:endParaRPr lang="zh-HK" altLang="en-US" sz="2800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9258299" y="1440419"/>
            <a:ext cx="1806775" cy="1791090"/>
            <a:chOff x="9605176" y="1611978"/>
            <a:chExt cx="2011680" cy="1891799"/>
          </a:xfrm>
        </p:grpSpPr>
        <p:sp>
          <p:nvSpPr>
            <p:cNvPr id="16" name="Oval 8"/>
            <p:cNvSpPr/>
            <p:nvPr/>
          </p:nvSpPr>
          <p:spPr>
            <a:xfrm>
              <a:off x="9605176" y="1611978"/>
              <a:ext cx="2011680" cy="1891799"/>
            </a:xfrm>
            <a:prstGeom prst="ellipse">
              <a:avLst/>
            </a:prstGeom>
            <a:solidFill>
              <a:srgbClr val="41C3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art 10"/>
            <p:cNvSpPr/>
            <p:nvPr/>
          </p:nvSpPr>
          <p:spPr>
            <a:xfrm>
              <a:off x="10062025" y="2106335"/>
              <a:ext cx="1138154" cy="903084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432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0" y="0"/>
            <a:ext cx="12210288" cy="6858000"/>
            <a:chOff x="0" y="0"/>
            <a:chExt cx="12210288" cy="6858000"/>
          </a:xfrm>
        </p:grpSpPr>
        <p:sp>
          <p:nvSpPr>
            <p:cNvPr id="48" name="Rectangle 4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288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群組 35"/>
          <p:cNvGrpSpPr/>
          <p:nvPr/>
        </p:nvGrpSpPr>
        <p:grpSpPr>
          <a:xfrm>
            <a:off x="648860" y="473954"/>
            <a:ext cx="11165188" cy="6265174"/>
            <a:chOff x="4237160" y="-118752"/>
            <a:chExt cx="5135011" cy="3895106"/>
          </a:xfrm>
        </p:grpSpPr>
        <p:sp>
          <p:nvSpPr>
            <p:cNvPr id="34" name="矩形 37"/>
            <p:cNvSpPr/>
            <p:nvPr/>
          </p:nvSpPr>
          <p:spPr>
            <a:xfrm>
              <a:off x="4237160" y="-118752"/>
              <a:ext cx="5135011" cy="389510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5" name="矩形 38"/>
            <p:cNvSpPr/>
            <p:nvPr/>
          </p:nvSpPr>
          <p:spPr>
            <a:xfrm>
              <a:off x="4397883" y="88023"/>
              <a:ext cx="4769399" cy="3466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8417" y="1330356"/>
            <a:ext cx="1686073" cy="928601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小結</a:t>
            </a:r>
            <a:endParaRPr lang="zh-HK" altLang="en-US" sz="4800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0678" y="2352010"/>
            <a:ext cx="9183552" cy="3764844"/>
          </a:xfrm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當朋友出現情緒困擾時，我們可以運用</a:t>
            </a:r>
            <a:r>
              <a:rPr lang="zh-TW" altLang="en-US" sz="3600" dirty="0">
                <a:solidFill>
                  <a:srgbClr val="41C3D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sz="3600" dirty="0">
                <a:solidFill>
                  <a:srgbClr val="41C3D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3S</a:t>
            </a:r>
            <a:r>
              <a:rPr lang="zh-TW" altLang="en-US" sz="3600" dirty="0">
                <a:solidFill>
                  <a:srgbClr val="41C3D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助人技巧」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去幫助他們： 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Start conversation 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展開對話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Seek help 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尋求協助 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Support and accompany 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支持和陪伴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169158" y="2430063"/>
            <a:ext cx="678417" cy="646331"/>
            <a:chOff x="-1683874" y="1978867"/>
            <a:chExt cx="678417" cy="646331"/>
          </a:xfrm>
        </p:grpSpPr>
        <p:sp>
          <p:nvSpPr>
            <p:cNvPr id="39" name="橢圓 31"/>
            <p:cNvSpPr/>
            <p:nvPr/>
          </p:nvSpPr>
          <p:spPr>
            <a:xfrm>
              <a:off x="-1683874" y="1990038"/>
              <a:ext cx="678417" cy="635160"/>
            </a:xfrm>
            <a:prstGeom prst="ellipse">
              <a:avLst/>
            </a:prstGeom>
            <a:solidFill>
              <a:srgbClr val="91C9C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40" name="文字方塊 32"/>
            <p:cNvSpPr txBox="1"/>
            <p:nvPr/>
          </p:nvSpPr>
          <p:spPr>
            <a:xfrm>
              <a:off x="-1660771" y="1978867"/>
              <a:ext cx="655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3600" b="1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√</a:t>
              </a:r>
            </a:p>
          </p:txBody>
        </p:sp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2" y="319487"/>
            <a:ext cx="1816770" cy="1861081"/>
          </a:xfrm>
          <a:prstGeom prst="rect">
            <a:avLst/>
          </a:prstGeom>
        </p:spPr>
      </p:pic>
      <p:sp>
        <p:nvSpPr>
          <p:cNvPr id="52" name="Arc 51"/>
          <p:cNvSpPr/>
          <p:nvPr/>
        </p:nvSpPr>
        <p:spPr>
          <a:xfrm flipH="1">
            <a:off x="2071558" y="309933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Arc 52"/>
          <p:cNvSpPr/>
          <p:nvPr/>
        </p:nvSpPr>
        <p:spPr>
          <a:xfrm flipH="1">
            <a:off x="2720418" y="29731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Arc 53"/>
          <p:cNvSpPr/>
          <p:nvPr/>
        </p:nvSpPr>
        <p:spPr>
          <a:xfrm flipH="1">
            <a:off x="3427714" y="335960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Arc 54"/>
          <p:cNvSpPr/>
          <p:nvPr/>
        </p:nvSpPr>
        <p:spPr>
          <a:xfrm flipH="1">
            <a:off x="4070818" y="315134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Arc 55"/>
          <p:cNvSpPr/>
          <p:nvPr/>
        </p:nvSpPr>
        <p:spPr>
          <a:xfrm flipH="1">
            <a:off x="4719678" y="302512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Arc 56"/>
          <p:cNvSpPr/>
          <p:nvPr/>
        </p:nvSpPr>
        <p:spPr>
          <a:xfrm flipH="1">
            <a:off x="5426974" y="34116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Arc 57"/>
          <p:cNvSpPr/>
          <p:nvPr/>
        </p:nvSpPr>
        <p:spPr>
          <a:xfrm flipH="1">
            <a:off x="6126716" y="34870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Arc 58"/>
          <p:cNvSpPr/>
          <p:nvPr/>
        </p:nvSpPr>
        <p:spPr>
          <a:xfrm flipH="1">
            <a:off x="6775576" y="336079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Arc 59"/>
          <p:cNvSpPr/>
          <p:nvPr/>
        </p:nvSpPr>
        <p:spPr>
          <a:xfrm flipH="1">
            <a:off x="7482872" y="374728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Arc 60"/>
          <p:cNvSpPr/>
          <p:nvPr/>
        </p:nvSpPr>
        <p:spPr>
          <a:xfrm flipH="1">
            <a:off x="8258714" y="388813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Arc 61"/>
          <p:cNvSpPr/>
          <p:nvPr/>
        </p:nvSpPr>
        <p:spPr>
          <a:xfrm flipH="1">
            <a:off x="8907574" y="37619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Arc 62"/>
          <p:cNvSpPr/>
          <p:nvPr/>
        </p:nvSpPr>
        <p:spPr>
          <a:xfrm flipH="1">
            <a:off x="9614870" y="414840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Arc 63"/>
          <p:cNvSpPr/>
          <p:nvPr/>
        </p:nvSpPr>
        <p:spPr>
          <a:xfrm flipH="1">
            <a:off x="10314679" y="383670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4081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0" y="4812"/>
            <a:ext cx="12192000" cy="6858000"/>
            <a:chOff x="0" y="0"/>
            <a:chExt cx="12192000" cy="6858000"/>
          </a:xfrm>
        </p:grpSpPr>
        <p:sp>
          <p:nvSpPr>
            <p:cNvPr id="33" name="Rectangle 3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49473" y="2216882"/>
            <a:ext cx="9236959" cy="39214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66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indent="0">
              <a:buNone/>
            </a:pPr>
            <a:r>
              <a:rPr lang="en-US" altLang="zh-TW" sz="6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                    </a:t>
            </a:r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總結</a:t>
            </a:r>
            <a:endParaRPr lang="zh-HK" altLang="en-US" sz="66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27" y="2017775"/>
            <a:ext cx="3193204" cy="327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48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0" y="4812"/>
            <a:ext cx="12192000" cy="6858000"/>
            <a:chOff x="0" y="0"/>
            <a:chExt cx="12192000" cy="6858000"/>
          </a:xfrm>
        </p:grpSpPr>
        <p:sp>
          <p:nvSpPr>
            <p:cNvPr id="34" name="Rectangle 3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355" y="759805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第七節 學習重點</a:t>
            </a:r>
            <a:endParaRPr lang="zh-HK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2510" y="2212411"/>
            <a:ext cx="10387907" cy="327399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每個人都可以</a:t>
            </a:r>
            <a:r>
              <a:rPr lang="zh-TW" altLang="en-US" sz="3200" dirty="0">
                <a:solidFill>
                  <a:srgbClr val="41C3D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成為別人的支持者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3200" dirty="0">
                <a:solidFill>
                  <a:srgbClr val="41C3D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「壓力水桶」的守護者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3200" dirty="0">
                <a:solidFill>
                  <a:srgbClr val="41C3D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認識精神健康警號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有助我們留意及關心身邊的人的需要。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當朋友出現情緒困擾時，我們可以運用</a:t>
            </a:r>
            <a:r>
              <a:rPr lang="zh-TW" altLang="en-US" sz="3200" dirty="0">
                <a:solidFill>
                  <a:srgbClr val="41C3D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sz="3200" dirty="0">
                <a:solidFill>
                  <a:srgbClr val="41C3D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3S</a:t>
            </a:r>
            <a:r>
              <a:rPr lang="zh-TW" altLang="en-US" sz="3200" dirty="0">
                <a:solidFill>
                  <a:srgbClr val="41C3D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助人技巧」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去幫助他們：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Start conversation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展開對話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Seek help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尋求協助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Support and accompany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支持和陪伴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933" y="828797"/>
            <a:ext cx="1714133" cy="118084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44617" y="3863399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729354" y="2239608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308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0" y="4812"/>
            <a:ext cx="12192000" cy="6858000"/>
            <a:chOff x="0" y="0"/>
            <a:chExt cx="12192000" cy="6858000"/>
          </a:xfrm>
        </p:grpSpPr>
        <p:sp>
          <p:nvSpPr>
            <p:cNvPr id="34" name="Rectangle 3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Oval 9"/>
          <p:cNvSpPr/>
          <p:nvPr/>
        </p:nvSpPr>
        <p:spPr>
          <a:xfrm>
            <a:off x="831950" y="2244459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828265" y="4628585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38387" y="3272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重溫第六節 學習重點</a:t>
            </a:r>
            <a:endParaRPr lang="zh-HK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48" y="339016"/>
            <a:ext cx="1479537" cy="1657488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201244" y="1579262"/>
            <a:ext cx="10387907" cy="350389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我們日常要留意「壓力水桶」發出的水位警報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——</a:t>
            </a:r>
            <a:r>
              <a:rPr lang="zh-TW" altLang="en-US" sz="32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精神健康警號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，包括生理、情緒及行為、認知能力、社交及日常生活等方面</a:t>
            </a:r>
            <a:r>
              <a:rPr lang="zh-TW" altLang="zh-HK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顯著轉變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的警號。當這些情況</a:t>
            </a:r>
            <a:r>
              <a:rPr lang="zh-TW" altLang="en-US" sz="32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持續或／和明顯地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出現，便</a:t>
            </a:r>
            <a:r>
              <a:rPr lang="zh-TW" altLang="zh-HK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儘快</a:t>
            </a:r>
            <a:r>
              <a:rPr lang="zh-TW" altLang="en-US" sz="32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尋求協助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每一個人也有機會出現精神健康問題。當我們出現精神健康警號時，我們可以在</a:t>
            </a:r>
            <a:r>
              <a:rPr lang="zh-TW" altLang="en-US" sz="32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支援網絡地圖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上選擇</a:t>
            </a:r>
            <a:r>
              <a:rPr lang="zh-TW" altLang="en-US" sz="32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各類型的求助方法及對象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。當中包括：</a:t>
            </a:r>
            <a:r>
              <a:rPr lang="zh-TW" altLang="en-US" sz="32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信任的人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校內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32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校外專業支援服務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網上輔導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32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電話熱線支援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6632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4" name="Rectangle 3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02930" y="1348462"/>
            <a:ext cx="10488405" cy="4690465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學習如何幫助有情緒困擾的朋友尋求協助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135030" y="3930829"/>
            <a:ext cx="3393746" cy="2097656"/>
            <a:chOff x="8507170" y="973677"/>
            <a:chExt cx="3393746" cy="2097656"/>
          </a:xfrm>
        </p:grpSpPr>
        <p:grpSp>
          <p:nvGrpSpPr>
            <p:cNvPr id="4" name="Group 3"/>
            <p:cNvGrpSpPr/>
            <p:nvPr/>
          </p:nvGrpSpPr>
          <p:grpSpPr>
            <a:xfrm>
              <a:off x="8507170" y="973677"/>
              <a:ext cx="3393746" cy="2097656"/>
              <a:chOff x="8507170" y="973677"/>
              <a:chExt cx="3393746" cy="2097656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07170" y="1018828"/>
                <a:ext cx="3393746" cy="2052505"/>
              </a:xfrm>
              <a:prstGeom prst="rect">
                <a:avLst/>
              </a:prstGeom>
            </p:spPr>
          </p:pic>
          <p:sp>
            <p:nvSpPr>
              <p:cNvPr id="31" name="4-Point Star 30"/>
              <p:cNvSpPr/>
              <p:nvPr/>
            </p:nvSpPr>
            <p:spPr>
              <a:xfrm>
                <a:off x="8658941" y="2412362"/>
                <a:ext cx="438690" cy="475488"/>
              </a:xfrm>
              <a:prstGeom prst="star4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4-Point Star 31"/>
              <p:cNvSpPr/>
              <p:nvPr/>
            </p:nvSpPr>
            <p:spPr>
              <a:xfrm>
                <a:off x="10569815" y="973677"/>
                <a:ext cx="384048" cy="363471"/>
              </a:xfrm>
              <a:prstGeom prst="star4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9" name="Rounded Rectangle 28"/>
            <p:cNvSpPr/>
            <p:nvPr/>
          </p:nvSpPr>
          <p:spPr>
            <a:xfrm>
              <a:off x="10225117" y="2006672"/>
              <a:ext cx="1367232" cy="559163"/>
            </a:xfrm>
            <a:prstGeom prst="roundRect">
              <a:avLst/>
            </a:prstGeom>
            <a:solidFill>
              <a:srgbClr val="41C3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348236" y="2060471"/>
              <a:ext cx="12110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</a:t>
              </a:r>
              <a:r>
                <a:rPr lang="en-US" altLang="zh-TW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r>
                <a:rPr lang="zh-TW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節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52355" y="2885891"/>
            <a:ext cx="627722" cy="627368"/>
            <a:chOff x="208548" y="1874972"/>
            <a:chExt cx="745958" cy="793422"/>
          </a:xfrm>
        </p:grpSpPr>
        <p:sp>
          <p:nvSpPr>
            <p:cNvPr id="20" name="Oval 19"/>
            <p:cNvSpPr/>
            <p:nvPr/>
          </p:nvSpPr>
          <p:spPr>
            <a:xfrm>
              <a:off x="208548" y="1874972"/>
              <a:ext cx="745958" cy="793422"/>
            </a:xfrm>
            <a:prstGeom prst="ellipse">
              <a:avLst/>
            </a:prstGeom>
            <a:solidFill>
              <a:srgbClr val="D93B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294424" y="1960253"/>
              <a:ext cx="591144" cy="6223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350741" y="2032123"/>
              <a:ext cx="475101" cy="480418"/>
            </a:xfrm>
            <a:prstGeom prst="ellipse">
              <a:avLst/>
            </a:prstGeom>
            <a:solidFill>
              <a:srgbClr val="D93B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427338" y="2102625"/>
              <a:ext cx="318187" cy="335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503142" y="2178547"/>
              <a:ext cx="166224" cy="188136"/>
            </a:xfrm>
            <a:prstGeom prst="ellipse">
              <a:avLst/>
            </a:prstGeom>
            <a:solidFill>
              <a:srgbClr val="D93B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447492" y="968015"/>
            <a:ext cx="4804732" cy="951297"/>
          </a:xfrm>
          <a:prstGeom prst="roundRect">
            <a:avLst/>
          </a:prstGeom>
          <a:solidFill>
            <a:srgbClr val="FFF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標題 1"/>
          <p:cNvSpPr txBox="1">
            <a:spLocks/>
          </p:cNvSpPr>
          <p:nvPr/>
        </p:nvSpPr>
        <p:spPr>
          <a:xfrm>
            <a:off x="966216" y="1225296"/>
            <a:ext cx="3773052" cy="6848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rgbClr val="EF8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本節內容簡介</a:t>
            </a:r>
          </a:p>
        </p:txBody>
      </p:sp>
    </p:spTree>
    <p:extLst>
      <p:ext uri="{BB962C8B-B14F-4D97-AF65-F5344CB8AC3E}">
        <p14:creationId xmlns:p14="http://schemas.microsoft.com/office/powerpoint/2010/main" val="2412407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248019" y="552125"/>
            <a:ext cx="8610973" cy="11001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關懷和鼓勵有情緒困擾的朋友</a:t>
            </a:r>
            <a:endParaRPr lang="zh-HK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2984" y="2308699"/>
            <a:ext cx="99249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並非每個人都覺察自己的「壓力水桶」所發出的警號，因此在日常生活中，我們除了留意自己的精神健康外，亦可多留意及關心身邊的人的需要，守護彼此的「壓力水桶」</a:t>
            </a:r>
            <a:endParaRPr lang="zh-HK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95632" y="2424223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899" y="3887046"/>
            <a:ext cx="2688630" cy="280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00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49748" y="229874"/>
            <a:ext cx="2471987" cy="2732197"/>
            <a:chOff x="482670" y="2614481"/>
            <a:chExt cx="2471987" cy="273219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0" y="2614481"/>
              <a:ext cx="2471987" cy="2732197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1024128" y="3147762"/>
              <a:ext cx="1481328" cy="1515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14" y="806103"/>
            <a:ext cx="1639520" cy="1232919"/>
          </a:xfrm>
          <a:prstGeom prst="rect">
            <a:avLst/>
          </a:prstGeom>
        </p:spPr>
      </p:pic>
      <p:pic>
        <p:nvPicPr>
          <p:cNvPr id="6" name="圖片 5">
            <a:hlinkClick r:id="rId5"/>
            <a:extLst>
              <a:ext uri="{FF2B5EF4-FFF2-40B4-BE49-F238E27FC236}">
                <a16:creationId xmlns:a16="http://schemas.microsoft.com/office/drawing/2014/main" id="{B4D47596-611E-4F78-8144-2E4B36A41C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235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50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8187" y="0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0" y="0"/>
            <a:ext cx="2471987" cy="2732197"/>
            <a:chOff x="482670" y="2614481"/>
            <a:chExt cx="2471987" cy="273219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0" y="2614481"/>
              <a:ext cx="2471987" cy="2732197"/>
            </a:xfrm>
            <a:prstGeom prst="rect">
              <a:avLst/>
            </a:prstGeom>
          </p:spPr>
        </p:pic>
        <p:sp>
          <p:nvSpPr>
            <p:cNvPr id="41" name="Oval 40"/>
            <p:cNvSpPr/>
            <p:nvPr/>
          </p:nvSpPr>
          <p:spPr>
            <a:xfrm>
              <a:off x="1024128" y="3147762"/>
              <a:ext cx="1481328" cy="1515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455559" y="454394"/>
            <a:ext cx="1440445" cy="16734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57886" y="911443"/>
            <a:ext cx="8789427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討論問題</a:t>
            </a:r>
          </a:p>
        </p:txBody>
      </p:sp>
      <p:sp>
        <p:nvSpPr>
          <p:cNvPr id="13" name="內容版面配置區 2"/>
          <p:cNvSpPr>
            <a:spLocks noGrp="1"/>
          </p:cNvSpPr>
          <p:nvPr>
            <p:ph idx="1"/>
          </p:nvPr>
        </p:nvSpPr>
        <p:spPr>
          <a:xfrm>
            <a:off x="3234433" y="1589201"/>
            <a:ext cx="6998138" cy="148403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TW" sz="44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	Naomi</a:t>
            </a:r>
            <a:r>
              <a:rPr lang="zh-TW" altLang="en-US" sz="3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出現了哪些精神健康警號？</a:t>
            </a:r>
            <a:endParaRPr lang="en-US" altLang="zh-TW" sz="3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3922443" y="2926208"/>
            <a:ext cx="7293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幾乎晚晚都失眠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一想起表演就心跳加速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沒有胃口吃飯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做甚麼都提不起精神</a:t>
            </a:r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85" b="98892" l="0" r="958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828" y="2914764"/>
            <a:ext cx="3337713" cy="3129648"/>
          </a:xfrm>
          <a:prstGeom prst="rect">
            <a:avLst/>
          </a:prstGeom>
        </p:spPr>
      </p:pic>
      <p:sp>
        <p:nvSpPr>
          <p:cNvPr id="14" name="Oval 21"/>
          <p:cNvSpPr/>
          <p:nvPr/>
        </p:nvSpPr>
        <p:spPr>
          <a:xfrm>
            <a:off x="3542017" y="3237601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21"/>
          <p:cNvSpPr/>
          <p:nvPr/>
        </p:nvSpPr>
        <p:spPr>
          <a:xfrm>
            <a:off x="3533052" y="3999605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21"/>
          <p:cNvSpPr/>
          <p:nvPr/>
        </p:nvSpPr>
        <p:spPr>
          <a:xfrm>
            <a:off x="3542015" y="4869185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21"/>
          <p:cNvSpPr/>
          <p:nvPr/>
        </p:nvSpPr>
        <p:spPr>
          <a:xfrm>
            <a:off x="3533053" y="5693937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08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0" y="0"/>
            <a:ext cx="2471987" cy="2732197"/>
            <a:chOff x="482670" y="2614481"/>
            <a:chExt cx="2471987" cy="273219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0" y="2614481"/>
              <a:ext cx="2471987" cy="2732197"/>
            </a:xfrm>
            <a:prstGeom prst="rect">
              <a:avLst/>
            </a:prstGeom>
          </p:spPr>
        </p:pic>
        <p:sp>
          <p:nvSpPr>
            <p:cNvPr id="41" name="Oval 40"/>
            <p:cNvSpPr/>
            <p:nvPr/>
          </p:nvSpPr>
          <p:spPr>
            <a:xfrm>
              <a:off x="1024128" y="3147762"/>
              <a:ext cx="1481328" cy="1515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455559" y="454394"/>
            <a:ext cx="1440445" cy="16734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57886" y="911443"/>
            <a:ext cx="8789427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討論問題</a:t>
            </a:r>
          </a:p>
        </p:txBody>
      </p:sp>
      <p:sp>
        <p:nvSpPr>
          <p:cNvPr id="13" name="內容版面配置區 2"/>
          <p:cNvSpPr>
            <a:spLocks noGrp="1"/>
          </p:cNvSpPr>
          <p:nvPr>
            <p:ph idx="1"/>
          </p:nvPr>
        </p:nvSpPr>
        <p:spPr>
          <a:xfrm>
            <a:off x="2343376" y="1566778"/>
            <a:ext cx="9522053" cy="148403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TW" sz="44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	</a:t>
            </a:r>
            <a:r>
              <a:rPr lang="zh-TW" altLang="en-US" sz="3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</a:t>
            </a:r>
            <a:r>
              <a:rPr lang="en-US" altLang="zh-TW" sz="3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Naomi</a:t>
            </a:r>
            <a:r>
              <a:rPr lang="zh-TW" altLang="en-US" sz="3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分享自己的困擾後，</a:t>
            </a:r>
            <a:r>
              <a:rPr lang="en-US" altLang="zh-TW" sz="3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Abby</a:t>
            </a:r>
            <a:r>
              <a:rPr lang="zh-TW" altLang="en-US" sz="3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如何回應她？</a:t>
            </a:r>
            <a:endParaRPr lang="en-US" altLang="zh-TW" sz="3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4042611" y="3171043"/>
            <a:ext cx="81575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告訴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Naomi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即使表演失敗也沒關係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自己即使有個人表演也不像她這麼緊張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提議她追看電視劇</a:t>
            </a:r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661" y="3274395"/>
            <a:ext cx="3526686" cy="2327892"/>
          </a:xfrm>
          <a:prstGeom prst="rect">
            <a:avLst/>
          </a:prstGeom>
        </p:spPr>
      </p:pic>
      <p:sp>
        <p:nvSpPr>
          <p:cNvPr id="14" name="Oval 21"/>
          <p:cNvSpPr/>
          <p:nvPr/>
        </p:nvSpPr>
        <p:spPr>
          <a:xfrm>
            <a:off x="3712347" y="3425859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21"/>
          <p:cNvSpPr/>
          <p:nvPr/>
        </p:nvSpPr>
        <p:spPr>
          <a:xfrm>
            <a:off x="3703382" y="4187863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21"/>
          <p:cNvSpPr/>
          <p:nvPr/>
        </p:nvSpPr>
        <p:spPr>
          <a:xfrm>
            <a:off x="3712345" y="5057443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42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8187" y="0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0" y="0"/>
            <a:ext cx="2471987" cy="2732197"/>
            <a:chOff x="482670" y="2614481"/>
            <a:chExt cx="2471987" cy="273219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0" y="2614481"/>
              <a:ext cx="2471987" cy="2732197"/>
            </a:xfrm>
            <a:prstGeom prst="rect">
              <a:avLst/>
            </a:prstGeom>
          </p:spPr>
        </p:pic>
        <p:sp>
          <p:nvSpPr>
            <p:cNvPr id="41" name="Oval 40"/>
            <p:cNvSpPr/>
            <p:nvPr/>
          </p:nvSpPr>
          <p:spPr>
            <a:xfrm>
              <a:off x="1024128" y="3147762"/>
              <a:ext cx="1481328" cy="1515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455559" y="454394"/>
            <a:ext cx="1440445" cy="16734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57886" y="911443"/>
            <a:ext cx="8789427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討論問題</a:t>
            </a:r>
          </a:p>
        </p:txBody>
      </p:sp>
      <p:sp>
        <p:nvSpPr>
          <p:cNvPr id="13" name="內容版面配置區 2"/>
          <p:cNvSpPr>
            <a:spLocks noGrp="1"/>
          </p:cNvSpPr>
          <p:nvPr>
            <p:ph idx="1"/>
          </p:nvPr>
        </p:nvSpPr>
        <p:spPr>
          <a:xfrm>
            <a:off x="2343376" y="1589201"/>
            <a:ext cx="9003937" cy="148403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TW" sz="44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AutoNum type="arabicPeriod" startAt="3"/>
            </a:pPr>
            <a:r>
              <a:rPr lang="zh-TW" altLang="en-US" sz="3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</a:t>
            </a:r>
            <a:r>
              <a:rPr lang="en-US" altLang="zh-TW" sz="3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Naomi</a:t>
            </a:r>
            <a:r>
              <a:rPr lang="zh-TW" altLang="en-US" sz="3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聽到</a:t>
            </a:r>
            <a:r>
              <a:rPr lang="en-US" altLang="zh-TW" sz="3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Abby</a:t>
            </a:r>
            <a:r>
              <a:rPr lang="zh-TW" altLang="en-US" sz="3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的回應時，她的反應如何？</a:t>
            </a:r>
            <a:endParaRPr lang="en-US" altLang="zh-TW" sz="3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 為甚麼她有這樣的反應？</a:t>
            </a:r>
            <a:endParaRPr lang="en-US" altLang="zh-TW" sz="3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4030818" y="3608533"/>
            <a:ext cx="80740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她很生氣、甚至離開房間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因為她覺得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Abby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沒有聽她說話，亦不明白她的困擾</a:t>
            </a:r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09" b="98391" l="0" r="9777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143" y="3073237"/>
            <a:ext cx="3419475" cy="3552825"/>
          </a:xfrm>
          <a:prstGeom prst="rect">
            <a:avLst/>
          </a:prstGeom>
        </p:spPr>
      </p:pic>
      <p:sp>
        <p:nvSpPr>
          <p:cNvPr id="14" name="Oval 21"/>
          <p:cNvSpPr/>
          <p:nvPr/>
        </p:nvSpPr>
        <p:spPr>
          <a:xfrm>
            <a:off x="3604770" y="3918918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21"/>
          <p:cNvSpPr/>
          <p:nvPr/>
        </p:nvSpPr>
        <p:spPr>
          <a:xfrm>
            <a:off x="3595805" y="4680922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62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1B010E513754C4FBF423E6115B9BD48" ma:contentTypeVersion="11" ma:contentTypeDescription="建立新的文件。" ma:contentTypeScope="" ma:versionID="b95f78fc337e804bf54ec19020a9ae7e">
  <xsd:schema xmlns:xsd="http://www.w3.org/2001/XMLSchema" xmlns:xs="http://www.w3.org/2001/XMLSchema" xmlns:p="http://schemas.microsoft.com/office/2006/metadata/properties" xmlns:ns2="4b640152-3d3c-465b-beb1-086ea6aeed0e" xmlns:ns3="41427138-8be5-4331-9876-fbac57ee4dc8" targetNamespace="http://schemas.microsoft.com/office/2006/metadata/properties" ma:root="true" ma:fieldsID="146e02d83dae825ae2f14ad6ee8b6f96" ns2:_="" ns3:_="">
    <xsd:import namespace="4b640152-3d3c-465b-beb1-086ea6aeed0e"/>
    <xsd:import namespace="41427138-8be5-4331-9876-fbac57ee4d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640152-3d3c-465b-beb1-086ea6aeed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27138-8be5-4331-9876-fbac57ee4dc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24d27d4-b118-4058-99ce-07324ded7239}" ma:internalName="TaxCatchAll" ma:showField="CatchAllData" ma:web="41427138-8be5-4331-9876-fbac57ee4d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640152-3d3c-465b-beb1-086ea6aeed0e">
      <Terms xmlns="http://schemas.microsoft.com/office/infopath/2007/PartnerControls"/>
    </lcf76f155ced4ddcb4097134ff3c332f>
    <TaxCatchAll xmlns="41427138-8be5-4331-9876-fbac57ee4dc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45468B-6593-4509-B514-80BB39987E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640152-3d3c-465b-beb1-086ea6aeed0e"/>
    <ds:schemaRef ds:uri="41427138-8be5-4331-9876-fbac57ee4d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359E10-AC30-4D47-8DAF-C512FA2D4B26}">
  <ds:schemaRefs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41427138-8be5-4331-9876-fbac57ee4dc8"/>
    <ds:schemaRef ds:uri="4b640152-3d3c-465b-beb1-086ea6aeed0e"/>
  </ds:schemaRefs>
</ds:datastoreItem>
</file>

<file path=customXml/itemProps3.xml><?xml version="1.0" encoding="utf-8"?>
<ds:datastoreItem xmlns:ds="http://schemas.openxmlformats.org/officeDocument/2006/customXml" ds:itemID="{F230F2EE-5F4B-4A31-913A-24ED7A62C8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8351</TotalTime>
  <Words>1247</Words>
  <Application>Microsoft Office PowerPoint</Application>
  <PresentationFormat>寬螢幕</PresentationFormat>
  <Paragraphs>150</Paragraphs>
  <Slides>26</Slides>
  <Notes>17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7" baseType="lpstr">
      <vt:lpstr>Microsoft YaHei</vt:lpstr>
      <vt:lpstr>細明體</vt:lpstr>
      <vt:lpstr>微軟正黑體</vt:lpstr>
      <vt:lpstr>Arial</vt:lpstr>
      <vt:lpstr>Berlin Sans FB</vt:lpstr>
      <vt:lpstr>Calibri</vt:lpstr>
      <vt:lpstr>Calibri Light</vt:lpstr>
      <vt:lpstr>Courier New</vt:lpstr>
      <vt:lpstr>Times New Roman</vt:lpstr>
      <vt:lpstr>Wingdings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討論問題</vt:lpstr>
      <vt:lpstr>討論問題</vt:lpstr>
      <vt:lpstr>討論問題</vt:lpstr>
      <vt:lpstr>PowerPoint 簡報</vt:lpstr>
      <vt:lpstr>小結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分組活動：角色扮演小劇場</vt:lpstr>
      <vt:lpstr>PowerPoint 簡報</vt:lpstr>
      <vt:lpstr>討論問題</vt:lpstr>
      <vt:lpstr>討論問題</vt:lpstr>
      <vt:lpstr>討論問題</vt:lpstr>
      <vt:lpstr>小結</vt:lpstr>
      <vt:lpstr>PowerPoint 簡報</vt:lpstr>
      <vt:lpstr>第七節 學習重點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警鐘長期誤鳴</dc:title>
  <dc:creator>CHAN, Hiu-wo Lucy</dc:creator>
  <cp:lastModifiedBy>YIU, Ching-laam Crystal</cp:lastModifiedBy>
  <cp:revision>552</cp:revision>
  <dcterms:created xsi:type="dcterms:W3CDTF">2023-01-05T07:24:07Z</dcterms:created>
  <dcterms:modified xsi:type="dcterms:W3CDTF">2026-05-12T03:57:38Z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0x010100E1B010E513754C4FBF423E6115B9BD48</vt:lpwstr>
  </property>
</Properties>
</file>