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2" r:id="rId2"/>
    <p:sldId id="506" r:id="rId3"/>
    <p:sldId id="263" r:id="rId4"/>
    <p:sldId id="434" r:id="rId5"/>
    <p:sldId id="265" r:id="rId6"/>
    <p:sldId id="266" r:id="rId7"/>
    <p:sldId id="267" r:id="rId8"/>
    <p:sldId id="268" r:id="rId9"/>
    <p:sldId id="269" r:id="rId10"/>
    <p:sldId id="409" r:id="rId11"/>
    <p:sldId id="504" r:id="rId12"/>
    <p:sldId id="505" r:id="rId13"/>
    <p:sldId id="452" r:id="rId14"/>
    <p:sldId id="286" r:id="rId15"/>
    <p:sldId id="458" r:id="rId16"/>
    <p:sldId id="270" r:id="rId17"/>
    <p:sldId id="271" r:id="rId18"/>
    <p:sldId id="272" r:id="rId19"/>
    <p:sldId id="273" r:id="rId20"/>
    <p:sldId id="399" r:id="rId21"/>
    <p:sldId id="460" r:id="rId22"/>
    <p:sldId id="496" r:id="rId23"/>
    <p:sldId id="508" r:id="rId24"/>
    <p:sldId id="509" r:id="rId25"/>
    <p:sldId id="275" r:id="rId26"/>
    <p:sldId id="485" r:id="rId27"/>
    <p:sldId id="494" r:id="rId28"/>
    <p:sldId id="497" r:id="rId29"/>
    <p:sldId id="498" r:id="rId30"/>
    <p:sldId id="499" r:id="rId31"/>
    <p:sldId id="500" r:id="rId32"/>
    <p:sldId id="501" r:id="rId33"/>
    <p:sldId id="502" r:id="rId34"/>
    <p:sldId id="503" r:id="rId35"/>
    <p:sldId id="507" r:id="rId36"/>
    <p:sldId id="285" r:id="rId37"/>
    <p:sldId id="456" r:id="rId38"/>
    <p:sldId id="487" r:id="rId39"/>
    <p:sldId id="385" r:id="rId40"/>
    <p:sldId id="489" r:id="rId41"/>
    <p:sldId id="284" r:id="rId42"/>
    <p:sldId id="490" r:id="rId4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CDF"/>
    <a:srgbClr val="D0CECE"/>
    <a:srgbClr val="60A4C8"/>
    <a:srgbClr val="E6988A"/>
    <a:srgbClr val="4067B0"/>
    <a:srgbClr val="7892BA"/>
    <a:srgbClr val="1F5098"/>
    <a:srgbClr val="C5826D"/>
    <a:srgbClr val="743E2E"/>
    <a:srgbClr val="AA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6118" autoAdjust="0"/>
  </p:normalViewPr>
  <p:slideViewPr>
    <p:cSldViewPr snapToGrid="0">
      <p:cViewPr varScale="1">
        <p:scale>
          <a:sx n="93" d="100"/>
          <a:sy n="93" d="100"/>
        </p:scale>
        <p:origin x="16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CAF59-8972-4B16-840C-6134261387E7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4A704-132B-4BC1-B6FA-8E7A2BEFF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6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59607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1236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9202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4947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1070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https://www.canva.com/design/DAGR1uU7slQ/RfHj5BN0GCVnK3YL70XtNg/edit?utm_content=DAGR1uU7slQ&amp;utm_campaign=designshare&amp;utm_medium=link2&amp;utm_source=sharebutton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1994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4402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14158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3373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997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364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0988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2961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97825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4A704-132B-4BC1-B6FA-8E7A2BEFFCC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0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4A704-132B-4BC1-B6FA-8E7A2BEFFCC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25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4A704-132B-4BC1-B6FA-8E7A2BEFFCC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59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4A704-132B-4BC1-B6FA-8E7A2BEFFCC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55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34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8236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35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53151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37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72474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38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421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35204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student</a:t>
            </a:r>
            <a:r>
              <a:rPr lang="en-US" baseline="0" dirty="0"/>
              <a:t>s to identify the 3 fire, and which one we need to cool down</a:t>
            </a:r>
          </a:p>
          <a:p>
            <a:r>
              <a:rPr lang="en-US" baseline="0" dirty="0"/>
              <a:t>And use the cards to show emotion after calming down (add one card on top of the six emotion card--</a:t>
            </a:r>
            <a:r>
              <a:rPr lang="en-US" baseline="0" dirty="0">
                <a:sym typeface="Wingdings" panose="05000000000000000000" pitchFamily="2" charset="2"/>
              </a:rPr>
              <a:t> calm card)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39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6206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40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855739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</a:t>
            </a:r>
            <a:r>
              <a:rPr lang="en-US" baseline="0" dirty="0"/>
              <a:t> add instruction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41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945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5167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931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493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8008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1774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661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2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68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961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2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97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2025/9/2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26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2025/9/2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95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2025/9/2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87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2025/9/2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38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2025/9/2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78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2025/9/2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35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8B36C-77FF-4C7B-A26B-F707F0E172AC}" type="datetimeFigureOut">
              <a:rPr lang="zh-TW" altLang="en-US" smtClean="0"/>
              <a:pPr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39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5.png"/><Relationship Id="rId5" Type="http://schemas.openxmlformats.org/officeDocument/2006/relationships/image" Target="../media/image37.png"/><Relationship Id="rId10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9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52.png"/><Relationship Id="rId4" Type="http://schemas.openxmlformats.org/officeDocument/2006/relationships/image" Target="../media/image43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9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5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2.png"/><Relationship Id="rId4" Type="http://schemas.openxmlformats.org/officeDocument/2006/relationships/image" Target="../media/image75.png"/><Relationship Id="rId9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4.png"/><Relationship Id="rId7" Type="http://schemas.openxmlformats.org/officeDocument/2006/relationships/image" Target="../media/image82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74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0.png"/><Relationship Id="rId5" Type="http://schemas.openxmlformats.org/officeDocument/2006/relationships/image" Target="../media/image85.png"/><Relationship Id="rId10" Type="http://schemas.openxmlformats.org/officeDocument/2006/relationships/image" Target="../media/image89.png"/><Relationship Id="rId4" Type="http://schemas.openxmlformats.org/officeDocument/2006/relationships/image" Target="../media/image84.png"/><Relationship Id="rId9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94.png"/><Relationship Id="rId7" Type="http://schemas.microsoft.com/office/2007/relationships/hdphoto" Target="../media/hdphoto4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93.png"/><Relationship Id="rId10" Type="http://schemas.microsoft.com/office/2007/relationships/hdphoto" Target="../media/hdphoto5.wdp"/><Relationship Id="rId4" Type="http://schemas.openxmlformats.org/officeDocument/2006/relationships/image" Target="../media/image87.png"/><Relationship Id="rId9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70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95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alhealth.edb.gov.hk/uploads/mh/content/%E7%82%BA%E5%AD%B8%E6%A0%A1%E6%8F%90%E4%BE%9B%E7%9A%84%E6%8E%A8%E5%BB%A3%E8%B3%87%E6%BA%90/MHL%20(KS1)/%E4%BD%A0%E6%88%91OK%E6%9C%89%E6%99%BA%E6%85%A7.mp4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22.png"/><Relationship Id="rId4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0"/>
            <a:ext cx="12192000" cy="7324845"/>
            <a:chOff x="0" y="0"/>
            <a:chExt cx="12192000" cy="7324845"/>
          </a:xfrm>
        </p:grpSpPr>
        <p:sp>
          <p:nvSpPr>
            <p:cNvPr id="47" name="Rectangle 4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BE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35"/>
            <a:stretch/>
          </p:blipFill>
          <p:spPr>
            <a:xfrm>
              <a:off x="0" y="4491151"/>
              <a:ext cx="6249637" cy="28336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28"/>
              <a:ext cx="5568703" cy="2376453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1573371" y="106430"/>
              <a:ext cx="238238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6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</a:t>
              </a:r>
              <a:r>
                <a:rPr lang="en-US" altLang="zh-TW" sz="6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6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節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734" y="5364770"/>
              <a:ext cx="6872266" cy="14932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25" b="48615"/>
            <a:stretch/>
          </p:blipFill>
          <p:spPr>
            <a:xfrm>
              <a:off x="9223689" y="3471321"/>
              <a:ext cx="2822887" cy="24063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240" y="632888"/>
              <a:ext cx="2644375" cy="143686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3689" y="1402924"/>
              <a:ext cx="2291645" cy="124520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236" y="2465568"/>
              <a:ext cx="254036" cy="24407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643" y="2747101"/>
              <a:ext cx="274136" cy="26338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353" y="2728298"/>
              <a:ext cx="254036" cy="24407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28" y="2221494"/>
              <a:ext cx="254036" cy="24407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8016" y="3235102"/>
              <a:ext cx="254036" cy="24407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615" y="3435770"/>
              <a:ext cx="274136" cy="26338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489" y="3497832"/>
              <a:ext cx="254036" cy="24407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508" y="2991028"/>
              <a:ext cx="254036" cy="24407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34" y="2442595"/>
              <a:ext cx="274136" cy="26338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36" y="1789612"/>
              <a:ext cx="254036" cy="244074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506" y="2577949"/>
              <a:ext cx="274136" cy="26338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8" y="1307767"/>
              <a:ext cx="254036" cy="24407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92" y="3453296"/>
              <a:ext cx="674754" cy="112850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217" y="1625370"/>
              <a:ext cx="274136" cy="26338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2948" y="2592811"/>
              <a:ext cx="256218" cy="3451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6729" y="2947301"/>
              <a:ext cx="256218" cy="3451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561" y="2747503"/>
              <a:ext cx="256218" cy="3451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374" y="3109412"/>
              <a:ext cx="256218" cy="34518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9006" y="3012061"/>
              <a:ext cx="256218" cy="3451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935" y="2648129"/>
              <a:ext cx="256218" cy="34518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34" y="2470828"/>
            <a:ext cx="1495156" cy="15416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66" y="2485892"/>
            <a:ext cx="1521624" cy="151461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094290" y="2707661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9CC6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endParaRPr lang="en-US" sz="6600" dirty="0">
              <a:solidFill>
                <a:srgbClr val="9CC6CD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62652" y="2689618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9CC6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endParaRPr lang="en-US" sz="6600" dirty="0">
              <a:solidFill>
                <a:srgbClr val="9CC6C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59" y="2469456"/>
            <a:ext cx="1550212" cy="15430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4240" y="2707661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9CC6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endParaRPr lang="en-US" sz="6600" dirty="0">
              <a:solidFill>
                <a:srgbClr val="9CC6CD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84" y="2455699"/>
            <a:ext cx="1550212" cy="1543068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5659512" y="2711882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9CC6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endParaRPr lang="en-US" sz="6600" dirty="0">
              <a:solidFill>
                <a:srgbClr val="9CC6CD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36" y="4035601"/>
            <a:ext cx="1550212" cy="1543068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4747617" y="4273806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9CC6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endParaRPr lang="en-US" sz="6600" dirty="0">
              <a:solidFill>
                <a:srgbClr val="9CC6CD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27" y="4044546"/>
            <a:ext cx="1495156" cy="1541696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6399772" y="4281379"/>
            <a:ext cx="87556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b="1" dirty="0">
                <a:solidFill>
                  <a:srgbClr val="9CC6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endParaRPr lang="en-US" sz="6600" b="1" dirty="0">
              <a:solidFill>
                <a:srgbClr val="9CC6C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77" y="4060319"/>
            <a:ext cx="1550212" cy="1543068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8069498" y="4316502"/>
            <a:ext cx="7377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b="1" dirty="0">
                <a:solidFill>
                  <a:srgbClr val="9CC6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endParaRPr lang="en-US" sz="6600" dirty="0">
              <a:solidFill>
                <a:srgbClr val="9CC6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2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F426A103-A249-48A6-87B8-69E8CCE57B90}"/>
              </a:ext>
            </a:extLst>
          </p:cNvPr>
          <p:cNvGrpSpPr/>
          <p:nvPr/>
        </p:nvGrpSpPr>
        <p:grpSpPr>
          <a:xfrm>
            <a:off x="933902" y="1876647"/>
            <a:ext cx="10745355" cy="4568119"/>
            <a:chOff x="636435" y="1762789"/>
            <a:chExt cx="10866200" cy="4645006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5980698" y="1762789"/>
              <a:ext cx="2861629" cy="8114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環境線索</a:t>
              </a:r>
              <a:endParaRPr lang="zh-TW" altLang="zh-HK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36435" y="4121231"/>
              <a:ext cx="3075667" cy="8114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肢體語言線索</a:t>
              </a:r>
              <a:endParaRPr lang="zh-TW" altLang="zh-HK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8202495" y="4121249"/>
              <a:ext cx="3114280" cy="8114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en-US" sz="36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</a:t>
              </a:r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生理變化線索</a:t>
              </a:r>
              <a:endParaRPr lang="zh-TW" altLang="zh-HK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8925" y="4760633"/>
              <a:ext cx="2858660" cy="65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例如</a:t>
              </a:r>
              <a:r>
                <a:rPr lang="en-US" altLang="zh-TW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: </a:t>
              </a:r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面部表情、身體動作、語氣等</a:t>
              </a:r>
              <a:endParaRPr lang="en-US" altLang="zh-HK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88355" y="4764983"/>
              <a:ext cx="3114280" cy="65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例如</a:t>
              </a:r>
              <a:r>
                <a:rPr lang="en-US" altLang="zh-TW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: </a:t>
              </a:r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呼吸狀態、肌肉狀態、心跳速度等</a:t>
              </a:r>
              <a:endPara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845406" y="1834668"/>
              <a:ext cx="6255197" cy="4573127"/>
              <a:chOff x="1386623" y="1136100"/>
              <a:chExt cx="6255197" cy="457312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6623" y="1136100"/>
                <a:ext cx="6255197" cy="457312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9964" y="2006913"/>
                <a:ext cx="1006292" cy="141575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4370" y="3987871"/>
                <a:ext cx="1289037" cy="134388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5584" y="3987871"/>
                <a:ext cx="1031977" cy="1357375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6517839" y="2389557"/>
              <a:ext cx="2324487" cy="375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例如</a:t>
              </a:r>
              <a:r>
                <a:rPr lang="en-US" altLang="zh-TW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: </a:t>
              </a:r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場景、物品等</a:t>
              </a:r>
              <a:endPara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BD52F669-01B8-4FE2-B975-1850B4E6E4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149" y="186854"/>
            <a:ext cx="2559735" cy="267999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2384381-856E-40C8-9A89-F7E2536D73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67" y="184339"/>
            <a:ext cx="4769291" cy="1505215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A05337B-9E8F-47FD-A545-FA1E5384D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400" y="496641"/>
            <a:ext cx="3272995" cy="77597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齊來幫助小明留意自己此刻的情緒！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BC82820-D62E-4CD0-902E-0D78C56196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119" y="1878058"/>
            <a:ext cx="4420915" cy="1344824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3954510C-81DB-41ED-BF8E-803CA0122D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" y="2803735"/>
            <a:ext cx="471491" cy="625447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BA18E0B8-4430-4DC2-BB65-DA3DD23174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25" y="1851423"/>
            <a:ext cx="471491" cy="625447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CB4CBAF0-ACD1-4791-AA89-59A95DA42652}"/>
              </a:ext>
            </a:extLst>
          </p:cNvPr>
          <p:cNvSpPr/>
          <p:nvPr/>
        </p:nvSpPr>
        <p:spPr>
          <a:xfrm rot="452333">
            <a:off x="9358054" y="1794616"/>
            <a:ext cx="1755822" cy="197004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698EDCB-70C5-4BC4-94A5-BC63257270FC}"/>
              </a:ext>
            </a:extLst>
          </p:cNvPr>
          <p:cNvSpPr/>
          <p:nvPr/>
        </p:nvSpPr>
        <p:spPr>
          <a:xfrm rot="452333">
            <a:off x="9453598" y="1918569"/>
            <a:ext cx="1590980" cy="1788523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B9B5B099-2CF8-44FB-B772-D9FBB5F6FD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577" y="1765078"/>
            <a:ext cx="204142" cy="49901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E6C204B-228F-4845-A801-5D41A14B12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438">
            <a:off x="9719316" y="1937306"/>
            <a:ext cx="927734" cy="175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2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01009416-B94C-4E93-81CC-BAE88BD0D53B}"/>
              </a:ext>
            </a:extLst>
          </p:cNvPr>
          <p:cNvSpPr/>
          <p:nvPr/>
        </p:nvSpPr>
        <p:spPr>
          <a:xfrm>
            <a:off x="436080" y="3605949"/>
            <a:ext cx="4182124" cy="3109284"/>
          </a:xfrm>
          <a:prstGeom prst="roundRect">
            <a:avLst/>
          </a:prstGeom>
          <a:solidFill>
            <a:srgbClr val="E69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F426A103-A249-48A6-87B8-69E8CCE57B90}"/>
              </a:ext>
            </a:extLst>
          </p:cNvPr>
          <p:cNvGrpSpPr/>
          <p:nvPr/>
        </p:nvGrpSpPr>
        <p:grpSpPr>
          <a:xfrm>
            <a:off x="733125" y="244669"/>
            <a:ext cx="4396658" cy="2886559"/>
            <a:chOff x="1294241" y="2670941"/>
            <a:chExt cx="7178446" cy="4573127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1294241" y="4121230"/>
              <a:ext cx="2631531" cy="134388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肢體語言線索</a:t>
              </a:r>
              <a:endParaRPr lang="zh-TW" altLang="zh-HK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217490" y="2670941"/>
              <a:ext cx="6255197" cy="4573127"/>
              <a:chOff x="758707" y="1972373"/>
              <a:chExt cx="6255197" cy="457312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707" y="1972373"/>
                <a:ext cx="6255197" cy="457312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475" y="2855188"/>
                <a:ext cx="1006292" cy="141575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881" y="4836146"/>
                <a:ext cx="1289037" cy="134388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3095" y="4836146"/>
                <a:ext cx="1031977" cy="1357374"/>
              </a:xfrm>
              <a:prstGeom prst="rect">
                <a:avLst/>
              </a:prstGeom>
            </p:spPr>
          </p:pic>
        </p:grp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BD52F669-01B8-4FE2-B975-1850B4E6E4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149" y="186854"/>
            <a:ext cx="2559735" cy="2679991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CB4CBAF0-ACD1-4791-AA89-59A95DA42652}"/>
              </a:ext>
            </a:extLst>
          </p:cNvPr>
          <p:cNvSpPr/>
          <p:nvPr/>
        </p:nvSpPr>
        <p:spPr>
          <a:xfrm rot="452333">
            <a:off x="9358054" y="1794616"/>
            <a:ext cx="1755822" cy="197004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698EDCB-70C5-4BC4-94A5-BC63257270FC}"/>
              </a:ext>
            </a:extLst>
          </p:cNvPr>
          <p:cNvSpPr/>
          <p:nvPr/>
        </p:nvSpPr>
        <p:spPr>
          <a:xfrm rot="452333">
            <a:off x="9453598" y="1918569"/>
            <a:ext cx="1590980" cy="1788523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B9B5B099-2CF8-44FB-B772-D9FBB5F6FD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577" y="1765078"/>
            <a:ext cx="204142" cy="49901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E6C204B-228F-4845-A801-5D41A14B12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438">
            <a:off x="9719316" y="1937306"/>
            <a:ext cx="927734" cy="1751046"/>
          </a:xfrm>
          <a:prstGeom prst="rect">
            <a:avLst/>
          </a:prstGeom>
        </p:spPr>
      </p:pic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C55EAD6B-A6AF-42C8-AD1C-3267E502ACEC}"/>
              </a:ext>
            </a:extLst>
          </p:cNvPr>
          <p:cNvSpPr/>
          <p:nvPr/>
        </p:nvSpPr>
        <p:spPr>
          <a:xfrm>
            <a:off x="4915255" y="3605949"/>
            <a:ext cx="4182124" cy="3109284"/>
          </a:xfrm>
          <a:prstGeom prst="roundRect">
            <a:avLst/>
          </a:prstGeom>
          <a:solidFill>
            <a:srgbClr val="E69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305208DA-2275-4705-A508-45F6B4FD12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t="9555" b="65518"/>
          <a:stretch/>
        </p:blipFill>
        <p:spPr>
          <a:xfrm>
            <a:off x="5161023" y="3754892"/>
            <a:ext cx="3896109" cy="2153552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B77B2249-DE9E-4007-B639-19415CB97590}"/>
              </a:ext>
            </a:extLst>
          </p:cNvPr>
          <p:cNvSpPr txBox="1">
            <a:spLocks/>
          </p:cNvSpPr>
          <p:nvPr/>
        </p:nvSpPr>
        <p:spPr>
          <a:xfrm>
            <a:off x="5384574" y="5908444"/>
            <a:ext cx="3095376" cy="560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面部表情</a:t>
            </a:r>
            <a:endParaRPr lang="en-US" altLang="zh-TW" sz="4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92EFDBF-83A3-473D-9927-AA883DC203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47" y="1513161"/>
            <a:ext cx="2000718" cy="1618067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9F6A5A1E-60E1-4768-9EA5-685D247732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38" y="279306"/>
            <a:ext cx="1692969" cy="1842980"/>
          </a:xfrm>
          <a:prstGeom prst="rect">
            <a:avLst/>
          </a:prstGeom>
        </p:spPr>
      </p:pic>
      <p:sp>
        <p:nvSpPr>
          <p:cNvPr id="45" name="Rounded Rectangle 4">
            <a:extLst>
              <a:ext uri="{FF2B5EF4-FFF2-40B4-BE49-F238E27FC236}">
                <a16:creationId xmlns:a16="http://schemas.microsoft.com/office/drawing/2014/main" id="{F53735D0-A151-49B2-B8F5-6A6B61770D41}"/>
              </a:ext>
            </a:extLst>
          </p:cNvPr>
          <p:cNvSpPr/>
          <p:nvPr/>
        </p:nvSpPr>
        <p:spPr>
          <a:xfrm>
            <a:off x="639156" y="3854491"/>
            <a:ext cx="3649960" cy="21124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CB9E2875-4A83-401E-B7C6-1F3E07CE2480}"/>
              </a:ext>
            </a:extLst>
          </p:cNvPr>
          <p:cNvGrpSpPr/>
          <p:nvPr/>
        </p:nvGrpSpPr>
        <p:grpSpPr>
          <a:xfrm>
            <a:off x="858600" y="3854491"/>
            <a:ext cx="3098279" cy="2642456"/>
            <a:chOff x="1276823" y="2357593"/>
            <a:chExt cx="4273655" cy="3310045"/>
          </a:xfrm>
        </p:grpSpPr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55425F9F-171F-4B91-8BB8-D272E22A92A8}"/>
                </a:ext>
              </a:extLst>
            </p:cNvPr>
            <p:cNvSpPr txBox="1">
              <a:spLocks/>
            </p:cNvSpPr>
            <p:nvPr/>
          </p:nvSpPr>
          <p:spPr>
            <a:xfrm>
              <a:off x="1276823" y="4965111"/>
              <a:ext cx="4269651" cy="7025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TW" altLang="en-US" sz="44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語氣擴大器</a:t>
              </a:r>
              <a:endParaRPr lang="en-US" altLang="zh-TW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pic>
          <p:nvPicPr>
            <p:cNvPr id="33" name="Picture 44">
              <a:extLst>
                <a:ext uri="{FF2B5EF4-FFF2-40B4-BE49-F238E27FC236}">
                  <a16:creationId xmlns:a16="http://schemas.microsoft.com/office/drawing/2014/main" id="{7F75CBE3-86F4-4E6D-ADFD-D0EF2EDF6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050" y="2357593"/>
              <a:ext cx="3639428" cy="2573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92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01009416-B94C-4E93-81CC-BAE88BD0D53B}"/>
              </a:ext>
            </a:extLst>
          </p:cNvPr>
          <p:cNvSpPr/>
          <p:nvPr/>
        </p:nvSpPr>
        <p:spPr>
          <a:xfrm>
            <a:off x="436080" y="3605949"/>
            <a:ext cx="4182124" cy="3109284"/>
          </a:xfrm>
          <a:prstGeom prst="roundRect">
            <a:avLst/>
          </a:prstGeom>
          <a:solidFill>
            <a:srgbClr val="60A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D52F669-01B8-4FE2-B975-1850B4E6E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149" y="186854"/>
            <a:ext cx="2559735" cy="2679991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CB4CBAF0-ACD1-4791-AA89-59A95DA42652}"/>
              </a:ext>
            </a:extLst>
          </p:cNvPr>
          <p:cNvSpPr/>
          <p:nvPr/>
        </p:nvSpPr>
        <p:spPr>
          <a:xfrm rot="452333">
            <a:off x="9358054" y="1794616"/>
            <a:ext cx="1755822" cy="197004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698EDCB-70C5-4BC4-94A5-BC63257270FC}"/>
              </a:ext>
            </a:extLst>
          </p:cNvPr>
          <p:cNvSpPr/>
          <p:nvPr/>
        </p:nvSpPr>
        <p:spPr>
          <a:xfrm rot="452333">
            <a:off x="9453598" y="1918569"/>
            <a:ext cx="1590980" cy="1788523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B9B5B099-2CF8-44FB-B772-D9FBB5F6F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577" y="1765078"/>
            <a:ext cx="204142" cy="49901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E6C204B-228F-4845-A801-5D41A14B12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438">
            <a:off x="9719316" y="1937306"/>
            <a:ext cx="927734" cy="1751046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5425F9F-171F-4B91-8BB8-D272E22A92A8}"/>
              </a:ext>
            </a:extLst>
          </p:cNvPr>
          <p:cNvSpPr txBox="1">
            <a:spLocks/>
          </p:cNvSpPr>
          <p:nvPr/>
        </p:nvSpPr>
        <p:spPr>
          <a:xfrm>
            <a:off x="858600" y="5936110"/>
            <a:ext cx="3095376" cy="560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心跳貼紙</a:t>
            </a:r>
            <a:endParaRPr lang="en-US" altLang="zh-TW" sz="4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C55EAD6B-A6AF-42C8-AD1C-3267E502ACEC}"/>
              </a:ext>
            </a:extLst>
          </p:cNvPr>
          <p:cNvSpPr/>
          <p:nvPr/>
        </p:nvSpPr>
        <p:spPr>
          <a:xfrm>
            <a:off x="4915255" y="3605949"/>
            <a:ext cx="4182124" cy="3109284"/>
          </a:xfrm>
          <a:prstGeom prst="roundRect">
            <a:avLst/>
          </a:prstGeom>
          <a:solidFill>
            <a:srgbClr val="60A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B77B2249-DE9E-4007-B639-19415CB97590}"/>
              </a:ext>
            </a:extLst>
          </p:cNvPr>
          <p:cNvSpPr txBox="1">
            <a:spLocks/>
          </p:cNvSpPr>
          <p:nvPr/>
        </p:nvSpPr>
        <p:spPr>
          <a:xfrm>
            <a:off x="5384574" y="5908444"/>
            <a:ext cx="3095376" cy="560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肌肉透視鏡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2F5B3BA-D23F-4C33-AD9E-D309245B0432}"/>
              </a:ext>
            </a:extLst>
          </p:cNvPr>
          <p:cNvGrpSpPr/>
          <p:nvPr/>
        </p:nvGrpSpPr>
        <p:grpSpPr>
          <a:xfrm>
            <a:off x="914272" y="262100"/>
            <a:ext cx="3768461" cy="2905248"/>
            <a:chOff x="-3174221" y="-270890"/>
            <a:chExt cx="6728830" cy="4919395"/>
          </a:xfrm>
        </p:grpSpPr>
        <p:pic>
          <p:nvPicPr>
            <p:cNvPr id="24" name="Picture 25">
              <a:extLst>
                <a:ext uri="{FF2B5EF4-FFF2-40B4-BE49-F238E27FC236}">
                  <a16:creationId xmlns:a16="http://schemas.microsoft.com/office/drawing/2014/main" id="{E9072709-955A-46F7-BB4A-010D0F2A8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4221" y="-270890"/>
              <a:ext cx="6728830" cy="4919395"/>
            </a:xfrm>
            <a:prstGeom prst="rect">
              <a:avLst/>
            </a:prstGeom>
          </p:spPr>
        </p:pic>
        <p:pic>
          <p:nvPicPr>
            <p:cNvPr id="25" name="Picture 32">
              <a:extLst>
                <a:ext uri="{FF2B5EF4-FFF2-40B4-BE49-F238E27FC236}">
                  <a16:creationId xmlns:a16="http://schemas.microsoft.com/office/drawing/2014/main" id="{E23B77FA-ED37-49D8-9245-16A1F2DB4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86" y="2535589"/>
              <a:ext cx="1453330" cy="1911587"/>
            </a:xfrm>
            <a:prstGeom prst="rect">
              <a:avLst/>
            </a:prstGeom>
          </p:spPr>
        </p:pic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7701F47-772D-4789-AEBB-2D7AE01FED23}"/>
              </a:ext>
            </a:extLst>
          </p:cNvPr>
          <p:cNvSpPr txBox="1">
            <a:spLocks/>
          </p:cNvSpPr>
          <p:nvPr/>
        </p:nvSpPr>
        <p:spPr>
          <a:xfrm>
            <a:off x="3803169" y="1701237"/>
            <a:ext cx="1759127" cy="730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生理變化線索</a:t>
            </a:r>
            <a:endParaRPr lang="zh-TW" altLang="zh-HK" sz="24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6A5CBC97-AAE2-4826-8A41-2A2FAC4A8EED}"/>
              </a:ext>
            </a:extLst>
          </p:cNvPr>
          <p:cNvGrpSpPr/>
          <p:nvPr/>
        </p:nvGrpSpPr>
        <p:grpSpPr>
          <a:xfrm>
            <a:off x="5122086" y="3855118"/>
            <a:ext cx="3649960" cy="2182217"/>
            <a:chOff x="2063647" y="2568806"/>
            <a:chExt cx="7456353" cy="4757402"/>
          </a:xfrm>
        </p:grpSpPr>
        <p:sp>
          <p:nvSpPr>
            <p:cNvPr id="30" name="Rounded Rectangle 4">
              <a:extLst>
                <a:ext uri="{FF2B5EF4-FFF2-40B4-BE49-F238E27FC236}">
                  <a16:creationId xmlns:a16="http://schemas.microsoft.com/office/drawing/2014/main" id="{CD15A9BD-B6F8-417D-B714-A8FCDF4426A9}"/>
                </a:ext>
              </a:extLst>
            </p:cNvPr>
            <p:cNvSpPr/>
            <p:nvPr/>
          </p:nvSpPr>
          <p:spPr>
            <a:xfrm>
              <a:off x="2063647" y="2568806"/>
              <a:ext cx="7456353" cy="46053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id="{B6E3DD8E-4ECA-4B85-9CE8-4ECFFB89F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254" y="2806364"/>
              <a:ext cx="3125059" cy="4269882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BF717E4A-8087-4FE8-8AB6-5BA175526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280" y="3675149"/>
              <a:ext cx="3279765" cy="3651059"/>
            </a:xfrm>
            <a:prstGeom prst="rect">
              <a:avLst/>
            </a:prstGeom>
          </p:spPr>
        </p:pic>
      </p:grp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3CB2392F-AA9B-4B95-9F15-AACD7A09119B}"/>
              </a:ext>
            </a:extLst>
          </p:cNvPr>
          <p:cNvSpPr/>
          <p:nvPr/>
        </p:nvSpPr>
        <p:spPr>
          <a:xfrm>
            <a:off x="677956" y="3673724"/>
            <a:ext cx="3649960" cy="23161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40">
            <a:extLst>
              <a:ext uri="{FF2B5EF4-FFF2-40B4-BE49-F238E27FC236}">
                <a16:creationId xmlns:a16="http://schemas.microsoft.com/office/drawing/2014/main" id="{84936B55-30A3-44A1-BF37-996183BEDC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26" y="3659690"/>
            <a:ext cx="2484928" cy="2330161"/>
          </a:xfrm>
          <a:prstGeom prst="rect">
            <a:avLst/>
          </a:prstGeom>
        </p:spPr>
      </p:pic>
      <p:sp>
        <p:nvSpPr>
          <p:cNvPr id="29" name="TextBox 42">
            <a:extLst>
              <a:ext uri="{FF2B5EF4-FFF2-40B4-BE49-F238E27FC236}">
                <a16:creationId xmlns:a16="http://schemas.microsoft.com/office/drawing/2014/main" id="{5A0B19B9-6F64-4841-ACA1-3E126AD1A3B0}"/>
              </a:ext>
            </a:extLst>
          </p:cNvPr>
          <p:cNvSpPr txBox="1"/>
          <p:nvPr/>
        </p:nvSpPr>
        <p:spPr>
          <a:xfrm>
            <a:off x="2532966" y="5162812"/>
            <a:ext cx="89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Arial Black" panose="020B0A04020102020204" pitchFamily="34" charset="0"/>
              </a:rPr>
              <a:t>BPM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7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2E545AF-08FF-425D-9E87-BB8DC41B9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071" y="408832"/>
            <a:ext cx="2559735" cy="2679991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68B3A1D8-9E38-44F7-AD8D-4EB4E47F0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92" y="557060"/>
            <a:ext cx="2238156" cy="1551959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3496AD98-2F64-4EF0-AF61-15EBC57DB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851" y="542427"/>
            <a:ext cx="2408854" cy="1662384"/>
          </a:xfrm>
          <a:prstGeom prst="rect">
            <a:avLst/>
          </a:prstGeom>
        </p:spPr>
      </p:pic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FC638B1D-034F-44CB-A343-7EAD915798BD}"/>
              </a:ext>
            </a:extLst>
          </p:cNvPr>
          <p:cNvSpPr/>
          <p:nvPr/>
        </p:nvSpPr>
        <p:spPr>
          <a:xfrm>
            <a:off x="2255354" y="5629821"/>
            <a:ext cx="5928851" cy="977456"/>
          </a:xfrm>
          <a:prstGeom prst="wedgeRoundRectCallout">
            <a:avLst>
              <a:gd name="adj1" fmla="val -61324"/>
              <a:gd name="adj2" fmla="val -2396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我留意到自己此刻的情緒了！</a:t>
            </a:r>
            <a:endParaRPr lang="zh-HK" altLang="en-US" sz="28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9F4C457-A8F1-4FC4-8B6C-49BBC900D5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4" y="4527405"/>
            <a:ext cx="1565648" cy="2327980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200B7290-04C2-467C-B63D-6A70675070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0209" y="1924031"/>
            <a:ext cx="2429754" cy="1680173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740E31A-8B74-4E45-9A1D-3AB966DA4355}"/>
              </a:ext>
            </a:extLst>
          </p:cNvPr>
          <p:cNvSpPr txBox="1">
            <a:spLocks/>
          </p:cNvSpPr>
          <p:nvPr/>
        </p:nvSpPr>
        <p:spPr>
          <a:xfrm>
            <a:off x="4464508" y="3747129"/>
            <a:ext cx="7321298" cy="2327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齊來分享你的調查結果</a:t>
            </a:r>
            <a:r>
              <a:rPr lang="en-US" altLang="zh-TW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……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試說說小明可能經歷的情緒！</a:t>
            </a:r>
            <a:endParaRPr lang="zh-HK" altLang="en-US" sz="4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endParaRPr lang="en-US" altLang="zh-TW" sz="4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0A620E4F-A0C9-4C91-984C-26F86D07BD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1632" y="1924031"/>
            <a:ext cx="2374774" cy="166238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18C9E03-4936-4C31-A740-8860F6DED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82" y="3684703"/>
            <a:ext cx="3098300" cy="16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52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7705" y="2507984"/>
            <a:ext cx="11449814" cy="3692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307718" y="3171124"/>
            <a:ext cx="5045058" cy="1203284"/>
          </a:xfrm>
          <a:prstGeom prst="wedgeRectCallout">
            <a:avLst>
              <a:gd name="adj1" fmla="val -55950"/>
              <a:gd name="adj2" fmla="val 1908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4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小明感到</a:t>
            </a:r>
            <a:r>
              <a:rPr lang="zh-TW" altLang="en-US" sz="2800" b="1" u="sng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生氣</a:t>
            </a:r>
            <a:r>
              <a:rPr lang="zh-TW" altLang="en-US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，因為</a:t>
            </a:r>
            <a:r>
              <a:rPr lang="zh-TW" altLang="en-US" sz="2800" b="1" u="sng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同學撞爛了他的長頸鹿</a:t>
            </a:r>
            <a:r>
              <a:rPr lang="zh-TW" altLang="en-US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0" name="Group 9"/>
          <p:cNvGrpSpPr/>
          <p:nvPr/>
        </p:nvGrpSpPr>
        <p:grpSpPr>
          <a:xfrm flipH="1">
            <a:off x="200332" y="4460032"/>
            <a:ext cx="2459274" cy="2254407"/>
            <a:chOff x="8629441" y="3723188"/>
            <a:chExt cx="3406120" cy="306171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9441" y="3723188"/>
              <a:ext cx="2232270" cy="298651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199" y="5162433"/>
              <a:ext cx="1718362" cy="1622466"/>
            </a:xfrm>
            <a:prstGeom prst="rect">
              <a:avLst/>
            </a:prstGeom>
          </p:spPr>
        </p:pic>
      </p:grpSp>
      <p:sp>
        <p:nvSpPr>
          <p:cNvPr id="9" name="Heart 8"/>
          <p:cNvSpPr/>
          <p:nvPr/>
        </p:nvSpPr>
        <p:spPr>
          <a:xfrm>
            <a:off x="3507145" y="3186942"/>
            <a:ext cx="1631373" cy="127617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生氣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0" name="Heart 19"/>
          <p:cNvSpPr/>
          <p:nvPr/>
        </p:nvSpPr>
        <p:spPr>
          <a:xfrm>
            <a:off x="3541635" y="4589773"/>
            <a:ext cx="1631373" cy="1276171"/>
          </a:xfrm>
          <a:prstGeom prst="hear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難過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5307718" y="4508300"/>
            <a:ext cx="5045058" cy="1203284"/>
          </a:xfrm>
          <a:prstGeom prst="wedgeRectCallout">
            <a:avLst>
              <a:gd name="adj1" fmla="val -55950"/>
              <a:gd name="adj2" fmla="val 19086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400" b="1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小明感到</a:t>
            </a:r>
            <a:r>
              <a:rPr lang="zh-TW" altLang="en-US" sz="2800" b="1" u="sng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難過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，因為</a:t>
            </a:r>
            <a:r>
              <a:rPr lang="zh-TW" altLang="en-US" sz="2800" b="1" u="sng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辛苦製作的作品破損了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35" y="3284411"/>
            <a:ext cx="1630495" cy="1022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40" y="4620342"/>
            <a:ext cx="1036795" cy="1120041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59C50F0B-880D-48DB-8A7F-D64E99B47C28}"/>
              </a:ext>
            </a:extLst>
          </p:cNvPr>
          <p:cNvSpPr/>
          <p:nvPr/>
        </p:nvSpPr>
        <p:spPr>
          <a:xfrm>
            <a:off x="658160" y="759899"/>
            <a:ext cx="8943365" cy="1513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D58E596-1AC4-494E-8B01-8D03ACD8F303}"/>
              </a:ext>
            </a:extLst>
          </p:cNvPr>
          <p:cNvSpPr txBox="1">
            <a:spLocks/>
          </p:cNvSpPr>
          <p:nvPr/>
        </p:nvSpPr>
        <p:spPr>
          <a:xfrm>
            <a:off x="551048" y="978584"/>
            <a:ext cx="8765237" cy="1197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5400" b="1" dirty="0">
                <a:solidFill>
                  <a:srgbClr val="00B0F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小明感到          ，因為           。</a:t>
            </a:r>
            <a:endParaRPr lang="en-US" altLang="zh-TW" sz="5400" b="1" dirty="0">
              <a:solidFill>
                <a:srgbClr val="00B0F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C1DBCD4-A9D5-4099-9D37-797F80F3620A}"/>
              </a:ext>
            </a:extLst>
          </p:cNvPr>
          <p:cNvSpPr/>
          <p:nvPr/>
        </p:nvSpPr>
        <p:spPr>
          <a:xfrm>
            <a:off x="3460803" y="985112"/>
            <a:ext cx="1692760" cy="933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7351CD2-5FA4-4961-BFE7-137BC2144676}"/>
              </a:ext>
            </a:extLst>
          </p:cNvPr>
          <p:cNvSpPr/>
          <p:nvPr/>
        </p:nvSpPr>
        <p:spPr>
          <a:xfrm>
            <a:off x="7190272" y="1008860"/>
            <a:ext cx="1692760" cy="933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968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0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7705" y="2507984"/>
            <a:ext cx="11449814" cy="3692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 flipH="1">
            <a:off x="200332" y="4460032"/>
            <a:ext cx="2459274" cy="2254407"/>
            <a:chOff x="8629441" y="3723188"/>
            <a:chExt cx="3406120" cy="306171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9441" y="3723188"/>
              <a:ext cx="2232270" cy="298651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199" y="5162433"/>
              <a:ext cx="1718362" cy="1622466"/>
            </a:xfrm>
            <a:prstGeom prst="rect">
              <a:avLst/>
            </a:prstGeom>
          </p:spPr>
        </p:pic>
      </p:grpSp>
      <p:sp>
        <p:nvSpPr>
          <p:cNvPr id="19" name="Heart 20">
            <a:extLst>
              <a:ext uri="{FF2B5EF4-FFF2-40B4-BE49-F238E27FC236}">
                <a16:creationId xmlns:a16="http://schemas.microsoft.com/office/drawing/2014/main" id="{D45755A2-C56E-4C3B-8D42-13C4F157E202}"/>
              </a:ext>
            </a:extLst>
          </p:cNvPr>
          <p:cNvSpPr/>
          <p:nvPr/>
        </p:nvSpPr>
        <p:spPr>
          <a:xfrm>
            <a:off x="2792147" y="3099737"/>
            <a:ext cx="1631373" cy="1276171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擔心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1" name="Heart 21">
            <a:extLst>
              <a:ext uri="{FF2B5EF4-FFF2-40B4-BE49-F238E27FC236}">
                <a16:creationId xmlns:a16="http://schemas.microsoft.com/office/drawing/2014/main" id="{6890EBBC-6958-4918-8AD1-330CD3473D0C}"/>
              </a:ext>
            </a:extLst>
          </p:cNvPr>
          <p:cNvSpPr/>
          <p:nvPr/>
        </p:nvSpPr>
        <p:spPr>
          <a:xfrm>
            <a:off x="2809582" y="4308623"/>
            <a:ext cx="1631373" cy="1276171"/>
          </a:xfrm>
          <a:prstGeom prst="heart">
            <a:avLst/>
          </a:prstGeom>
          <a:solidFill>
            <a:srgbClr val="D4B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其他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2" name="Rectangular Callout 23">
            <a:extLst>
              <a:ext uri="{FF2B5EF4-FFF2-40B4-BE49-F238E27FC236}">
                <a16:creationId xmlns:a16="http://schemas.microsoft.com/office/drawing/2014/main" id="{EA609E7C-5DB1-4D30-92D5-6F2D6B1DA0F4}"/>
              </a:ext>
            </a:extLst>
          </p:cNvPr>
          <p:cNvSpPr/>
          <p:nvPr/>
        </p:nvSpPr>
        <p:spPr>
          <a:xfrm>
            <a:off x="4577223" y="3001776"/>
            <a:ext cx="5045058" cy="1203284"/>
          </a:xfrm>
          <a:prstGeom prst="wedgeRectCallout">
            <a:avLst>
              <a:gd name="adj1" fmla="val -55950"/>
              <a:gd name="adj2" fmla="val 19086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4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小明感到</a:t>
            </a:r>
            <a:r>
              <a:rPr lang="zh-TW" altLang="en-US" sz="2800" b="1" u="sng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擔心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，因為</a:t>
            </a:r>
            <a:r>
              <a:rPr lang="zh-TW" altLang="en-US" sz="2800" b="1" u="sng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擔心交不到功課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Rectangular Callout 24">
            <a:extLst>
              <a:ext uri="{FF2B5EF4-FFF2-40B4-BE49-F238E27FC236}">
                <a16:creationId xmlns:a16="http://schemas.microsoft.com/office/drawing/2014/main" id="{6A8E4890-D283-4E7E-987C-3514AC8471AE}"/>
              </a:ext>
            </a:extLst>
          </p:cNvPr>
          <p:cNvSpPr/>
          <p:nvPr/>
        </p:nvSpPr>
        <p:spPr>
          <a:xfrm>
            <a:off x="4577223" y="4275519"/>
            <a:ext cx="5045058" cy="1203284"/>
          </a:xfrm>
          <a:prstGeom prst="wedgeRectCallout">
            <a:avLst>
              <a:gd name="adj1" fmla="val -55950"/>
              <a:gd name="adj2" fmla="val 19086"/>
            </a:avLst>
          </a:prstGeom>
          <a:solidFill>
            <a:schemeClr val="bg1"/>
          </a:solidFill>
          <a:ln>
            <a:solidFill>
              <a:srgbClr val="D4B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400" b="1" dirty="0">
              <a:solidFill>
                <a:srgbClr val="B17E7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rgbClr val="B17E7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小明感到</a:t>
            </a:r>
            <a:r>
              <a:rPr lang="en-US" altLang="zh-TW" sz="2800" b="1" dirty="0">
                <a:solidFill>
                  <a:srgbClr val="B17E7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____</a:t>
            </a:r>
            <a:r>
              <a:rPr lang="zh-TW" altLang="en-US" sz="2800" b="1" dirty="0">
                <a:solidFill>
                  <a:srgbClr val="B17E7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，因為</a:t>
            </a:r>
            <a:r>
              <a:rPr lang="en-US" altLang="zh-TW" sz="2800" b="1" dirty="0">
                <a:solidFill>
                  <a:srgbClr val="B17E7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________ </a:t>
            </a:r>
            <a:r>
              <a:rPr lang="zh-TW" altLang="en-US" sz="2800" b="1" dirty="0">
                <a:solidFill>
                  <a:srgbClr val="B17E7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800" b="1" dirty="0">
              <a:solidFill>
                <a:srgbClr val="B17E7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5" name="Picture 12">
            <a:extLst>
              <a:ext uri="{FF2B5EF4-FFF2-40B4-BE49-F238E27FC236}">
                <a16:creationId xmlns:a16="http://schemas.microsoft.com/office/drawing/2014/main" id="{33F87116-FD59-40E7-BF72-34A844BDD2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20" y="3086963"/>
            <a:ext cx="1205695" cy="118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04266" y="1321855"/>
            <a:ext cx="5063820" cy="5115491"/>
            <a:chOff x="5057356" y="1321855"/>
            <a:chExt cx="5063820" cy="511549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356" y="1321855"/>
              <a:ext cx="5063820" cy="511549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005" y="1648500"/>
              <a:ext cx="4283972" cy="33098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3531" y="4130489"/>
              <a:ext cx="1818749" cy="1284986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9543050" y="731867"/>
            <a:ext cx="1795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!</a:t>
            </a:r>
            <a:endParaRPr lang="en-US" sz="12000" dirty="0">
              <a:solidFill>
                <a:schemeClr val="accent4">
                  <a:lumMod val="40000"/>
                  <a:lumOff val="6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04960" y="2252008"/>
            <a:ext cx="1112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!</a:t>
            </a:r>
            <a:endParaRPr lang="en-US" sz="12000" dirty="0">
              <a:solidFill>
                <a:schemeClr val="accent4">
                  <a:lumMod val="40000"/>
                  <a:lumOff val="6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23974" y="450996"/>
            <a:ext cx="1795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!</a:t>
            </a:r>
            <a:endParaRPr lang="en-US" sz="12000" dirty="0">
              <a:solidFill>
                <a:schemeClr val="accent4">
                  <a:lumMod val="40000"/>
                  <a:lumOff val="6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2566" y="1250050"/>
            <a:ext cx="1795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!</a:t>
            </a:r>
            <a:endParaRPr lang="en-US" sz="12000" dirty="0">
              <a:solidFill>
                <a:schemeClr val="accent4">
                  <a:lumMod val="40000"/>
                  <a:lumOff val="6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68008" y="3160993"/>
            <a:ext cx="1795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!</a:t>
            </a:r>
            <a:endParaRPr lang="en-US" sz="12000" dirty="0">
              <a:solidFill>
                <a:schemeClr val="accent4">
                  <a:lumMod val="40000"/>
                  <a:lumOff val="6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233728" y="4179916"/>
            <a:ext cx="1105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!</a:t>
            </a:r>
            <a:endParaRPr lang="en-US" sz="12000" dirty="0">
              <a:solidFill>
                <a:schemeClr val="accent4">
                  <a:lumMod val="40000"/>
                  <a:lumOff val="60000"/>
                </a:schemeClr>
              </a:solidFill>
              <a:latin typeface="Eras Bold ITC" panose="020B0907030504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95" y="1489722"/>
            <a:ext cx="1227156" cy="11811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58" y="2810105"/>
            <a:ext cx="1227156" cy="11811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096" y="1960513"/>
            <a:ext cx="1227156" cy="11811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60" y="3600431"/>
            <a:ext cx="1227156" cy="118113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6735" y="2135315"/>
            <a:ext cx="4641803" cy="3147585"/>
            <a:chOff x="360030" y="1993564"/>
            <a:chExt cx="5682585" cy="374020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30" y="1993564"/>
              <a:ext cx="5682585" cy="301333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05944">
              <a:off x="2266246" y="3822354"/>
              <a:ext cx="1967448" cy="1855378"/>
            </a:xfrm>
            <a:prstGeom prst="rect">
              <a:avLst/>
            </a:prstGeom>
          </p:spPr>
        </p:pic>
      </p:grpSp>
      <p:pic>
        <p:nvPicPr>
          <p:cNvPr id="26" name="圖片 25">
            <a:extLst>
              <a:ext uri="{FF2B5EF4-FFF2-40B4-BE49-F238E27FC236}">
                <a16:creationId xmlns:a16="http://schemas.microsoft.com/office/drawing/2014/main" id="{7B2712D9-DFC5-4C86-ADA7-E27FA06528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4" y="4527405"/>
            <a:ext cx="1565648" cy="2327980"/>
          </a:xfrm>
          <a:prstGeom prst="rect">
            <a:avLst/>
          </a:prstGeom>
        </p:spPr>
      </p:pic>
      <p:sp>
        <p:nvSpPr>
          <p:cNvPr id="27" name="語音泡泡: 圓角矩形 26">
            <a:extLst>
              <a:ext uri="{FF2B5EF4-FFF2-40B4-BE49-F238E27FC236}">
                <a16:creationId xmlns:a16="http://schemas.microsoft.com/office/drawing/2014/main" id="{29FE2FF6-3C0C-485F-B53E-F76D30E60680}"/>
              </a:ext>
            </a:extLst>
          </p:cNvPr>
          <p:cNvSpPr/>
          <p:nvPr/>
        </p:nvSpPr>
        <p:spPr>
          <a:xfrm>
            <a:off x="2023914" y="5389746"/>
            <a:ext cx="3531091" cy="1121765"/>
          </a:xfrm>
          <a:prstGeom prst="wedgeRoundRectCallout">
            <a:avLst>
              <a:gd name="adj1" fmla="val -61324"/>
              <a:gd name="adj2" fmla="val -2396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噢，是波動中火！</a:t>
            </a:r>
            <a:endParaRPr lang="en-US" altLang="zh-TW" sz="28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在我的腦袋裏面</a:t>
            </a:r>
            <a:r>
              <a:rPr lang="en-US" altLang="zh-TW" sz="2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……</a:t>
            </a:r>
            <a:endParaRPr lang="zh-HK" altLang="en-US" sz="28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471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308303" y="1244264"/>
            <a:ext cx="9569215" cy="495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7755" y="3874233"/>
            <a:ext cx="1981458" cy="26530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11121" y="227106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波動中火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239" y="4885463"/>
            <a:ext cx="1640815" cy="18071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1932900"/>
            <a:ext cx="5796987" cy="3073998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6227064" y="4169233"/>
            <a:ext cx="2790203" cy="1675329"/>
          </a:xfrm>
          <a:prstGeom prst="wedgeRoundRectCallout">
            <a:avLst>
              <a:gd name="adj1" fmla="val 62013"/>
              <a:gd name="adj2" fmla="val 29646"/>
              <a:gd name="adj3" fmla="val 16667"/>
            </a:avLst>
          </a:prstGeom>
          <a:solidFill>
            <a:schemeClr val="bg1"/>
          </a:solidFill>
          <a:ln w="5715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A66BD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我們可以怎樣幫助小明冷靜下來呢？</a:t>
            </a:r>
            <a:endParaRPr lang="en-US" sz="2400" b="1" dirty="0">
              <a:solidFill>
                <a:srgbClr val="A66BD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5944">
            <a:off x="2255791" y="3778111"/>
            <a:ext cx="2007057" cy="189273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234730" y="3722264"/>
            <a:ext cx="0" cy="15196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7111395" y="373115"/>
            <a:ext cx="4026587" cy="2333633"/>
          </a:xfrm>
          <a:prstGeom prst="wedgeRoundRectCallout">
            <a:avLst>
              <a:gd name="adj1" fmla="val -69598"/>
              <a:gd name="adj2" fmla="val -9009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小明正處於「波動中火」的狀態！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他的情緒不太平穩，心情有點起伏，不冷靜，未必能想到好的解決問題方法</a:t>
            </a:r>
            <a:endParaRPr lang="en-US" altLang="zh-HK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57" y="192451"/>
            <a:ext cx="2024177" cy="20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5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308303" y="1244264"/>
            <a:ext cx="9569215" cy="495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02" y="3648215"/>
            <a:ext cx="2103401" cy="26530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11121" y="227106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波動中火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1932900"/>
            <a:ext cx="5796987" cy="3073998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7574396" y="1608575"/>
            <a:ext cx="2553496" cy="1675329"/>
          </a:xfrm>
          <a:prstGeom prst="wedgeRoundRectCallout">
            <a:avLst>
              <a:gd name="adj1" fmla="val 26203"/>
              <a:gd name="adj2" fmla="val 68173"/>
              <a:gd name="adj3" fmla="val 16667"/>
            </a:avLst>
          </a:prstGeom>
          <a:solidFill>
            <a:srgbClr val="95C0C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一齊做吓「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Cool down</a:t>
            </a:r>
            <a:r>
              <a:rPr lang="zh-TW" altLang="en-US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秘笈」先！</a:t>
            </a:r>
            <a:endParaRPr lang="en-US" sz="24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5944">
            <a:off x="2255791" y="3778111"/>
            <a:ext cx="2007057" cy="189273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234730" y="3722264"/>
            <a:ext cx="0" cy="15196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2928" y="5025993"/>
            <a:ext cx="1681686" cy="16224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429" y="2680422"/>
            <a:ext cx="2886546" cy="40734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57" y="192451"/>
            <a:ext cx="2024177" cy="20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33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308303" y="1244264"/>
            <a:ext cx="9569215" cy="495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1932900"/>
            <a:ext cx="5796987" cy="3073998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023548" y="5470527"/>
            <a:ext cx="4469950" cy="975930"/>
          </a:xfrm>
        </p:spPr>
        <p:txBody>
          <a:bodyPr>
            <a:norm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「火焰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兄弟」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801">
            <a:off x="2255791" y="3778111"/>
            <a:ext cx="2007057" cy="1892731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308303" y="4438185"/>
            <a:ext cx="199573" cy="7330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31616" y="218138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3720046" y="312248"/>
            <a:ext cx="6237769" cy="1712112"/>
          </a:xfrm>
          <a:prstGeom prst="wedgeRoundRectCallout">
            <a:avLst>
              <a:gd name="adj1" fmla="val -61014"/>
              <a:gd name="adj2" fmla="val 2741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做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</a:t>
            </a:r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Cool down</a:t>
            </a:r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秘笈」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我覺得個人淡定了！可以思考不同的方法去處理事情。</a:t>
            </a: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711" y="2446212"/>
            <a:ext cx="2960259" cy="43811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6497" y="3619187"/>
            <a:ext cx="2511695" cy="3120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91" y="5179622"/>
            <a:ext cx="1859379" cy="1632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8" y="437437"/>
            <a:ext cx="2510970" cy="20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9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1">
            <a:extLst>
              <a:ext uri="{FF2B5EF4-FFF2-40B4-BE49-F238E27FC236}">
                <a16:creationId xmlns:a16="http://schemas.microsoft.com/office/drawing/2014/main" id="{D10DB4E5-6724-48BB-847B-E3AA6832E9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A39252-119B-41D5-BAAB-C6281FAC7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644" y="0"/>
            <a:ext cx="7982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19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806954" y="1624899"/>
            <a:ext cx="10653938" cy="2638629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在同一個情境中，我們可能感受到相近的情緒或者不同的情緒，這並沒有對與錯之分。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接納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自己及別人感受到的情緒，可以嘗試表達自己的情緒。</a:t>
            </a:r>
            <a:endParaRPr lang="zh-TW" altLang="zh-HK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2093" y="1719941"/>
            <a:ext cx="199697" cy="224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06128" y="3046271"/>
            <a:ext cx="199697" cy="224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5032" y="4081734"/>
            <a:ext cx="2435860" cy="23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29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-156117" y="-70282"/>
            <a:ext cx="2729622" cy="26014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183647" y="284201"/>
            <a:ext cx="6671176" cy="57226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TW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：哪些是較有智慧的處理方法呢？</a:t>
            </a: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" y="264737"/>
            <a:ext cx="1748788" cy="2021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1"/>
          <a:stretch/>
        </p:blipFill>
        <p:spPr>
          <a:xfrm flipH="1">
            <a:off x="1036390" y="1318700"/>
            <a:ext cx="1251908" cy="1145720"/>
          </a:xfrm>
          <a:prstGeom prst="rect">
            <a:avLst/>
          </a:prstGeom>
        </p:spPr>
      </p:pic>
      <p:sp>
        <p:nvSpPr>
          <p:cNvPr id="6" name="語音泡泡: 橢圓形 5">
            <a:extLst>
              <a:ext uri="{FF2B5EF4-FFF2-40B4-BE49-F238E27FC236}">
                <a16:creationId xmlns:a16="http://schemas.microsoft.com/office/drawing/2014/main" id="{B8FE366F-F7FF-4337-92D2-4518C49C4A8D}"/>
              </a:ext>
            </a:extLst>
          </p:cNvPr>
          <p:cNvSpPr/>
          <p:nvPr/>
        </p:nvSpPr>
        <p:spPr>
          <a:xfrm>
            <a:off x="9298655" y="3429000"/>
            <a:ext cx="2426207" cy="935810"/>
          </a:xfrm>
          <a:prstGeom prst="wedgeEllipseCallout">
            <a:avLst>
              <a:gd name="adj1" fmla="val 12982"/>
              <a:gd name="adj2" fmla="val -91113"/>
            </a:avLst>
          </a:prstGeom>
          <a:solidFill>
            <a:srgbClr val="C5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我是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OK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貓頭鷹！</a:t>
            </a:r>
            <a:endParaRPr lang="zh-HK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FEEC7989-B0EF-4B03-9DF0-CE43BD8B9F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207" y="1199082"/>
            <a:ext cx="2897656" cy="2004543"/>
          </a:xfrm>
          <a:prstGeom prst="rect">
            <a:avLst/>
          </a:prstGeom>
        </p:spPr>
      </p:pic>
      <p:sp>
        <p:nvSpPr>
          <p:cNvPr id="19" name="Round Single Corner Rectangle 21">
            <a:extLst>
              <a:ext uri="{FF2B5EF4-FFF2-40B4-BE49-F238E27FC236}">
                <a16:creationId xmlns:a16="http://schemas.microsoft.com/office/drawing/2014/main" id="{14BB038C-4B15-4A17-A137-E0049B87F145}"/>
              </a:ext>
            </a:extLst>
          </p:cNvPr>
          <p:cNvSpPr/>
          <p:nvPr/>
        </p:nvSpPr>
        <p:spPr>
          <a:xfrm>
            <a:off x="35812" y="5878625"/>
            <a:ext cx="2942760" cy="775854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</a:rPr>
              <a:t>OK</a:t>
            </a:r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智慧窗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7BB10CD-256D-4FE8-A368-E7DFE703A4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44" y="1368794"/>
            <a:ext cx="7057370" cy="45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98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673B89DD-2A59-44FF-A275-6CF6EE40EE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" y="824148"/>
            <a:ext cx="9070148" cy="5796045"/>
          </a:xfrm>
          <a:prstGeom prst="rect">
            <a:avLst/>
          </a:prstGeom>
        </p:spPr>
      </p:pic>
      <p:sp>
        <p:nvSpPr>
          <p:cNvPr id="12" name="Round Single Corner Rectangle 21">
            <a:extLst>
              <a:ext uri="{FF2B5EF4-FFF2-40B4-BE49-F238E27FC236}">
                <a16:creationId xmlns:a16="http://schemas.microsoft.com/office/drawing/2014/main" id="{2B4E7C3F-CDE0-4D03-A6B7-52964A6BA536}"/>
              </a:ext>
            </a:extLst>
          </p:cNvPr>
          <p:cNvSpPr/>
          <p:nvPr/>
        </p:nvSpPr>
        <p:spPr>
          <a:xfrm>
            <a:off x="0" y="11084"/>
            <a:ext cx="2957508" cy="775854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</a:rPr>
              <a:t>OK</a:t>
            </a:r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智慧窗</a:t>
            </a:r>
            <a:endParaRPr lang="en-US" altLang="zh-HK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4B0BE0C-03FC-4C93-8D20-DA97EB920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38" y="1572258"/>
            <a:ext cx="3560355" cy="2388222"/>
          </a:xfrm>
          <a:prstGeom prst="rect">
            <a:avLst/>
          </a:prstGeom>
        </p:spPr>
      </p:pic>
      <p:sp>
        <p:nvSpPr>
          <p:cNvPr id="18" name="語音泡泡: 橢圓形 17">
            <a:extLst>
              <a:ext uri="{FF2B5EF4-FFF2-40B4-BE49-F238E27FC236}">
                <a16:creationId xmlns:a16="http://schemas.microsoft.com/office/drawing/2014/main" id="{CB0BDC09-EBC7-4836-87B9-D39D30B33F8A}"/>
              </a:ext>
            </a:extLst>
          </p:cNvPr>
          <p:cNvSpPr/>
          <p:nvPr/>
        </p:nvSpPr>
        <p:spPr>
          <a:xfrm>
            <a:off x="7286270" y="185318"/>
            <a:ext cx="2513630" cy="677911"/>
          </a:xfrm>
          <a:prstGeom prst="wedgeEllipseCallout">
            <a:avLst>
              <a:gd name="adj1" fmla="val 30700"/>
              <a:gd name="adj2" fmla="val 77526"/>
            </a:avLst>
          </a:prstGeom>
          <a:solidFill>
            <a:srgbClr val="C5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一齊做手勢 </a:t>
            </a:r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</a:t>
            </a:r>
            <a:endParaRPr lang="zh-HK" alt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4D67A484-CB7E-4326-A3F3-2BC6A58B8C1C}"/>
              </a:ext>
            </a:extLst>
          </p:cNvPr>
          <p:cNvGrpSpPr/>
          <p:nvPr/>
        </p:nvGrpSpPr>
        <p:grpSpPr>
          <a:xfrm>
            <a:off x="9391393" y="3069706"/>
            <a:ext cx="2507096" cy="2032321"/>
            <a:chOff x="10128383" y="1753980"/>
            <a:chExt cx="1914786" cy="1588064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4BB988D2-68AF-44D4-8599-9C956E419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0711" y="1797665"/>
              <a:ext cx="302458" cy="401219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A7BC8685-77C7-4440-821F-2302A342B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383" y="2940825"/>
              <a:ext cx="302458" cy="401219"/>
            </a:xfrm>
            <a:prstGeom prst="rect">
              <a:avLst/>
            </a:prstGeom>
          </p:spPr>
        </p:pic>
        <p:sp>
          <p:nvSpPr>
            <p:cNvPr id="5" name="語音泡泡: 橢圓形 4">
              <a:extLst>
                <a:ext uri="{FF2B5EF4-FFF2-40B4-BE49-F238E27FC236}">
                  <a16:creationId xmlns:a16="http://schemas.microsoft.com/office/drawing/2014/main" id="{70AFB0BD-3A7C-4D61-8A05-E05B3C3A1B6B}"/>
                </a:ext>
              </a:extLst>
            </p:cNvPr>
            <p:cNvSpPr/>
            <p:nvPr/>
          </p:nvSpPr>
          <p:spPr>
            <a:xfrm>
              <a:off x="10351225" y="1753980"/>
              <a:ext cx="1563920" cy="1573316"/>
            </a:xfrm>
            <a:prstGeom prst="wedgeEllipseCallout">
              <a:avLst>
                <a:gd name="adj1" fmla="val -49810"/>
                <a:gd name="adj2" fmla="val 82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DFA35BB-C7B0-4D31-84C8-51638904D6F6}"/>
                </a:ext>
              </a:extLst>
            </p:cNvPr>
            <p:cNvSpPr/>
            <p:nvPr/>
          </p:nvSpPr>
          <p:spPr>
            <a:xfrm>
              <a:off x="10520787" y="2311314"/>
              <a:ext cx="1276817" cy="7253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TW" altLang="en-US" sz="2800" b="0" cap="none" spc="0" dirty="0">
                  <a:ln w="0"/>
                  <a:solidFill>
                    <a:schemeClr val="tx1"/>
                  </a:solidFill>
                  <a:latin typeface="SetoFont" panose="02000600000000000000" pitchFamily="2" charset="-128"/>
                  <a:ea typeface="SetoFont" panose="02000600000000000000" pitchFamily="2" charset="-128"/>
                  <a:cs typeface="SetoFont" panose="02000600000000000000" pitchFamily="2" charset="-128"/>
                </a:rPr>
                <a:t>有智慧的方法</a:t>
              </a:r>
            </a:p>
          </p:txBody>
        </p: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28893AFE-085E-4044-BCD2-B85CC0023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0788" y="1868284"/>
              <a:ext cx="1173242" cy="898085"/>
            </a:xfrm>
            <a:prstGeom prst="rect">
              <a:avLst/>
            </a:prstGeom>
          </p:spPr>
        </p:pic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9963FD6A-2FC3-4F4D-93F2-37CA7D4B22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16" y="839129"/>
            <a:ext cx="3593651" cy="19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80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673B89DD-2A59-44FF-A275-6CF6EE40EE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" y="824148"/>
            <a:ext cx="9070148" cy="5796045"/>
          </a:xfrm>
          <a:prstGeom prst="rect">
            <a:avLst/>
          </a:prstGeom>
        </p:spPr>
      </p:pic>
      <p:sp>
        <p:nvSpPr>
          <p:cNvPr id="12" name="Round Single Corner Rectangle 21">
            <a:extLst>
              <a:ext uri="{FF2B5EF4-FFF2-40B4-BE49-F238E27FC236}">
                <a16:creationId xmlns:a16="http://schemas.microsoft.com/office/drawing/2014/main" id="{2B4E7C3F-CDE0-4D03-A6B7-52964A6BA536}"/>
              </a:ext>
            </a:extLst>
          </p:cNvPr>
          <p:cNvSpPr/>
          <p:nvPr/>
        </p:nvSpPr>
        <p:spPr>
          <a:xfrm>
            <a:off x="0" y="11084"/>
            <a:ext cx="2957508" cy="775854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</a:rPr>
              <a:t>OK</a:t>
            </a:r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智慧窗</a:t>
            </a:r>
            <a:endParaRPr lang="en-US" altLang="zh-HK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8C874B8-7DDC-46F5-A3D7-9E96A64492FE}"/>
              </a:ext>
            </a:extLst>
          </p:cNvPr>
          <p:cNvSpPr txBox="1"/>
          <p:nvPr/>
        </p:nvSpPr>
        <p:spPr>
          <a:xfrm>
            <a:off x="9791216" y="2990888"/>
            <a:ext cx="1913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無智慧的方法</a:t>
            </a:r>
            <a:endParaRPr lang="zh-HK" altLang="en-US" sz="4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D8F37B-6446-43B6-B809-719D19621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232" y="872329"/>
            <a:ext cx="3249682" cy="193658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9877E00-55AA-4054-B861-8DB544986A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4" t="55278" r="42178" b="3550"/>
          <a:stretch/>
        </p:blipFill>
        <p:spPr>
          <a:xfrm>
            <a:off x="1645728" y="4000332"/>
            <a:ext cx="3725269" cy="24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7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36" y="11566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673B89DD-2A59-44FF-A275-6CF6EE40EE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" y="824148"/>
            <a:ext cx="9070148" cy="5796045"/>
          </a:xfrm>
          <a:prstGeom prst="rect">
            <a:avLst/>
          </a:prstGeom>
        </p:spPr>
      </p:pic>
      <p:sp>
        <p:nvSpPr>
          <p:cNvPr id="12" name="Round Single Corner Rectangle 21">
            <a:extLst>
              <a:ext uri="{FF2B5EF4-FFF2-40B4-BE49-F238E27FC236}">
                <a16:creationId xmlns:a16="http://schemas.microsoft.com/office/drawing/2014/main" id="{2B4E7C3F-CDE0-4D03-A6B7-52964A6BA536}"/>
              </a:ext>
            </a:extLst>
          </p:cNvPr>
          <p:cNvSpPr/>
          <p:nvPr/>
        </p:nvSpPr>
        <p:spPr>
          <a:xfrm>
            <a:off x="0" y="11084"/>
            <a:ext cx="2957508" cy="775854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</a:rPr>
              <a:t>OK</a:t>
            </a:r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智慧窗</a:t>
            </a:r>
            <a:endParaRPr lang="en-US" altLang="zh-HK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8C874B8-7DDC-46F5-A3D7-9E96A64492FE}"/>
              </a:ext>
            </a:extLst>
          </p:cNvPr>
          <p:cNvSpPr txBox="1"/>
          <p:nvPr/>
        </p:nvSpPr>
        <p:spPr>
          <a:xfrm>
            <a:off x="9791216" y="2990888"/>
            <a:ext cx="1913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無智慧的方法</a:t>
            </a:r>
            <a:endParaRPr lang="zh-HK" altLang="en-US" sz="4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" name="圖形 2">
            <a:extLst>
              <a:ext uri="{FF2B5EF4-FFF2-40B4-BE49-F238E27FC236}">
                <a16:creationId xmlns:a16="http://schemas.microsoft.com/office/drawing/2014/main" id="{EAD56A5A-E55D-442A-9F36-9D741186C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1474" y="4068585"/>
            <a:ext cx="3500788" cy="2343503"/>
          </a:xfrm>
          <a:prstGeom prst="rect">
            <a:avLst/>
          </a:prstGeom>
        </p:spPr>
      </p:pic>
      <p:pic>
        <p:nvPicPr>
          <p:cNvPr id="5" name="圖形 4">
            <a:extLst>
              <a:ext uri="{FF2B5EF4-FFF2-40B4-BE49-F238E27FC236}">
                <a16:creationId xmlns:a16="http://schemas.microsoft.com/office/drawing/2014/main" id="{8542BC44-333E-48EB-AF69-10281AFB74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0985" y="1507894"/>
            <a:ext cx="3590925" cy="240384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F51D07C-E0FC-4E63-BC8A-ECAC632C15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99" y="824148"/>
            <a:ext cx="3180432" cy="196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6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7705" y="1244264"/>
            <a:ext cx="11449814" cy="495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849" y="-15552"/>
            <a:ext cx="12192000" cy="2822968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14" y="76008"/>
            <a:ext cx="2209551" cy="2640673"/>
          </a:xfrm>
          <a:prstGeom prst="rect">
            <a:avLst/>
          </a:prstGeom>
        </p:spPr>
      </p:pic>
      <p:sp>
        <p:nvSpPr>
          <p:cNvPr id="26" name="Rectangular Callout 25"/>
          <p:cNvSpPr/>
          <p:nvPr/>
        </p:nvSpPr>
        <p:spPr>
          <a:xfrm>
            <a:off x="5658561" y="516026"/>
            <a:ext cx="5082051" cy="1203284"/>
          </a:xfrm>
          <a:prstGeom prst="wedgeRectCallout">
            <a:avLst>
              <a:gd name="adj1" fmla="val -58851"/>
              <a:gd name="adj2" fmla="val -5481"/>
            </a:avLst>
          </a:prstGeom>
          <a:solidFill>
            <a:schemeClr val="bg1"/>
          </a:solidFill>
          <a:ln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400" b="1" dirty="0">
              <a:solidFill>
                <a:srgbClr val="7E36B4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齊來運用這個</a:t>
            </a:r>
            <a:r>
              <a:rPr lang="en-US" altLang="zh-TW" sz="28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『OK</a:t>
            </a:r>
            <a:r>
              <a:rPr lang="zh-TW" altLang="en-US" sz="28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窗</a:t>
            </a:r>
            <a:r>
              <a:rPr lang="en-US" altLang="zh-TW" sz="28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TW" altLang="en-US" sz="28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endParaRPr lang="en-US" altLang="zh-TW" sz="2800" b="1" dirty="0">
              <a:solidFill>
                <a:srgbClr val="7E36B4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判斷以下方法是否有智慧！</a:t>
            </a:r>
            <a:endParaRPr lang="en-US" altLang="zh-TW" sz="2800" b="1" dirty="0">
              <a:solidFill>
                <a:srgbClr val="7E36B4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8" name="Oval 23">
            <a:extLst>
              <a:ext uri="{FF2B5EF4-FFF2-40B4-BE49-F238E27FC236}">
                <a16:creationId xmlns:a16="http://schemas.microsoft.com/office/drawing/2014/main" id="{A1AA908F-A4A0-425D-AFF3-6CE591166E78}"/>
              </a:ext>
            </a:extLst>
          </p:cNvPr>
          <p:cNvSpPr/>
          <p:nvPr/>
        </p:nvSpPr>
        <p:spPr>
          <a:xfrm>
            <a:off x="8220405" y="2034979"/>
            <a:ext cx="2290998" cy="2376040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41F02720-4F26-4A8B-BCF9-96700E8877E4}"/>
              </a:ext>
            </a:extLst>
          </p:cNvPr>
          <p:cNvSpPr/>
          <p:nvPr/>
        </p:nvSpPr>
        <p:spPr>
          <a:xfrm>
            <a:off x="4146879" y="1992359"/>
            <a:ext cx="2518472" cy="2498190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4" name="Oval 32">
            <a:extLst>
              <a:ext uri="{FF2B5EF4-FFF2-40B4-BE49-F238E27FC236}">
                <a16:creationId xmlns:a16="http://schemas.microsoft.com/office/drawing/2014/main" id="{16112D20-D6A9-4A9B-AED9-096D50565EB7}"/>
              </a:ext>
            </a:extLst>
          </p:cNvPr>
          <p:cNvSpPr/>
          <p:nvPr/>
        </p:nvSpPr>
        <p:spPr>
          <a:xfrm>
            <a:off x="6031604" y="3999776"/>
            <a:ext cx="2687715" cy="2632602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1658B34-A705-4EE3-8B43-278D2748E63F}"/>
              </a:ext>
            </a:extLst>
          </p:cNvPr>
          <p:cNvGrpSpPr/>
          <p:nvPr/>
        </p:nvGrpSpPr>
        <p:grpSpPr>
          <a:xfrm>
            <a:off x="901846" y="3021474"/>
            <a:ext cx="2858534" cy="2632602"/>
            <a:chOff x="901846" y="3021474"/>
            <a:chExt cx="2371290" cy="2213844"/>
          </a:xfrm>
        </p:grpSpPr>
        <p:sp>
          <p:nvSpPr>
            <p:cNvPr id="20" name="Oval 27">
              <a:extLst>
                <a:ext uri="{FF2B5EF4-FFF2-40B4-BE49-F238E27FC236}">
                  <a16:creationId xmlns:a16="http://schemas.microsoft.com/office/drawing/2014/main" id="{CF5F520C-9A59-42A9-9705-420550874288}"/>
                </a:ext>
              </a:extLst>
            </p:cNvPr>
            <p:cNvSpPr/>
            <p:nvPr/>
          </p:nvSpPr>
          <p:spPr>
            <a:xfrm>
              <a:off x="901846" y="3021474"/>
              <a:ext cx="2259839" cy="2213844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21708471-EF9B-4205-844D-1FBC4757CF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59"/>
            <a:stretch/>
          </p:blipFill>
          <p:spPr>
            <a:xfrm>
              <a:off x="1051975" y="3325752"/>
              <a:ext cx="2221161" cy="1531876"/>
            </a:xfrm>
            <a:prstGeom prst="rect">
              <a:avLst/>
            </a:prstGeom>
          </p:spPr>
        </p:pic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3EDB37C1-E0CF-4EA6-8ACF-31DD99772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06" y="2456786"/>
            <a:ext cx="2347210" cy="1495771"/>
          </a:xfrm>
          <a:prstGeom prst="rect">
            <a:avLst/>
          </a:prstGeom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B09F75B7-B649-4C5C-B267-577A9DB0F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3796" y="4500983"/>
            <a:ext cx="1819929" cy="2385081"/>
          </a:xfrm>
          <a:prstGeom prst="rect">
            <a:avLst/>
          </a:prstGeom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82BF499A-A8BE-4625-898E-7804BA2DCE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1"/>
          <a:stretch/>
        </p:blipFill>
        <p:spPr>
          <a:xfrm>
            <a:off x="9292924" y="5693523"/>
            <a:ext cx="1218478" cy="1145720"/>
          </a:xfrm>
          <a:prstGeom prst="rect">
            <a:avLst/>
          </a:prstGeom>
        </p:spPr>
      </p:pic>
      <p:grpSp>
        <p:nvGrpSpPr>
          <p:cNvPr id="25" name="群組 24">
            <a:extLst>
              <a:ext uri="{FF2B5EF4-FFF2-40B4-BE49-F238E27FC236}">
                <a16:creationId xmlns:a16="http://schemas.microsoft.com/office/drawing/2014/main" id="{0B4BE1E0-ABEE-4EE5-9A29-70E52D0B42A6}"/>
              </a:ext>
            </a:extLst>
          </p:cNvPr>
          <p:cNvGrpSpPr/>
          <p:nvPr/>
        </p:nvGrpSpPr>
        <p:grpSpPr>
          <a:xfrm>
            <a:off x="8803049" y="2151424"/>
            <a:ext cx="1577412" cy="2081921"/>
            <a:chOff x="637173" y="2512648"/>
            <a:chExt cx="1737317" cy="2205365"/>
          </a:xfrm>
        </p:grpSpPr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BFA2C5DC-A4C9-41CD-AC6F-D57F7C072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73" y="2512648"/>
              <a:ext cx="1368389" cy="2205365"/>
            </a:xfrm>
            <a:prstGeom prst="rect">
              <a:avLst/>
            </a:prstGeom>
          </p:spPr>
        </p:pic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5F4FF236-22C0-492C-9D67-2A1A52789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842" y="2852218"/>
              <a:ext cx="608648" cy="475246"/>
            </a:xfrm>
            <a:prstGeom prst="rect">
              <a:avLst/>
            </a:prstGeom>
          </p:spPr>
        </p:pic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304F9B71-F135-40BF-B0A2-8DB76D712702}"/>
              </a:ext>
            </a:extLst>
          </p:cNvPr>
          <p:cNvGrpSpPr/>
          <p:nvPr/>
        </p:nvGrpSpPr>
        <p:grpSpPr>
          <a:xfrm>
            <a:off x="6279295" y="4397032"/>
            <a:ext cx="2134449" cy="1875971"/>
            <a:chOff x="4889641" y="2142886"/>
            <a:chExt cx="2134449" cy="1875971"/>
          </a:xfrm>
        </p:grpSpPr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C232BFEF-ACF8-473F-8972-AE77C81DA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75" b="31355"/>
            <a:stretch/>
          </p:blipFill>
          <p:spPr>
            <a:xfrm>
              <a:off x="4889641" y="2142886"/>
              <a:ext cx="2134449" cy="1805179"/>
            </a:xfrm>
            <a:prstGeom prst="rect">
              <a:avLst/>
            </a:prstGeom>
          </p:spPr>
        </p:pic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1F778B9C-163B-4B6B-936C-31D0A3AD1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549" y="2404473"/>
              <a:ext cx="1269493" cy="1614384"/>
            </a:xfrm>
            <a:prstGeom prst="rect">
              <a:avLst/>
            </a:prstGeom>
          </p:spPr>
        </p:pic>
      </p:grpSp>
      <p:pic>
        <p:nvPicPr>
          <p:cNvPr id="33" name="圖片 32">
            <a:extLst>
              <a:ext uri="{FF2B5EF4-FFF2-40B4-BE49-F238E27FC236}">
                <a16:creationId xmlns:a16="http://schemas.microsoft.com/office/drawing/2014/main" id="{724D3305-C2B3-4676-8ADD-E5DA574664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" y="513094"/>
            <a:ext cx="2309154" cy="2167983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08E098C1-5200-4175-B4C4-918389D304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18" y="447709"/>
            <a:ext cx="2203556" cy="140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5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 animBg="1"/>
      <p:bldP spid="30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1">
            <a:extLst>
              <a:ext uri="{FF2B5EF4-FFF2-40B4-BE49-F238E27FC236}">
                <a16:creationId xmlns:a16="http://schemas.microsoft.com/office/drawing/2014/main" id="{4F3A04E5-A32A-4998-9427-8B3CD24CD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0AF5909-9ECA-4E6E-BA5D-620F2BCE438D}"/>
              </a:ext>
            </a:extLst>
          </p:cNvPr>
          <p:cNvSpPr/>
          <p:nvPr/>
        </p:nvSpPr>
        <p:spPr>
          <a:xfrm>
            <a:off x="-11432" y="0"/>
            <a:ext cx="25989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302077B-225A-4021-B005-0BFD7984C742}"/>
              </a:ext>
            </a:extLst>
          </p:cNvPr>
          <p:cNvSpPr txBox="1"/>
          <p:nvPr/>
        </p:nvSpPr>
        <p:spPr>
          <a:xfrm>
            <a:off x="129649" y="1555724"/>
            <a:ext cx="3272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</a:t>
            </a:r>
            <a:r>
              <a:rPr lang="en-US" altLang="zh-TW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endParaRPr lang="zh-HK" altLang="en-US" sz="6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55A08375-C01A-4FDF-AED8-6CA1834E092E}"/>
              </a:ext>
            </a:extLst>
          </p:cNvPr>
          <p:cNvSpPr/>
          <p:nvPr/>
        </p:nvSpPr>
        <p:spPr>
          <a:xfrm>
            <a:off x="261375" y="4396386"/>
            <a:ext cx="1976122" cy="956124"/>
          </a:xfrm>
          <a:prstGeom prst="rect">
            <a:avLst/>
          </a:prstGeom>
          <a:solidFill>
            <a:srgbClr val="5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鬧</a:t>
            </a:r>
            <a:r>
              <a:rPr lang="en-US" altLang="zh-TW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 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打同學來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發洩情緒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2744987B-DDD3-4745-B5FE-3DB7AE6AF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9"/>
          <a:stretch/>
        </p:blipFill>
        <p:spPr>
          <a:xfrm>
            <a:off x="-11433" y="2571387"/>
            <a:ext cx="2646177" cy="182499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5F7D64A-EE15-4D1C-B8B4-E42F70670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19" y="1228970"/>
            <a:ext cx="7057370" cy="45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6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1">
            <a:extLst>
              <a:ext uri="{FF2B5EF4-FFF2-40B4-BE49-F238E27FC236}">
                <a16:creationId xmlns:a16="http://schemas.microsoft.com/office/drawing/2014/main" id="{4F3A04E5-A32A-4998-9427-8B3CD24CD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25573B10-9821-4870-A4D0-070D43ADC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05" y="1230489"/>
            <a:ext cx="6814057" cy="435434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0AF5909-9ECA-4E6E-BA5D-620F2BCE438D}"/>
              </a:ext>
            </a:extLst>
          </p:cNvPr>
          <p:cNvSpPr/>
          <p:nvPr/>
        </p:nvSpPr>
        <p:spPr>
          <a:xfrm>
            <a:off x="-11432" y="0"/>
            <a:ext cx="25989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302077B-225A-4021-B005-0BFD7984C742}"/>
              </a:ext>
            </a:extLst>
          </p:cNvPr>
          <p:cNvSpPr txBox="1"/>
          <p:nvPr/>
        </p:nvSpPr>
        <p:spPr>
          <a:xfrm>
            <a:off x="129649" y="1555724"/>
            <a:ext cx="3272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</a:t>
            </a:r>
            <a:r>
              <a:rPr lang="en-US" altLang="zh-TW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endParaRPr lang="zh-HK" altLang="en-US" sz="6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2123ABC8-0D3F-4AF8-AC2A-4576B595DE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9"/>
          <a:stretch/>
        </p:blipFill>
        <p:spPr>
          <a:xfrm>
            <a:off x="-11433" y="2571387"/>
            <a:ext cx="2646177" cy="1824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84665E3-FA0D-4C9E-B856-7EE861B8B33D}"/>
              </a:ext>
            </a:extLst>
          </p:cNvPr>
          <p:cNvSpPr/>
          <p:nvPr/>
        </p:nvSpPr>
        <p:spPr>
          <a:xfrm>
            <a:off x="3896932" y="1769806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782946-3EBF-40EE-8EA7-B01E1AC01211}"/>
              </a:ext>
            </a:extLst>
          </p:cNvPr>
          <p:cNvSpPr/>
          <p:nvPr/>
        </p:nvSpPr>
        <p:spPr>
          <a:xfrm>
            <a:off x="6679255" y="1784554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F021A78-AD2B-4725-AC17-20DAD084F883}"/>
              </a:ext>
            </a:extLst>
          </p:cNvPr>
          <p:cNvSpPr/>
          <p:nvPr/>
        </p:nvSpPr>
        <p:spPr>
          <a:xfrm>
            <a:off x="3908322" y="3621311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2756DFAC-645F-4260-8A28-42E73151C10E}"/>
              </a:ext>
            </a:extLst>
          </p:cNvPr>
          <p:cNvSpPr/>
          <p:nvPr/>
        </p:nvSpPr>
        <p:spPr>
          <a:xfrm>
            <a:off x="261375" y="4396386"/>
            <a:ext cx="1976122" cy="956124"/>
          </a:xfrm>
          <a:prstGeom prst="rect">
            <a:avLst/>
          </a:prstGeom>
          <a:solidFill>
            <a:srgbClr val="5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鬧</a:t>
            </a:r>
            <a:r>
              <a:rPr lang="en-US" altLang="zh-TW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 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打同學來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發洩情緒</a:t>
            </a:r>
          </a:p>
        </p:txBody>
      </p:sp>
    </p:spTree>
    <p:extLst>
      <p:ext uri="{BB962C8B-B14F-4D97-AF65-F5344CB8AC3E}">
        <p14:creationId xmlns:p14="http://schemas.microsoft.com/office/powerpoint/2010/main" val="130505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1">
            <a:extLst>
              <a:ext uri="{FF2B5EF4-FFF2-40B4-BE49-F238E27FC236}">
                <a16:creationId xmlns:a16="http://schemas.microsoft.com/office/drawing/2014/main" id="{4F3A04E5-A32A-4998-9427-8B3CD24CD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0AF5909-9ECA-4E6E-BA5D-620F2BCE438D}"/>
              </a:ext>
            </a:extLst>
          </p:cNvPr>
          <p:cNvSpPr/>
          <p:nvPr/>
        </p:nvSpPr>
        <p:spPr>
          <a:xfrm>
            <a:off x="-11432" y="0"/>
            <a:ext cx="25989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302077B-225A-4021-B005-0BFD7984C742}"/>
              </a:ext>
            </a:extLst>
          </p:cNvPr>
          <p:cNvSpPr txBox="1"/>
          <p:nvPr/>
        </p:nvSpPr>
        <p:spPr>
          <a:xfrm>
            <a:off x="129649" y="1555724"/>
            <a:ext cx="3272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</a:t>
            </a:r>
            <a:r>
              <a:rPr lang="en-US" altLang="zh-TW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endParaRPr lang="zh-HK" altLang="en-US" sz="6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55A08375-C01A-4FDF-AED8-6CA1834E092E}"/>
              </a:ext>
            </a:extLst>
          </p:cNvPr>
          <p:cNvSpPr/>
          <p:nvPr/>
        </p:nvSpPr>
        <p:spPr>
          <a:xfrm>
            <a:off x="414001" y="4346152"/>
            <a:ext cx="1748047" cy="956124"/>
          </a:xfrm>
          <a:prstGeom prst="rect">
            <a:avLst/>
          </a:prstGeom>
          <a:solidFill>
            <a:srgbClr val="5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整爛長頸鹿，再擲向同學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5131D54-148E-4C54-8054-70A327260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1" y="2887353"/>
            <a:ext cx="2195764" cy="139926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A8A63B1-DD1A-4E4D-A155-66C35A0D5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19" y="1228970"/>
            <a:ext cx="7057370" cy="45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1">
            <a:extLst>
              <a:ext uri="{FF2B5EF4-FFF2-40B4-BE49-F238E27FC236}">
                <a16:creationId xmlns:a16="http://schemas.microsoft.com/office/drawing/2014/main" id="{4F3A04E5-A32A-4998-9427-8B3CD24CD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849499D0-B8A9-479C-9BA9-D8C5A6027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20" y="1291474"/>
            <a:ext cx="6736319" cy="429071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0AF5909-9ECA-4E6E-BA5D-620F2BCE438D}"/>
              </a:ext>
            </a:extLst>
          </p:cNvPr>
          <p:cNvSpPr/>
          <p:nvPr/>
        </p:nvSpPr>
        <p:spPr>
          <a:xfrm>
            <a:off x="-11432" y="0"/>
            <a:ext cx="25989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302077B-225A-4021-B005-0BFD7984C742}"/>
              </a:ext>
            </a:extLst>
          </p:cNvPr>
          <p:cNvSpPr txBox="1"/>
          <p:nvPr/>
        </p:nvSpPr>
        <p:spPr>
          <a:xfrm>
            <a:off x="129649" y="1555724"/>
            <a:ext cx="3272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</a:t>
            </a:r>
            <a:r>
              <a:rPr lang="en-US" altLang="zh-TW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endParaRPr lang="zh-HK" altLang="en-US" sz="6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5131D54-148E-4C54-8054-70A327260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1" y="2887353"/>
            <a:ext cx="2195764" cy="139926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F48FB21-7DC7-421A-9D7D-E09329884998}"/>
              </a:ext>
            </a:extLst>
          </p:cNvPr>
          <p:cNvSpPr/>
          <p:nvPr/>
        </p:nvSpPr>
        <p:spPr>
          <a:xfrm>
            <a:off x="3878826" y="1769806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E6B4B2C-4267-4DB2-8A08-ACEFBDD3F3A1}"/>
              </a:ext>
            </a:extLst>
          </p:cNvPr>
          <p:cNvSpPr/>
          <p:nvPr/>
        </p:nvSpPr>
        <p:spPr>
          <a:xfrm>
            <a:off x="6679255" y="1769806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BD1F2E0-76B5-4EE0-A572-26035F28819B}"/>
              </a:ext>
            </a:extLst>
          </p:cNvPr>
          <p:cNvSpPr/>
          <p:nvPr/>
        </p:nvSpPr>
        <p:spPr>
          <a:xfrm>
            <a:off x="6679255" y="3673190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A167464-7962-44D2-90A5-5E5EE1131E44}"/>
              </a:ext>
            </a:extLst>
          </p:cNvPr>
          <p:cNvSpPr txBox="1"/>
          <p:nvPr/>
        </p:nvSpPr>
        <p:spPr>
          <a:xfrm>
            <a:off x="9765687" y="2904210"/>
            <a:ext cx="1913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無智慧的方法</a:t>
            </a:r>
            <a:endParaRPr lang="zh-HK" altLang="en-US" sz="4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D10F34B-1A10-48E2-9E9C-9E89471AF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232" y="872329"/>
            <a:ext cx="3249682" cy="1936583"/>
          </a:xfrm>
          <a:prstGeom prst="rect">
            <a:avLst/>
          </a:prstGeom>
        </p:spPr>
      </p:pic>
      <p:sp>
        <p:nvSpPr>
          <p:cNvPr id="14" name="Rectangle 21">
            <a:extLst>
              <a:ext uri="{FF2B5EF4-FFF2-40B4-BE49-F238E27FC236}">
                <a16:creationId xmlns:a16="http://schemas.microsoft.com/office/drawing/2014/main" id="{652665C7-7025-429A-83A0-A8B6369D6468}"/>
              </a:ext>
            </a:extLst>
          </p:cNvPr>
          <p:cNvSpPr/>
          <p:nvPr/>
        </p:nvSpPr>
        <p:spPr>
          <a:xfrm>
            <a:off x="414001" y="4346152"/>
            <a:ext cx="1748047" cy="956124"/>
          </a:xfrm>
          <a:prstGeom prst="rect">
            <a:avLst/>
          </a:prstGeom>
          <a:solidFill>
            <a:srgbClr val="5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整爛長頸鹿，再擲向同學</a:t>
            </a:r>
          </a:p>
        </p:txBody>
      </p:sp>
    </p:spTree>
    <p:extLst>
      <p:ext uri="{BB962C8B-B14F-4D97-AF65-F5344CB8AC3E}">
        <p14:creationId xmlns:p14="http://schemas.microsoft.com/office/powerpoint/2010/main" val="217513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3636144" y="245459"/>
            <a:ext cx="5321823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第三節 學習重點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048656" y="1571022"/>
            <a:ext cx="8270877" cy="2749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明白經歷不同的情緒是正常的，我們可以嘗試</a:t>
            </a:r>
            <a:r>
              <a:rPr lang="zh-TW" altLang="en-US" sz="3200" b="1" u="sng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接納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自己的情緒</a:t>
            </a: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zh-TW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冷靜自己後，我們可以</a:t>
            </a:r>
            <a:r>
              <a:rPr lang="zh-TW" altLang="en-US" sz="3200" b="1" u="sng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思考不同的可能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方法去處理事情，並從中作出智慧的選擇</a:t>
            </a: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每個人都有需要別人幫忙的時候，</a:t>
            </a:r>
            <a:r>
              <a:rPr lang="zh-TW" altLang="en-US" sz="3200" b="1" u="sng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懂得尋求幫助是一種能力，幫助我們成長及不斷進步</a:t>
            </a:r>
          </a:p>
          <a:p>
            <a:pPr marL="0" indent="0">
              <a:buNone/>
            </a:pPr>
            <a:endParaRPr lang="zh-TW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4" name="圖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6689" l="9816" r="938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1638" y="1571023"/>
            <a:ext cx="867018" cy="803189"/>
          </a:xfrm>
          <a:prstGeom prst="rect">
            <a:avLst/>
          </a:prstGeom>
        </p:spPr>
      </p:pic>
      <p:pic>
        <p:nvPicPr>
          <p:cNvPr id="45" name="圖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6689" l="9816" r="938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1638" y="3107951"/>
            <a:ext cx="867018" cy="803189"/>
          </a:xfrm>
          <a:prstGeom prst="rect">
            <a:avLst/>
          </a:prstGeom>
        </p:spPr>
      </p:pic>
      <p:pic>
        <p:nvPicPr>
          <p:cNvPr id="9" name="圖片 13">
            <a:extLst>
              <a:ext uri="{FF2B5EF4-FFF2-40B4-BE49-F238E27FC236}">
                <a16:creationId xmlns:a16="http://schemas.microsoft.com/office/drawing/2014/main" id="{8694E66F-58B9-4F08-B999-E6F6FFB97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6689" l="9816" r="938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1638" y="4644879"/>
            <a:ext cx="867018" cy="8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11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1">
            <a:extLst>
              <a:ext uri="{FF2B5EF4-FFF2-40B4-BE49-F238E27FC236}">
                <a16:creationId xmlns:a16="http://schemas.microsoft.com/office/drawing/2014/main" id="{4F3A04E5-A32A-4998-9427-8B3CD24CD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0AF5909-9ECA-4E6E-BA5D-620F2BCE438D}"/>
              </a:ext>
            </a:extLst>
          </p:cNvPr>
          <p:cNvSpPr/>
          <p:nvPr/>
        </p:nvSpPr>
        <p:spPr>
          <a:xfrm>
            <a:off x="-11432" y="0"/>
            <a:ext cx="25989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302077B-225A-4021-B005-0BFD7984C742}"/>
              </a:ext>
            </a:extLst>
          </p:cNvPr>
          <p:cNvSpPr txBox="1"/>
          <p:nvPr/>
        </p:nvSpPr>
        <p:spPr>
          <a:xfrm>
            <a:off x="129649" y="1555724"/>
            <a:ext cx="3272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</a:t>
            </a:r>
            <a:r>
              <a:rPr lang="en-US" altLang="zh-TW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endParaRPr lang="zh-HK" altLang="en-US" sz="6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55A08375-C01A-4FDF-AED8-6CA1834E092E}"/>
              </a:ext>
            </a:extLst>
          </p:cNvPr>
          <p:cNvSpPr/>
          <p:nvPr/>
        </p:nvSpPr>
        <p:spPr>
          <a:xfrm>
            <a:off x="211102" y="4781013"/>
            <a:ext cx="2269547" cy="1221546"/>
          </a:xfrm>
          <a:prstGeom prst="rect">
            <a:avLst/>
          </a:prstGeom>
          <a:solidFill>
            <a:srgbClr val="5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不知所措，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未能向老師解釋，              只好將損壞了的長頸鹿功課繳交給老師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5CC653C6-DFC2-4A8C-9886-B4B177814D13}"/>
              </a:ext>
            </a:extLst>
          </p:cNvPr>
          <p:cNvGrpSpPr/>
          <p:nvPr/>
        </p:nvGrpSpPr>
        <p:grpSpPr>
          <a:xfrm>
            <a:off x="129649" y="2738214"/>
            <a:ext cx="2134449" cy="1875971"/>
            <a:chOff x="4889641" y="2142886"/>
            <a:chExt cx="2134449" cy="1875971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4C84C5C8-E8EE-48EB-AE37-7AE33225A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75" b="31355"/>
            <a:stretch/>
          </p:blipFill>
          <p:spPr>
            <a:xfrm>
              <a:off x="4889641" y="2142886"/>
              <a:ext cx="2134449" cy="1805179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263DA973-B0D4-491E-B5CA-2090E98B4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549" y="2404473"/>
              <a:ext cx="1269493" cy="1614384"/>
            </a:xfrm>
            <a:prstGeom prst="rect">
              <a:avLst/>
            </a:prstGeom>
          </p:spPr>
        </p:pic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id="{245B0EA2-AE76-4AB0-A77E-211641639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19" y="1228970"/>
            <a:ext cx="7057370" cy="45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4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1">
            <a:extLst>
              <a:ext uri="{FF2B5EF4-FFF2-40B4-BE49-F238E27FC236}">
                <a16:creationId xmlns:a16="http://schemas.microsoft.com/office/drawing/2014/main" id="{4F3A04E5-A32A-4998-9427-8B3CD24CD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AFC72998-3A7E-4042-9F60-A0AECE52B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20" y="1291474"/>
            <a:ext cx="6736319" cy="429071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0AF5909-9ECA-4E6E-BA5D-620F2BCE438D}"/>
              </a:ext>
            </a:extLst>
          </p:cNvPr>
          <p:cNvSpPr/>
          <p:nvPr/>
        </p:nvSpPr>
        <p:spPr>
          <a:xfrm>
            <a:off x="-11432" y="0"/>
            <a:ext cx="25989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302077B-225A-4021-B005-0BFD7984C742}"/>
              </a:ext>
            </a:extLst>
          </p:cNvPr>
          <p:cNvSpPr txBox="1"/>
          <p:nvPr/>
        </p:nvSpPr>
        <p:spPr>
          <a:xfrm>
            <a:off x="129649" y="1555724"/>
            <a:ext cx="3272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</a:t>
            </a:r>
            <a:r>
              <a:rPr lang="en-US" altLang="zh-TW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endParaRPr lang="zh-HK" altLang="en-US" sz="6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17F4ABD-5595-468D-BE40-3F8FFD76A248}"/>
              </a:ext>
            </a:extLst>
          </p:cNvPr>
          <p:cNvSpPr/>
          <p:nvPr/>
        </p:nvSpPr>
        <p:spPr>
          <a:xfrm>
            <a:off x="6679255" y="1803673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769E29B-F6C7-4036-9EA6-D6D8762A7B67}"/>
              </a:ext>
            </a:extLst>
          </p:cNvPr>
          <p:cNvSpPr/>
          <p:nvPr/>
        </p:nvSpPr>
        <p:spPr>
          <a:xfrm>
            <a:off x="6679255" y="3673190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EA40254-22E4-441A-A3F1-37B8FBDEAA2A}"/>
              </a:ext>
            </a:extLst>
          </p:cNvPr>
          <p:cNvSpPr/>
          <p:nvPr/>
        </p:nvSpPr>
        <p:spPr>
          <a:xfrm>
            <a:off x="3913935" y="3638630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52E7EC2-84D7-4574-8961-B150D5482217}"/>
              </a:ext>
            </a:extLst>
          </p:cNvPr>
          <p:cNvGrpSpPr/>
          <p:nvPr/>
        </p:nvGrpSpPr>
        <p:grpSpPr>
          <a:xfrm>
            <a:off x="129649" y="2738214"/>
            <a:ext cx="2134449" cy="1875971"/>
            <a:chOff x="4889641" y="2142886"/>
            <a:chExt cx="2134449" cy="1875971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7955BBFD-8FEF-4AC5-BDB7-A04D8CF17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75" b="31355"/>
            <a:stretch/>
          </p:blipFill>
          <p:spPr>
            <a:xfrm>
              <a:off x="4889641" y="2142886"/>
              <a:ext cx="2134449" cy="1805179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69271591-7341-4B1B-8AE3-58D13BEB9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549" y="2404473"/>
              <a:ext cx="1269493" cy="1614384"/>
            </a:xfrm>
            <a:prstGeom prst="rect">
              <a:avLst/>
            </a:prstGeom>
          </p:spPr>
        </p:pic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EE17A75-736E-40F8-9ED6-5064E8D9FEEE}"/>
              </a:ext>
            </a:extLst>
          </p:cNvPr>
          <p:cNvSpPr txBox="1"/>
          <p:nvPr/>
        </p:nvSpPr>
        <p:spPr>
          <a:xfrm>
            <a:off x="9765687" y="2904210"/>
            <a:ext cx="1913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無智慧的方法</a:t>
            </a:r>
            <a:endParaRPr lang="zh-HK" altLang="en-US" sz="4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C5DE5E7D-22E4-4C1C-80F3-F4F7D2DF7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99" y="824148"/>
            <a:ext cx="3180432" cy="1965267"/>
          </a:xfrm>
          <a:prstGeom prst="rect">
            <a:avLst/>
          </a:prstGeom>
        </p:spPr>
      </p:pic>
      <p:sp>
        <p:nvSpPr>
          <p:cNvPr id="20" name="Rectangle 21">
            <a:extLst>
              <a:ext uri="{FF2B5EF4-FFF2-40B4-BE49-F238E27FC236}">
                <a16:creationId xmlns:a16="http://schemas.microsoft.com/office/drawing/2014/main" id="{F04DA591-E0A6-4716-858B-65186ACBA050}"/>
              </a:ext>
            </a:extLst>
          </p:cNvPr>
          <p:cNvSpPr/>
          <p:nvPr/>
        </p:nvSpPr>
        <p:spPr>
          <a:xfrm>
            <a:off x="211102" y="4781013"/>
            <a:ext cx="2260493" cy="1221546"/>
          </a:xfrm>
          <a:prstGeom prst="rect">
            <a:avLst/>
          </a:prstGeom>
          <a:solidFill>
            <a:srgbClr val="5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不知所措，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未能向老師解釋，              只好將損壞了的長頸鹿功課繳交給老師</a:t>
            </a:r>
          </a:p>
        </p:txBody>
      </p:sp>
    </p:spTree>
    <p:extLst>
      <p:ext uri="{BB962C8B-B14F-4D97-AF65-F5344CB8AC3E}">
        <p14:creationId xmlns:p14="http://schemas.microsoft.com/office/powerpoint/2010/main" val="39236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1">
            <a:extLst>
              <a:ext uri="{FF2B5EF4-FFF2-40B4-BE49-F238E27FC236}">
                <a16:creationId xmlns:a16="http://schemas.microsoft.com/office/drawing/2014/main" id="{4F3A04E5-A32A-4998-9427-8B3CD24CD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0AF5909-9ECA-4E6E-BA5D-620F2BCE438D}"/>
              </a:ext>
            </a:extLst>
          </p:cNvPr>
          <p:cNvSpPr/>
          <p:nvPr/>
        </p:nvSpPr>
        <p:spPr>
          <a:xfrm>
            <a:off x="-11432" y="0"/>
            <a:ext cx="25989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302077B-225A-4021-B005-0BFD7984C742}"/>
              </a:ext>
            </a:extLst>
          </p:cNvPr>
          <p:cNvSpPr txBox="1"/>
          <p:nvPr/>
        </p:nvSpPr>
        <p:spPr>
          <a:xfrm>
            <a:off x="129649" y="1555724"/>
            <a:ext cx="3272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</a:t>
            </a:r>
            <a:r>
              <a:rPr lang="en-US" altLang="zh-TW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endParaRPr lang="zh-HK" altLang="en-US" sz="6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55A08375-C01A-4FDF-AED8-6CA1834E092E}"/>
              </a:ext>
            </a:extLst>
          </p:cNvPr>
          <p:cNvSpPr/>
          <p:nvPr/>
        </p:nvSpPr>
        <p:spPr>
          <a:xfrm>
            <a:off x="129649" y="4781013"/>
            <a:ext cx="2376380" cy="1782020"/>
          </a:xfrm>
          <a:prstGeom prst="rect">
            <a:avLst/>
          </a:prstGeom>
          <a:solidFill>
            <a:srgbClr val="5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用方法平復情緒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1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如抹眼淚、做</a:t>
            </a:r>
            <a:r>
              <a:rPr lang="en-US" altLang="zh-TW" sz="1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Cool down</a:t>
            </a:r>
            <a:r>
              <a:rPr lang="zh-TW" altLang="en-US" sz="1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秘笈</a:t>
            </a:r>
            <a:r>
              <a:rPr lang="en-US" altLang="zh-TW" sz="1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，如常入校門，找老師幫忙</a:t>
            </a:r>
            <a:r>
              <a:rPr lang="en-US" altLang="zh-TW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動腦筋想創意的</a:t>
            </a: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方法去修補長頸鹿</a:t>
            </a:r>
          </a:p>
          <a:p>
            <a:pPr algn="ctr"/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0A061FE-A57B-42DC-A74A-F5B8850C9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3" y="2512648"/>
            <a:ext cx="1368389" cy="220536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282A237-D875-4C11-991D-B892EC9B0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42" y="2852218"/>
            <a:ext cx="608648" cy="47524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90A3A8B-5CEF-47C8-930B-585DD642A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19" y="1228970"/>
            <a:ext cx="7057370" cy="45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1">
            <a:extLst>
              <a:ext uri="{FF2B5EF4-FFF2-40B4-BE49-F238E27FC236}">
                <a16:creationId xmlns:a16="http://schemas.microsoft.com/office/drawing/2014/main" id="{4F3A04E5-A32A-4998-9427-8B3CD24CD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0AF5909-9ECA-4E6E-BA5D-620F2BCE438D}"/>
              </a:ext>
            </a:extLst>
          </p:cNvPr>
          <p:cNvSpPr/>
          <p:nvPr/>
        </p:nvSpPr>
        <p:spPr>
          <a:xfrm>
            <a:off x="-11432" y="0"/>
            <a:ext cx="25989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302077B-225A-4021-B005-0BFD7984C742}"/>
              </a:ext>
            </a:extLst>
          </p:cNvPr>
          <p:cNvSpPr txBox="1"/>
          <p:nvPr/>
        </p:nvSpPr>
        <p:spPr>
          <a:xfrm>
            <a:off x="129649" y="1555724"/>
            <a:ext cx="3272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</a:t>
            </a:r>
            <a:r>
              <a:rPr lang="en-US" altLang="zh-TW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endParaRPr lang="zh-HK" altLang="en-US" sz="6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55A08375-C01A-4FDF-AED8-6CA1834E092E}"/>
              </a:ext>
            </a:extLst>
          </p:cNvPr>
          <p:cNvSpPr/>
          <p:nvPr/>
        </p:nvSpPr>
        <p:spPr>
          <a:xfrm>
            <a:off x="129649" y="4781013"/>
            <a:ext cx="2376380" cy="1782020"/>
          </a:xfrm>
          <a:prstGeom prst="rect">
            <a:avLst/>
          </a:prstGeom>
          <a:solidFill>
            <a:srgbClr val="5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用方法平復情緒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1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如抹眼淚、做</a:t>
            </a:r>
            <a:r>
              <a:rPr lang="en-US" altLang="zh-TW" sz="1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Cool down</a:t>
            </a:r>
            <a:r>
              <a:rPr lang="zh-TW" altLang="en-US" sz="1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秘笈</a:t>
            </a:r>
            <a:r>
              <a:rPr lang="en-US" altLang="zh-TW" sz="1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，如常入校門，找老師幫忙</a:t>
            </a:r>
            <a:r>
              <a:rPr lang="en-US" altLang="zh-TW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動腦筋想創意的</a:t>
            </a: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方法去修補長頸鹿</a:t>
            </a:r>
          </a:p>
          <a:p>
            <a:pPr algn="ctr"/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00E2D49D-D726-482B-99A6-8BE87630D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23" y="1274893"/>
            <a:ext cx="6818462" cy="4343039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E7936B2E-333D-4991-B9ED-E457B3FE7E44}"/>
              </a:ext>
            </a:extLst>
          </p:cNvPr>
          <p:cNvGrpSpPr/>
          <p:nvPr/>
        </p:nvGrpSpPr>
        <p:grpSpPr>
          <a:xfrm>
            <a:off x="637173" y="2512648"/>
            <a:ext cx="1737317" cy="2205365"/>
            <a:chOff x="637173" y="2512648"/>
            <a:chExt cx="1737317" cy="2205365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60A061FE-A57B-42DC-A74A-F5B8850C9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73" y="2512648"/>
              <a:ext cx="1368389" cy="2205365"/>
            </a:xfrm>
            <a:prstGeom prst="rect">
              <a:avLst/>
            </a:prstGeom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2282A237-D875-4C11-991D-B892EC9B0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842" y="2852218"/>
              <a:ext cx="608648" cy="475246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D849E1DF-4A14-40C5-A44E-65026F13E989}"/>
              </a:ext>
            </a:extLst>
          </p:cNvPr>
          <p:cNvSpPr/>
          <p:nvPr/>
        </p:nvSpPr>
        <p:spPr>
          <a:xfrm>
            <a:off x="6679255" y="3673190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CEBB04D-FFDF-49C7-84E4-85D176CC36DA}"/>
              </a:ext>
            </a:extLst>
          </p:cNvPr>
          <p:cNvSpPr/>
          <p:nvPr/>
        </p:nvSpPr>
        <p:spPr>
          <a:xfrm>
            <a:off x="3913935" y="3638630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3AED0D7-60D3-48C5-A089-903E94528051}"/>
              </a:ext>
            </a:extLst>
          </p:cNvPr>
          <p:cNvSpPr/>
          <p:nvPr/>
        </p:nvSpPr>
        <p:spPr>
          <a:xfrm>
            <a:off x="3909560" y="1801278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44D77DB4-E32F-4E93-A8CC-214656353C51}"/>
              </a:ext>
            </a:extLst>
          </p:cNvPr>
          <p:cNvSpPr/>
          <p:nvPr/>
        </p:nvSpPr>
        <p:spPr>
          <a:xfrm rot="16571334">
            <a:off x="9303154" y="2982550"/>
            <a:ext cx="351566" cy="68982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80ED4BAC-B321-4F7D-BA4F-11FE673C044A}"/>
              </a:ext>
            </a:extLst>
          </p:cNvPr>
          <p:cNvGrpSpPr/>
          <p:nvPr/>
        </p:nvGrpSpPr>
        <p:grpSpPr>
          <a:xfrm>
            <a:off x="9221314" y="2245997"/>
            <a:ext cx="2507096" cy="2032321"/>
            <a:chOff x="10128383" y="1753980"/>
            <a:chExt cx="1914786" cy="1588064"/>
          </a:xfrm>
        </p:grpSpPr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A3FE9FF4-1234-4E0B-9FD8-7BAE5F2AD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0711" y="1797665"/>
              <a:ext cx="302458" cy="401219"/>
            </a:xfrm>
            <a:prstGeom prst="rect">
              <a:avLst/>
            </a:prstGeom>
          </p:spPr>
        </p:pic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FBC5D4D5-26DC-48BE-9BD0-2FCFBBE67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383" y="2940825"/>
              <a:ext cx="302458" cy="401219"/>
            </a:xfrm>
            <a:prstGeom prst="rect">
              <a:avLst/>
            </a:prstGeom>
          </p:spPr>
        </p:pic>
        <p:sp>
          <p:nvSpPr>
            <p:cNvPr id="29" name="語音泡泡: 橢圓形 28">
              <a:extLst>
                <a:ext uri="{FF2B5EF4-FFF2-40B4-BE49-F238E27FC236}">
                  <a16:creationId xmlns:a16="http://schemas.microsoft.com/office/drawing/2014/main" id="{93F9CFA9-0A39-4DB1-899C-2D84D50D0351}"/>
                </a:ext>
              </a:extLst>
            </p:cNvPr>
            <p:cNvSpPr/>
            <p:nvPr/>
          </p:nvSpPr>
          <p:spPr>
            <a:xfrm>
              <a:off x="10351225" y="1753980"/>
              <a:ext cx="1563920" cy="1573316"/>
            </a:xfrm>
            <a:prstGeom prst="wedgeEllipseCallout">
              <a:avLst>
                <a:gd name="adj1" fmla="val -49810"/>
                <a:gd name="adj2" fmla="val 82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12431215-F486-4D6D-AA70-F596A52681A1}"/>
                </a:ext>
              </a:extLst>
            </p:cNvPr>
            <p:cNvSpPr/>
            <p:nvPr/>
          </p:nvSpPr>
          <p:spPr>
            <a:xfrm>
              <a:off x="10520787" y="2311314"/>
              <a:ext cx="1276817" cy="7253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TW" altLang="en-US" sz="2800" b="0" cap="none" spc="0" dirty="0">
                  <a:ln w="0"/>
                  <a:solidFill>
                    <a:schemeClr val="tx1"/>
                  </a:solidFill>
                  <a:latin typeface="SetoFont" panose="02000600000000000000" pitchFamily="2" charset="-128"/>
                  <a:ea typeface="SetoFont" panose="02000600000000000000" pitchFamily="2" charset="-128"/>
                  <a:cs typeface="SetoFont" panose="02000600000000000000" pitchFamily="2" charset="-128"/>
                </a:rPr>
                <a:t>有智慧的方法</a:t>
              </a:r>
            </a:p>
          </p:txBody>
        </p:sp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3FF47FF3-F2C8-4A02-900B-1F2D0FFF1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0788" y="1868284"/>
              <a:ext cx="1173242" cy="898085"/>
            </a:xfrm>
            <a:prstGeom prst="rect">
              <a:avLst/>
            </a:prstGeom>
          </p:spPr>
        </p:pic>
      </p:grpSp>
      <p:pic>
        <p:nvPicPr>
          <p:cNvPr id="32" name="圖片 31">
            <a:extLst>
              <a:ext uri="{FF2B5EF4-FFF2-40B4-BE49-F238E27FC236}">
                <a16:creationId xmlns:a16="http://schemas.microsoft.com/office/drawing/2014/main" id="{3A2DC427-DDD1-4D45-A8A5-6C7394A5EB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090" y="228206"/>
            <a:ext cx="3593651" cy="19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4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7705" y="1244264"/>
            <a:ext cx="11449814" cy="495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849" y="-15552"/>
            <a:ext cx="12192000" cy="2822968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23">
            <a:extLst>
              <a:ext uri="{FF2B5EF4-FFF2-40B4-BE49-F238E27FC236}">
                <a16:creationId xmlns:a16="http://schemas.microsoft.com/office/drawing/2014/main" id="{A1AA908F-A4A0-425D-AFF3-6CE591166E78}"/>
              </a:ext>
            </a:extLst>
          </p:cNvPr>
          <p:cNvSpPr/>
          <p:nvPr/>
        </p:nvSpPr>
        <p:spPr>
          <a:xfrm>
            <a:off x="8220405" y="2034979"/>
            <a:ext cx="2290998" cy="23760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41F02720-4F26-4A8B-BCF9-96700E8877E4}"/>
              </a:ext>
            </a:extLst>
          </p:cNvPr>
          <p:cNvSpPr/>
          <p:nvPr/>
        </p:nvSpPr>
        <p:spPr>
          <a:xfrm>
            <a:off x="4146879" y="1992359"/>
            <a:ext cx="2518472" cy="2498190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4" name="Oval 32">
            <a:extLst>
              <a:ext uri="{FF2B5EF4-FFF2-40B4-BE49-F238E27FC236}">
                <a16:creationId xmlns:a16="http://schemas.microsoft.com/office/drawing/2014/main" id="{16112D20-D6A9-4A9B-AED9-096D50565EB7}"/>
              </a:ext>
            </a:extLst>
          </p:cNvPr>
          <p:cNvSpPr/>
          <p:nvPr/>
        </p:nvSpPr>
        <p:spPr>
          <a:xfrm>
            <a:off x="6031604" y="3999776"/>
            <a:ext cx="2687715" cy="2632602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1658B34-A705-4EE3-8B43-278D2748E63F}"/>
              </a:ext>
            </a:extLst>
          </p:cNvPr>
          <p:cNvGrpSpPr/>
          <p:nvPr/>
        </p:nvGrpSpPr>
        <p:grpSpPr>
          <a:xfrm>
            <a:off x="901846" y="3021474"/>
            <a:ext cx="2858534" cy="2632602"/>
            <a:chOff x="901846" y="3021474"/>
            <a:chExt cx="2371290" cy="2213844"/>
          </a:xfrm>
        </p:grpSpPr>
        <p:sp>
          <p:nvSpPr>
            <p:cNvPr id="20" name="Oval 27">
              <a:extLst>
                <a:ext uri="{FF2B5EF4-FFF2-40B4-BE49-F238E27FC236}">
                  <a16:creationId xmlns:a16="http://schemas.microsoft.com/office/drawing/2014/main" id="{CF5F520C-9A59-42A9-9705-420550874288}"/>
                </a:ext>
              </a:extLst>
            </p:cNvPr>
            <p:cNvSpPr/>
            <p:nvPr/>
          </p:nvSpPr>
          <p:spPr>
            <a:xfrm>
              <a:off x="901846" y="3021474"/>
              <a:ext cx="2259839" cy="2213844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21708471-EF9B-4205-844D-1FBC4757CF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59"/>
            <a:stretch/>
          </p:blipFill>
          <p:spPr>
            <a:xfrm>
              <a:off x="1051975" y="3325752"/>
              <a:ext cx="2221161" cy="1531876"/>
            </a:xfrm>
            <a:prstGeom prst="rect">
              <a:avLst/>
            </a:prstGeom>
          </p:spPr>
        </p:pic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3EDB37C1-E0CF-4EA6-8ACF-31DD99772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06" y="2456786"/>
            <a:ext cx="2347210" cy="1495771"/>
          </a:xfrm>
          <a:prstGeom prst="rect">
            <a:avLst/>
          </a:prstGeom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B09F75B7-B649-4C5C-B267-577A9DB0F7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3796" y="4500983"/>
            <a:ext cx="1819929" cy="2385081"/>
          </a:xfrm>
          <a:prstGeom prst="rect">
            <a:avLst/>
          </a:prstGeom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82BF499A-A8BE-4625-898E-7804BA2DCE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1"/>
          <a:stretch/>
        </p:blipFill>
        <p:spPr>
          <a:xfrm>
            <a:off x="9292924" y="5693523"/>
            <a:ext cx="1218478" cy="1145720"/>
          </a:xfrm>
          <a:prstGeom prst="rect">
            <a:avLst/>
          </a:prstGeom>
        </p:spPr>
      </p:pic>
      <p:grpSp>
        <p:nvGrpSpPr>
          <p:cNvPr id="25" name="群組 24">
            <a:extLst>
              <a:ext uri="{FF2B5EF4-FFF2-40B4-BE49-F238E27FC236}">
                <a16:creationId xmlns:a16="http://schemas.microsoft.com/office/drawing/2014/main" id="{0B4BE1E0-ABEE-4EE5-9A29-70E52D0B42A6}"/>
              </a:ext>
            </a:extLst>
          </p:cNvPr>
          <p:cNvGrpSpPr/>
          <p:nvPr/>
        </p:nvGrpSpPr>
        <p:grpSpPr>
          <a:xfrm>
            <a:off x="8803049" y="2151424"/>
            <a:ext cx="1577412" cy="2081921"/>
            <a:chOff x="637173" y="2512648"/>
            <a:chExt cx="1737317" cy="2205365"/>
          </a:xfrm>
        </p:grpSpPr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BFA2C5DC-A4C9-41CD-AC6F-D57F7C072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73" y="2512648"/>
              <a:ext cx="1368389" cy="2205365"/>
            </a:xfrm>
            <a:prstGeom prst="rect">
              <a:avLst/>
            </a:prstGeom>
          </p:spPr>
        </p:pic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5F4FF236-22C0-492C-9D67-2A1A52789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842" y="2852218"/>
              <a:ext cx="608648" cy="475246"/>
            </a:xfrm>
            <a:prstGeom prst="rect">
              <a:avLst/>
            </a:prstGeom>
          </p:spPr>
        </p:pic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304F9B71-F135-40BF-B0A2-8DB76D712702}"/>
              </a:ext>
            </a:extLst>
          </p:cNvPr>
          <p:cNvGrpSpPr/>
          <p:nvPr/>
        </p:nvGrpSpPr>
        <p:grpSpPr>
          <a:xfrm>
            <a:off x="6279295" y="4397032"/>
            <a:ext cx="2134449" cy="1875971"/>
            <a:chOff x="4889641" y="2142886"/>
            <a:chExt cx="2134449" cy="1875971"/>
          </a:xfrm>
        </p:grpSpPr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C232BFEF-ACF8-473F-8972-AE77C81DA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75" b="31355"/>
            <a:stretch/>
          </p:blipFill>
          <p:spPr>
            <a:xfrm>
              <a:off x="4889641" y="2142886"/>
              <a:ext cx="2134449" cy="1805179"/>
            </a:xfrm>
            <a:prstGeom prst="rect">
              <a:avLst/>
            </a:prstGeom>
          </p:spPr>
        </p:pic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1F778B9C-163B-4B6B-936C-31D0A3AD1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549" y="2404473"/>
              <a:ext cx="1269493" cy="1614384"/>
            </a:xfrm>
            <a:prstGeom prst="rect">
              <a:avLst/>
            </a:prstGeom>
          </p:spPr>
        </p:pic>
      </p:grpSp>
      <p:pic>
        <p:nvPicPr>
          <p:cNvPr id="24" name="Picture 6">
            <a:extLst>
              <a:ext uri="{FF2B5EF4-FFF2-40B4-BE49-F238E27FC236}">
                <a16:creationId xmlns:a16="http://schemas.microsoft.com/office/drawing/2014/main" id="{A9F9B12E-E5B0-4255-8B10-4591980CD3F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05"/>
          <a:stretch/>
        </p:blipFill>
        <p:spPr>
          <a:xfrm>
            <a:off x="5658561" y="712183"/>
            <a:ext cx="4005071" cy="108686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95DBADE-F418-4A21-A823-2DA9A91A4C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87" y="570706"/>
            <a:ext cx="2019322" cy="2125603"/>
          </a:xfrm>
          <a:prstGeom prst="rect">
            <a:avLst/>
          </a:prstGeom>
        </p:spPr>
      </p:pic>
      <p:pic>
        <p:nvPicPr>
          <p:cNvPr id="37" name="Picture 1">
            <a:extLst>
              <a:ext uri="{FF2B5EF4-FFF2-40B4-BE49-F238E27FC236}">
                <a16:creationId xmlns:a16="http://schemas.microsoft.com/office/drawing/2014/main" id="{46F6CD78-D102-4D40-AE35-3E74CCC24E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4" y="126203"/>
            <a:ext cx="2447076" cy="26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7705" y="1244264"/>
            <a:ext cx="11449814" cy="495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82186" y="164434"/>
            <a:ext cx="8706879" cy="124162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你我</a:t>
            </a:r>
            <a:r>
              <a:rPr lang="en-US" altLang="zh-TW" sz="48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OK</a:t>
            </a:r>
            <a:r>
              <a:rPr lang="zh-TW" altLang="en-US" sz="48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有智慧</a:t>
            </a:r>
            <a:endParaRPr lang="zh-HK" altLang="en-US" sz="4800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4726" y="1745983"/>
            <a:ext cx="6749603" cy="212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處理事情    辦法多 </a:t>
            </a:r>
            <a:r>
              <a:rPr 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        Cool down </a:t>
            </a:r>
            <a:r>
              <a:rPr lang="zh-HK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過後   有智慧溫火</a:t>
            </a:r>
            <a:endParaRPr 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假如行為    令你我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OK    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這個方法    有智慧 </a:t>
            </a:r>
            <a:endParaRPr lang="en-US" altLang="zh-TW" sz="2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動下動下腦筋   發揮發揮創意    你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OK 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OK   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有智慧</a:t>
            </a:r>
            <a:endParaRPr lang="en-US" sz="20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搞下搞下破壞   扭計扭計哭鬧  </a:t>
            </a:r>
            <a:r>
              <a:rPr lang="zh-HK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無人</a:t>
            </a:r>
            <a:r>
              <a:rPr lang="en-US" altLang="zh-HK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OK    </a:t>
            </a:r>
            <a:r>
              <a:rPr lang="zh-HK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無智慧 </a:t>
            </a:r>
            <a:endParaRPr 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hlinkClick r:id="rId3"/>
            <a:extLst>
              <a:ext uri="{FF2B5EF4-FFF2-40B4-BE49-F238E27FC236}">
                <a16:creationId xmlns:a16="http://schemas.microsoft.com/office/drawing/2014/main" id="{D806B8AC-9604-4EA4-A9F2-0418CD0D9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416" y="1292587"/>
            <a:ext cx="4835584" cy="271547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0829FEF-EF74-46A9-B537-C0AF3D61E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278" y="4011345"/>
            <a:ext cx="2557996" cy="259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2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36" y="1825625"/>
            <a:ext cx="2565528" cy="4351338"/>
          </a:xfrm>
        </p:spPr>
      </p:pic>
      <p:sp>
        <p:nvSpPr>
          <p:cNvPr id="4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ounded Rectangle 42"/>
          <p:cNvSpPr/>
          <p:nvPr/>
        </p:nvSpPr>
        <p:spPr>
          <a:xfrm>
            <a:off x="427705" y="1244264"/>
            <a:ext cx="11449814" cy="495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/>
          </a:p>
        </p:txBody>
      </p:sp>
      <p:sp>
        <p:nvSpPr>
          <p:cNvPr id="6" name="Oval 28"/>
          <p:cNvSpPr/>
          <p:nvPr/>
        </p:nvSpPr>
        <p:spPr>
          <a:xfrm>
            <a:off x="505790" y="1703012"/>
            <a:ext cx="3636295" cy="34816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結局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1:</a:t>
            </a:r>
          </a:p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平復情緒後， 如常入校門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 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動腦筋想創意的方法去修補長頸鹿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02" y="1338712"/>
            <a:ext cx="2810662" cy="4767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20" y="3978111"/>
            <a:ext cx="520617" cy="780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840" y="2093468"/>
            <a:ext cx="323924" cy="47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4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7705" y="1244264"/>
            <a:ext cx="11449814" cy="495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"/>
          <a:stretch/>
        </p:blipFill>
        <p:spPr>
          <a:xfrm>
            <a:off x="5137893" y="1843509"/>
            <a:ext cx="5751476" cy="5014491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9203067" y="945069"/>
            <a:ext cx="2786639" cy="1236519"/>
          </a:xfrm>
          <a:prstGeom prst="wedgeEllipseCallout">
            <a:avLst>
              <a:gd name="adj1" fmla="val -49805"/>
              <a:gd name="adj2" fmla="val 35368"/>
            </a:avLst>
          </a:prstGeom>
          <a:solidFill>
            <a:schemeClr val="bg1"/>
          </a:solidFill>
          <a:ln w="28575">
            <a:solidFill>
              <a:srgbClr val="95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讓我們一起搜尋</a:t>
            </a:r>
            <a:r>
              <a:rPr lang="en-US" altLang="zh-TW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修補方法，也可以請教陳</a:t>
            </a:r>
            <a:r>
              <a:rPr lang="en-US" altLang="zh-TW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sir</a:t>
            </a:r>
            <a:r>
              <a:rPr lang="zh-TW" altLang="en-US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！</a:t>
            </a:r>
            <a:endParaRPr lang="en-US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95" y="1563329"/>
            <a:ext cx="1703503" cy="5294671"/>
          </a:xfrm>
          <a:prstGeom prst="rect">
            <a:avLst/>
          </a:prstGeom>
        </p:spPr>
      </p:pic>
      <p:sp>
        <p:nvSpPr>
          <p:cNvPr id="13" name="Oval 23"/>
          <p:cNvSpPr/>
          <p:nvPr/>
        </p:nvSpPr>
        <p:spPr>
          <a:xfrm>
            <a:off x="258099" y="134972"/>
            <a:ext cx="3060195" cy="285671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結局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2:</a:t>
            </a:r>
          </a:p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平復情緒後，如常入校門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 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找人</a:t>
            </a:r>
            <a:endParaRPr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幫忙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7739" y="2784469"/>
            <a:ext cx="106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班主任</a:t>
            </a:r>
            <a:endParaRPr lang="zh-HK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8498" y="3174292"/>
            <a:ext cx="158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視藝科老師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陳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Sir</a:t>
            </a:r>
            <a:endParaRPr lang="zh-HK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1426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7705" y="1244264"/>
            <a:ext cx="11449814" cy="495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7435" y="4352701"/>
            <a:ext cx="12192000" cy="2501884"/>
          </a:xfrm>
          <a:prstGeom prst="rect">
            <a:avLst/>
          </a:prstGeom>
          <a:solidFill>
            <a:srgbClr val="81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549" y="4734106"/>
            <a:ext cx="8542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每個人</a:t>
            </a:r>
            <a:r>
              <a:rPr lang="en-US" altLang="zh-TW" sz="24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</a:t>
            </a:r>
            <a:r>
              <a:rPr lang="zh-TW" altLang="en-US" sz="24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不論是小朋友或是大人</a:t>
            </a:r>
            <a:r>
              <a:rPr lang="en-US" altLang="zh-TW" sz="24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也有需要別人幫助的時候</a:t>
            </a:r>
            <a:endParaRPr lang="en-US" altLang="zh-TW" sz="2400" b="1" dirty="0">
              <a:solidFill>
                <a:srgbClr val="7E36B4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在生活中遇到難題時，我們可以先嘗試和思考解難，如果還是行不通，便可以找人幫忙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求助的方式也很重要，如有禮貌地問別人現在是否方便幫忙</a:t>
            </a:r>
            <a:endParaRPr lang="en-US" altLang="zh-TW" sz="2400" b="1" dirty="0">
              <a:solidFill>
                <a:srgbClr val="7E36B4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2463" y="3574990"/>
            <a:ext cx="1786106" cy="23896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213" y="5285202"/>
            <a:ext cx="1543222" cy="1457100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D7F2A87F-8DD8-4F0F-B559-A501ED48AE68}"/>
              </a:ext>
            </a:extLst>
          </p:cNvPr>
          <p:cNvGrpSpPr/>
          <p:nvPr/>
        </p:nvGrpSpPr>
        <p:grpSpPr>
          <a:xfrm>
            <a:off x="4256452" y="964147"/>
            <a:ext cx="4862581" cy="3258518"/>
            <a:chOff x="3885872" y="389475"/>
            <a:chExt cx="6024835" cy="41634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05"/>
            <a:stretch/>
          </p:blipFill>
          <p:spPr>
            <a:xfrm>
              <a:off x="5355322" y="581235"/>
              <a:ext cx="4555385" cy="397166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872" y="389475"/>
              <a:ext cx="1311408" cy="4075997"/>
            </a:xfrm>
            <a:prstGeom prst="rect">
              <a:avLst/>
            </a:prstGeom>
          </p:spPr>
        </p:pic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C4BDB647-D11A-47ED-83B3-579CBB46FE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6439" y="4805474"/>
            <a:ext cx="1676546" cy="1876594"/>
          </a:xfrm>
          <a:prstGeom prst="rect">
            <a:avLst/>
          </a:prstGeom>
        </p:spPr>
      </p:pic>
      <p:sp>
        <p:nvSpPr>
          <p:cNvPr id="16" name="Oval 23">
            <a:extLst>
              <a:ext uri="{FF2B5EF4-FFF2-40B4-BE49-F238E27FC236}">
                <a16:creationId xmlns:a16="http://schemas.microsoft.com/office/drawing/2014/main" id="{D66A8940-6DC5-4BB8-BAED-EA02D890E90A}"/>
              </a:ext>
            </a:extLst>
          </p:cNvPr>
          <p:cNvSpPr/>
          <p:nvPr/>
        </p:nvSpPr>
        <p:spPr>
          <a:xfrm>
            <a:off x="202294" y="214489"/>
            <a:ext cx="3015039" cy="285671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結局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2:</a:t>
            </a:r>
          </a:p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平復情緒後，如常入校門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 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找人</a:t>
            </a:r>
            <a:endParaRPr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幫忙</a:t>
            </a:r>
          </a:p>
        </p:txBody>
      </p:sp>
    </p:spTree>
    <p:extLst>
      <p:ext uri="{BB962C8B-B14F-4D97-AF65-F5344CB8AC3E}">
        <p14:creationId xmlns:p14="http://schemas.microsoft.com/office/powerpoint/2010/main" val="5489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語音泡泡: 圓角矩形 1">
            <a:extLst>
              <a:ext uri="{FF2B5EF4-FFF2-40B4-BE49-F238E27FC236}">
                <a16:creationId xmlns:a16="http://schemas.microsoft.com/office/drawing/2014/main" id="{2BFD8506-BCAF-4ACB-967F-A2BC7AE2D46C}"/>
              </a:ext>
            </a:extLst>
          </p:cNvPr>
          <p:cNvSpPr/>
          <p:nvPr/>
        </p:nvSpPr>
        <p:spPr>
          <a:xfrm>
            <a:off x="1055068" y="4771981"/>
            <a:ext cx="9243872" cy="1959209"/>
          </a:xfrm>
          <a:prstGeom prst="wedgeRoundRectCallout">
            <a:avLst>
              <a:gd name="adj1" fmla="val 52336"/>
              <a:gd name="adj2" fmla="val -19257"/>
              <a:gd name="adj3" fmla="val 16667"/>
            </a:avLst>
          </a:prstGeom>
          <a:solidFill>
            <a:srgbClr val="FAE99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1511" y="5119328"/>
            <a:ext cx="1550450" cy="160007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1A9944E-3464-4647-ADB0-B3A8800D88C2}"/>
              </a:ext>
            </a:extLst>
          </p:cNvPr>
          <p:cNvSpPr txBox="1">
            <a:spLocks/>
          </p:cNvSpPr>
          <p:nvPr/>
        </p:nvSpPr>
        <p:spPr>
          <a:xfrm>
            <a:off x="820392" y="4885737"/>
            <a:ext cx="9713224" cy="9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>
                <a:solidFill>
                  <a:srgbClr val="77BF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哪個是有智慧的方法？</a:t>
            </a:r>
            <a:endParaRPr lang="zh-HK" altLang="en-US" sz="4800" b="1" dirty="0">
              <a:solidFill>
                <a:srgbClr val="77BFC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CFF6605-DD08-4336-8E44-95DA60060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9" y="-13792"/>
            <a:ext cx="3988709" cy="1702188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959717" y="-128364"/>
            <a:ext cx="1787093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79DB613-B314-4F65-97B0-819CCA1E4511}"/>
              </a:ext>
            </a:extLst>
          </p:cNvPr>
          <p:cNvSpPr txBox="1">
            <a:spLocks/>
          </p:cNvSpPr>
          <p:nvPr/>
        </p:nvSpPr>
        <p:spPr>
          <a:xfrm>
            <a:off x="585716" y="5710322"/>
            <a:ext cx="9713224" cy="9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選項</a:t>
            </a:r>
            <a:r>
              <a:rPr lang="en-US" altLang="zh-TW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：別人覺得不</a:t>
            </a:r>
            <a:r>
              <a:rPr lang="en-US" altLang="zh-TW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</a:t>
            </a:r>
            <a:r>
              <a:rPr lang="zh-TW" alt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，自己覺得</a:t>
            </a:r>
            <a:r>
              <a:rPr lang="en-US" altLang="zh-TW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</a:t>
            </a:r>
          </a:p>
          <a:p>
            <a:pPr algn="ctr"/>
            <a:r>
              <a:rPr lang="zh-TW" alt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選項</a:t>
            </a:r>
            <a:r>
              <a:rPr lang="en-US" altLang="zh-TW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：別人覺得</a:t>
            </a:r>
            <a:r>
              <a:rPr lang="en-US" altLang="zh-TW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</a:t>
            </a:r>
            <a:r>
              <a:rPr lang="zh-TW" alt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自己覺得</a:t>
            </a:r>
            <a:r>
              <a:rPr lang="en-US" altLang="zh-TW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F671B3F-64E1-4385-AE8F-F88272235C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48" y="5048448"/>
            <a:ext cx="2223943" cy="153848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EF5C69A-000D-4B71-8AAB-B55FA65F6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957" y="1259213"/>
            <a:ext cx="4278742" cy="323602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7ABBE0B-27CB-4FB9-97FA-36D9498F7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99" y="1897945"/>
            <a:ext cx="4138240" cy="22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7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1">
            <a:extLst>
              <a:ext uri="{FF2B5EF4-FFF2-40B4-BE49-F238E27FC236}">
                <a16:creationId xmlns:a16="http://schemas.microsoft.com/office/drawing/2014/main" id="{D10DB4E5-6724-48BB-847B-E3AA6832E9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6" name="群組 34">
            <a:extLst>
              <a:ext uri="{FF2B5EF4-FFF2-40B4-BE49-F238E27FC236}">
                <a16:creationId xmlns:a16="http://schemas.microsoft.com/office/drawing/2014/main" id="{0D7750F9-8A12-4C6A-BEC9-C4C530CA3158}"/>
              </a:ext>
            </a:extLst>
          </p:cNvPr>
          <p:cNvGrpSpPr/>
          <p:nvPr/>
        </p:nvGrpSpPr>
        <p:grpSpPr>
          <a:xfrm>
            <a:off x="1362315" y="881559"/>
            <a:ext cx="9467370" cy="5850719"/>
            <a:chOff x="9754634" y="3404451"/>
            <a:chExt cx="2227568" cy="3321518"/>
          </a:xfrm>
        </p:grpSpPr>
        <p:grpSp>
          <p:nvGrpSpPr>
            <p:cNvPr id="37" name="群組 35">
              <a:extLst>
                <a:ext uri="{FF2B5EF4-FFF2-40B4-BE49-F238E27FC236}">
                  <a16:creationId xmlns:a16="http://schemas.microsoft.com/office/drawing/2014/main" id="{FBE719BE-BFEF-49DC-B0C2-BBEBB94117CF}"/>
                </a:ext>
              </a:extLst>
            </p:cNvPr>
            <p:cNvGrpSpPr/>
            <p:nvPr/>
          </p:nvGrpSpPr>
          <p:grpSpPr>
            <a:xfrm>
              <a:off x="9754634" y="3404451"/>
              <a:ext cx="2227568" cy="3321518"/>
              <a:chOff x="5432016" y="-358983"/>
              <a:chExt cx="2841390" cy="4135337"/>
            </a:xfrm>
          </p:grpSpPr>
          <p:sp>
            <p:nvSpPr>
              <p:cNvPr id="39" name="矩形 37">
                <a:extLst>
                  <a:ext uri="{FF2B5EF4-FFF2-40B4-BE49-F238E27FC236}">
                    <a16:creationId xmlns:a16="http://schemas.microsoft.com/office/drawing/2014/main" id="{2617402F-D34E-454D-A261-10A802F72E0A}"/>
                  </a:ext>
                </a:extLst>
              </p:cNvPr>
              <p:cNvSpPr/>
              <p:nvPr/>
            </p:nvSpPr>
            <p:spPr>
              <a:xfrm>
                <a:off x="5432016" y="-118752"/>
                <a:ext cx="2841390" cy="3895106"/>
              </a:xfrm>
              <a:prstGeom prst="rect">
                <a:avLst/>
              </a:prstGeom>
              <a:solidFill>
                <a:srgbClr val="EAE3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40" name="矩形 38">
                <a:extLst>
                  <a:ext uri="{FF2B5EF4-FFF2-40B4-BE49-F238E27FC236}">
                    <a16:creationId xmlns:a16="http://schemas.microsoft.com/office/drawing/2014/main" id="{EFBDB207-ED7E-4C11-B123-D852EC9B463F}"/>
                  </a:ext>
                </a:extLst>
              </p:cNvPr>
              <p:cNvSpPr/>
              <p:nvPr/>
            </p:nvSpPr>
            <p:spPr>
              <a:xfrm>
                <a:off x="5545660" y="-24264"/>
                <a:ext cx="2620483" cy="37069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41" name="手繪多邊形 39">
                <a:extLst>
                  <a:ext uri="{FF2B5EF4-FFF2-40B4-BE49-F238E27FC236}">
                    <a16:creationId xmlns:a16="http://schemas.microsoft.com/office/drawing/2014/main" id="{C12EF956-3BDC-44A8-B1A0-E75856C43DA4}"/>
                  </a:ext>
                </a:extLst>
              </p:cNvPr>
              <p:cNvSpPr/>
              <p:nvPr/>
            </p:nvSpPr>
            <p:spPr>
              <a:xfrm>
                <a:off x="6530273" y="-358983"/>
                <a:ext cx="756692" cy="559920"/>
              </a:xfrm>
              <a:custGeom>
                <a:avLst/>
                <a:gdLst>
                  <a:gd name="connsiteX0" fmla="*/ 1521 w 977584"/>
                  <a:gd name="connsiteY0" fmla="*/ 495245 h 559920"/>
                  <a:gd name="connsiteX1" fmla="*/ 25272 w 977584"/>
                  <a:gd name="connsiteY1" fmla="*/ 352741 h 559920"/>
                  <a:gd name="connsiteX2" fmla="*/ 96524 w 977584"/>
                  <a:gd name="connsiteY2" fmla="*/ 305240 h 559920"/>
                  <a:gd name="connsiteX3" fmla="*/ 274654 w 977584"/>
                  <a:gd name="connsiteY3" fmla="*/ 257738 h 559920"/>
                  <a:gd name="connsiteX4" fmla="*/ 322155 w 977584"/>
                  <a:gd name="connsiteY4" fmla="*/ 103359 h 559920"/>
                  <a:gd name="connsiteX5" fmla="*/ 440908 w 977584"/>
                  <a:gd name="connsiteY5" fmla="*/ 20232 h 559920"/>
                  <a:gd name="connsiteX6" fmla="*/ 559662 w 977584"/>
                  <a:gd name="connsiteY6" fmla="*/ 8356 h 559920"/>
                  <a:gd name="connsiteX7" fmla="*/ 630913 w 977584"/>
                  <a:gd name="connsiteY7" fmla="*/ 127110 h 559920"/>
                  <a:gd name="connsiteX8" fmla="*/ 690290 w 977584"/>
                  <a:gd name="connsiteY8" fmla="*/ 293364 h 559920"/>
                  <a:gd name="connsiteX9" fmla="*/ 773417 w 977584"/>
                  <a:gd name="connsiteY9" fmla="*/ 328990 h 559920"/>
                  <a:gd name="connsiteX10" fmla="*/ 868420 w 977584"/>
                  <a:gd name="connsiteY10" fmla="*/ 376491 h 559920"/>
                  <a:gd name="connsiteX11" fmla="*/ 975298 w 977584"/>
                  <a:gd name="connsiteY11" fmla="*/ 542746 h 559920"/>
                  <a:gd name="connsiteX12" fmla="*/ 761542 w 977584"/>
                  <a:gd name="connsiteY12" fmla="*/ 554621 h 559920"/>
                  <a:gd name="connsiteX13" fmla="*/ 429033 w 977584"/>
                  <a:gd name="connsiteY13" fmla="*/ 542746 h 559920"/>
                  <a:gd name="connsiteX14" fmla="*/ 49023 w 977584"/>
                  <a:gd name="connsiteY14" fmla="*/ 518995 h 559920"/>
                  <a:gd name="connsiteX15" fmla="*/ 1521 w 977584"/>
                  <a:gd name="connsiteY15" fmla="*/ 495245 h 55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77584" h="559920">
                    <a:moveTo>
                      <a:pt x="1521" y="495245"/>
                    </a:moveTo>
                    <a:cubicBezTo>
                      <a:pt x="-2437" y="467536"/>
                      <a:pt x="9438" y="384408"/>
                      <a:pt x="25272" y="352741"/>
                    </a:cubicBezTo>
                    <a:cubicBezTo>
                      <a:pt x="41106" y="321073"/>
                      <a:pt x="54960" y="321074"/>
                      <a:pt x="96524" y="305240"/>
                    </a:cubicBezTo>
                    <a:cubicBezTo>
                      <a:pt x="138088" y="289406"/>
                      <a:pt x="237049" y="291385"/>
                      <a:pt x="274654" y="257738"/>
                    </a:cubicBezTo>
                    <a:cubicBezTo>
                      <a:pt x="312259" y="224091"/>
                      <a:pt x="294446" y="142943"/>
                      <a:pt x="322155" y="103359"/>
                    </a:cubicBezTo>
                    <a:cubicBezTo>
                      <a:pt x="349864" y="63775"/>
                      <a:pt x="401324" y="36066"/>
                      <a:pt x="440908" y="20232"/>
                    </a:cubicBezTo>
                    <a:cubicBezTo>
                      <a:pt x="480492" y="4398"/>
                      <a:pt x="527995" y="-9457"/>
                      <a:pt x="559662" y="8356"/>
                    </a:cubicBezTo>
                    <a:cubicBezTo>
                      <a:pt x="591329" y="26169"/>
                      <a:pt x="609142" y="79609"/>
                      <a:pt x="630913" y="127110"/>
                    </a:cubicBezTo>
                    <a:cubicBezTo>
                      <a:pt x="652684" y="174611"/>
                      <a:pt x="666539" y="259717"/>
                      <a:pt x="690290" y="293364"/>
                    </a:cubicBezTo>
                    <a:cubicBezTo>
                      <a:pt x="714041" y="327011"/>
                      <a:pt x="743729" y="315136"/>
                      <a:pt x="773417" y="328990"/>
                    </a:cubicBezTo>
                    <a:cubicBezTo>
                      <a:pt x="803105" y="342844"/>
                      <a:pt x="834773" y="340865"/>
                      <a:pt x="868420" y="376491"/>
                    </a:cubicBezTo>
                    <a:cubicBezTo>
                      <a:pt x="902067" y="412117"/>
                      <a:pt x="993111" y="513058"/>
                      <a:pt x="975298" y="542746"/>
                    </a:cubicBezTo>
                    <a:cubicBezTo>
                      <a:pt x="957485" y="572434"/>
                      <a:pt x="852586" y="554621"/>
                      <a:pt x="761542" y="554621"/>
                    </a:cubicBezTo>
                    <a:cubicBezTo>
                      <a:pt x="670498" y="554621"/>
                      <a:pt x="547786" y="548684"/>
                      <a:pt x="429033" y="542746"/>
                    </a:cubicBezTo>
                    <a:cubicBezTo>
                      <a:pt x="310280" y="536808"/>
                      <a:pt x="118296" y="528891"/>
                      <a:pt x="49023" y="518995"/>
                    </a:cubicBezTo>
                    <a:cubicBezTo>
                      <a:pt x="-20250" y="509099"/>
                      <a:pt x="5479" y="522954"/>
                      <a:pt x="1521" y="49524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sp>
          <p:nvSpPr>
            <p:cNvPr id="38" name="橢圓 36">
              <a:extLst>
                <a:ext uri="{FF2B5EF4-FFF2-40B4-BE49-F238E27FC236}">
                  <a16:creationId xmlns:a16="http://schemas.microsoft.com/office/drawing/2014/main" id="{E8E94033-332D-4B27-A4B3-0A2E6E388BC5}"/>
                </a:ext>
              </a:extLst>
            </p:cNvPr>
            <p:cNvSpPr/>
            <p:nvPr/>
          </p:nvSpPr>
          <p:spPr>
            <a:xfrm>
              <a:off x="10852476" y="3439263"/>
              <a:ext cx="96688" cy="1515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85" y="59556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本節人物簡介</a:t>
            </a:r>
            <a:endParaRPr lang="zh-HK" altLang="en-US" sz="48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FC8C2E2E-6676-4C3F-82AB-68DE3CC998F8}"/>
              </a:ext>
            </a:extLst>
          </p:cNvPr>
          <p:cNvSpPr/>
          <p:nvPr/>
        </p:nvSpPr>
        <p:spPr>
          <a:xfrm>
            <a:off x="2167528" y="3790980"/>
            <a:ext cx="1464913" cy="546341"/>
          </a:xfrm>
          <a:prstGeom prst="roundRect">
            <a:avLst/>
          </a:prstGeom>
          <a:solidFill>
            <a:srgbClr val="94B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阿腦</a:t>
            </a:r>
            <a:endParaRPr lang="zh-HK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AE71006F-BB98-4C2D-96B0-08A83992BF13}"/>
              </a:ext>
            </a:extLst>
          </p:cNvPr>
          <p:cNvSpPr/>
          <p:nvPr/>
        </p:nvSpPr>
        <p:spPr>
          <a:xfrm>
            <a:off x="3973134" y="3828343"/>
            <a:ext cx="1464913" cy="546341"/>
          </a:xfrm>
          <a:prstGeom prst="roundRect">
            <a:avLst/>
          </a:prstGeom>
          <a:solidFill>
            <a:srgbClr val="94B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腦師傅</a:t>
            </a:r>
            <a:endParaRPr lang="zh-HK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3525752C-7797-4B91-AFF8-35AA6882DA64}"/>
              </a:ext>
            </a:extLst>
          </p:cNvPr>
          <p:cNvSpPr/>
          <p:nvPr/>
        </p:nvSpPr>
        <p:spPr>
          <a:xfrm>
            <a:off x="6092979" y="3264369"/>
            <a:ext cx="2096859" cy="546341"/>
          </a:xfrm>
          <a:prstGeom prst="roundRect">
            <a:avLst/>
          </a:prstGeom>
          <a:solidFill>
            <a:srgbClr val="94B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火焰三兄弟</a:t>
            </a:r>
            <a:endParaRPr lang="zh-HK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2180545-099A-47CB-86F3-A32234A6B7C9}"/>
              </a:ext>
            </a:extLst>
          </p:cNvPr>
          <p:cNvSpPr/>
          <p:nvPr/>
        </p:nvSpPr>
        <p:spPr>
          <a:xfrm>
            <a:off x="2188777" y="6013971"/>
            <a:ext cx="1464913" cy="546341"/>
          </a:xfrm>
          <a:prstGeom prst="roundRect">
            <a:avLst/>
          </a:prstGeom>
          <a:solidFill>
            <a:srgbClr val="94B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小明</a:t>
            </a:r>
            <a:endParaRPr lang="zh-HK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50249272-5E3C-46FE-B8FC-9630D8FD03D5}"/>
              </a:ext>
            </a:extLst>
          </p:cNvPr>
          <p:cNvSpPr/>
          <p:nvPr/>
        </p:nvSpPr>
        <p:spPr>
          <a:xfrm>
            <a:off x="4469991" y="5990231"/>
            <a:ext cx="2908450" cy="546341"/>
          </a:xfrm>
          <a:prstGeom prst="roundRect">
            <a:avLst/>
          </a:prstGeom>
          <a:solidFill>
            <a:srgbClr val="94B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Cool down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企鵝</a:t>
            </a:r>
            <a:endParaRPr lang="zh-HK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298E858B-A76E-4ED7-9DD0-9C82197AD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69" y="2217841"/>
            <a:ext cx="1439830" cy="1428893"/>
          </a:xfrm>
          <a:prstGeom prst="rect">
            <a:avLst/>
          </a:prstGeom>
        </p:spPr>
      </p:pic>
      <p:pic>
        <p:nvPicPr>
          <p:cNvPr id="30" name="Picture 43">
            <a:extLst>
              <a:ext uri="{FF2B5EF4-FFF2-40B4-BE49-F238E27FC236}">
                <a16:creationId xmlns:a16="http://schemas.microsoft.com/office/drawing/2014/main" id="{9EEE83E2-97DF-417D-A653-E821C21050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3574" y="1763909"/>
            <a:ext cx="1444473" cy="1934072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CAFAB625-AB28-4304-9E95-9BD371FAF2C6}"/>
              </a:ext>
            </a:extLst>
          </p:cNvPr>
          <p:cNvGrpSpPr/>
          <p:nvPr/>
        </p:nvGrpSpPr>
        <p:grpSpPr>
          <a:xfrm>
            <a:off x="5837945" y="1814355"/>
            <a:ext cx="2521260" cy="1354567"/>
            <a:chOff x="6185685" y="1607464"/>
            <a:chExt cx="4028158" cy="2186027"/>
          </a:xfrm>
        </p:grpSpPr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8B424EFE-5D99-4324-A6A5-E9804151A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5685" y="2288396"/>
              <a:ext cx="1687603" cy="1317717"/>
            </a:xfrm>
            <a:prstGeom prst="rect">
              <a:avLst/>
            </a:prstGeom>
          </p:spPr>
        </p:pic>
        <p:pic>
          <p:nvPicPr>
            <p:cNvPr id="32" name="Picture 1">
              <a:extLst>
                <a:ext uri="{FF2B5EF4-FFF2-40B4-BE49-F238E27FC236}">
                  <a16:creationId xmlns:a16="http://schemas.microsoft.com/office/drawing/2014/main" id="{FB1F3D4E-0FBF-4F48-AE22-2CEC299B8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6525" y="1607464"/>
              <a:ext cx="1596263" cy="1536403"/>
            </a:xfrm>
            <a:prstGeom prst="rect">
              <a:avLst/>
            </a:prstGeom>
          </p:spPr>
        </p:pic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C48C1A4D-5718-4347-AB11-CFAD18E9F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0510" y="2314322"/>
              <a:ext cx="1223333" cy="1479169"/>
            </a:xfrm>
            <a:prstGeom prst="rect">
              <a:avLst/>
            </a:prstGeom>
          </p:spPr>
        </p:pic>
      </p:grpSp>
      <p:pic>
        <p:nvPicPr>
          <p:cNvPr id="42" name="Picture 14">
            <a:extLst>
              <a:ext uri="{FF2B5EF4-FFF2-40B4-BE49-F238E27FC236}">
                <a16:creationId xmlns:a16="http://schemas.microsoft.com/office/drawing/2014/main" id="{E7100BF2-E8CB-464E-BB42-548E2D5D4A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28" y="4116964"/>
            <a:ext cx="1319856" cy="184018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266511D-3B81-4837-97F2-AFBEC350475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96532" y="4599344"/>
            <a:ext cx="1671904" cy="1337523"/>
          </a:xfrm>
          <a:prstGeom prst="rect">
            <a:avLst/>
          </a:prstGeom>
        </p:spPr>
      </p:pic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B2D697FB-12E4-4A0B-A90A-99E24108DB19}"/>
              </a:ext>
            </a:extLst>
          </p:cNvPr>
          <p:cNvSpPr/>
          <p:nvPr/>
        </p:nvSpPr>
        <p:spPr>
          <a:xfrm>
            <a:off x="8194743" y="5975628"/>
            <a:ext cx="2092786" cy="54634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OK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貓頭鷹</a:t>
            </a:r>
            <a:endParaRPr lang="zh-HK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0BBE33FD-3924-4CBB-870C-CE99793ABC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35" y="4177036"/>
            <a:ext cx="2396010" cy="165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63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1511" y="5119328"/>
            <a:ext cx="1550450" cy="160007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3C490569-6252-4C6C-8A2C-5F80F164C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9" y="-13792"/>
            <a:ext cx="3988709" cy="170218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927F23C-BCE3-4257-81A1-F8644CAEF6C2}"/>
              </a:ext>
            </a:extLst>
          </p:cNvPr>
          <p:cNvSpPr txBox="1">
            <a:spLocks/>
          </p:cNvSpPr>
          <p:nvPr/>
        </p:nvSpPr>
        <p:spPr>
          <a:xfrm>
            <a:off x="1959717" y="-128364"/>
            <a:ext cx="17870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CD9CC3-66A3-48A7-9294-4CA19CA90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909" y="2406000"/>
            <a:ext cx="9207917" cy="3168889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經歷情緒是正常的，我們可以嘗試</a:t>
            </a: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接納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自己的</a:t>
            </a: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情緒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冷靜下來後，智慧溫火便出現，我們可以思考</a:t>
            </a: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不同的可能性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去處理事情，從中作出智慧的選擇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每個人都有需要別人幫忙的時候，</a:t>
            </a: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懂得尋求幫助是一種能力，幫助我們成長及不斷進步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1459BD7-7DCB-4A77-BE02-D1FD5F5443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4" y="2406001"/>
            <a:ext cx="673938" cy="472451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73D5D9B1-3832-4865-A90B-266BBE8350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6" y="3235270"/>
            <a:ext cx="673938" cy="47245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DA33409-BD18-4B0F-A2FF-5ECFD9A50E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4" y="4435316"/>
            <a:ext cx="673938" cy="4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84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13156" y="183785"/>
            <a:ext cx="8706879" cy="1241628"/>
          </a:xfrm>
        </p:spPr>
        <p:txBody>
          <a:bodyPr>
            <a:normAutofit fontScale="90000"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跟家人分享所學：我可以尋求幫助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"/>
          <a:stretch/>
        </p:blipFill>
        <p:spPr>
          <a:xfrm>
            <a:off x="8539934" y="0"/>
            <a:ext cx="3665714" cy="693988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F8384D7-B547-4367-B924-421BDE5AF6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284" y="1177013"/>
            <a:ext cx="3782137" cy="568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707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10982844-A1E5-440C-AFB7-722E98CBA5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33C836B-4759-43E2-89B6-333FC752D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695" y="0"/>
            <a:ext cx="4834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2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17987" y="96110"/>
            <a:ext cx="12001276" cy="1241628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回顧：上一節．跟家人練習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COOL DOWN 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秘笈的心得</a:t>
            </a:r>
            <a:endParaRPr lang="zh-HK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512991" y="3218273"/>
            <a:ext cx="615772" cy="684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4908" t="15144" r="34352" b="11934"/>
          <a:stretch>
            <a:fillRect/>
          </a:stretch>
        </p:blipFill>
        <p:spPr bwMode="auto">
          <a:xfrm>
            <a:off x="1592675" y="1151466"/>
            <a:ext cx="4010180" cy="535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0835896-7B16-4EF8-BDE2-1F6F59CD18C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4364" y="1150422"/>
            <a:ext cx="3781037" cy="5351977"/>
          </a:xfrm>
          <a:prstGeom prst="rect">
            <a:avLst/>
          </a:prstGeom>
        </p:spPr>
      </p:pic>
      <p:pic>
        <p:nvPicPr>
          <p:cNvPr id="11" name="Picture 9" descr="session2 fac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7535" y="1150422"/>
            <a:ext cx="3718343" cy="529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3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582186" y="50134"/>
            <a:ext cx="8706879" cy="124162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主題故事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1991" y="1178033"/>
            <a:ext cx="7763900" cy="5645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61991" y="4779818"/>
            <a:ext cx="7763900" cy="20436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86" y="2295015"/>
            <a:ext cx="7229120" cy="385640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371090" flipV="1">
            <a:off x="2430111" y="6407110"/>
            <a:ext cx="2769820" cy="90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59337" y="1622925"/>
            <a:ext cx="232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在校巴上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6141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1991" y="1178033"/>
            <a:ext cx="7763900" cy="5645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0"/>
          <a:stretch/>
        </p:blipFill>
        <p:spPr>
          <a:xfrm>
            <a:off x="3030420" y="2415753"/>
            <a:ext cx="5478677" cy="42083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8207" y="3595969"/>
            <a:ext cx="95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小明</a:t>
            </a: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52" y="997065"/>
            <a:ext cx="3970236" cy="23994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64398" y="1341896"/>
            <a:ext cx="3254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這隻長頸鹿我在家製作了整個星期，是視藝科的功課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</a:t>
            </a: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6311" y="2431284"/>
            <a:ext cx="1217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真漂亮！</a:t>
            </a:r>
            <a:endParaRPr 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64992" y="2869905"/>
            <a:ext cx="356616" cy="2390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52345" y="3595968"/>
            <a:ext cx="113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同學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890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1991" y="1178033"/>
            <a:ext cx="7763900" cy="5645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12449" b="11400"/>
          <a:stretch/>
        </p:blipFill>
        <p:spPr>
          <a:xfrm>
            <a:off x="2023374" y="2205317"/>
            <a:ext cx="7665232" cy="459889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986089" y="3953435"/>
            <a:ext cx="2682435" cy="2625811"/>
          </a:xfrm>
          <a:prstGeom prst="wedgeEllipseCallout">
            <a:avLst>
              <a:gd name="adj1" fmla="val 63909"/>
              <a:gd name="adj2" fmla="val -37314"/>
            </a:avLst>
          </a:prstGeom>
          <a:solidFill>
            <a:schemeClr val="bg1"/>
          </a:solidFill>
          <a:ln w="76200">
            <a:solidFill>
              <a:srgbClr val="A66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15116" y="1225465"/>
            <a:ext cx="7545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落校巴時，前面一位同學太興奮了，不小心撞到小明的長頸鹿而不知道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36" y="3036325"/>
            <a:ext cx="1066241" cy="686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818">
            <a:off x="6818124" y="3759102"/>
            <a:ext cx="234178" cy="33688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6535271" y="3953435"/>
            <a:ext cx="230472" cy="173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16" y="4132232"/>
            <a:ext cx="2281261" cy="228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1991" y="1178033"/>
            <a:ext cx="7763900" cy="5645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60799" y="1172443"/>
            <a:ext cx="503802" cy="5645475"/>
          </a:xfrm>
          <a:prstGeom prst="rect">
            <a:avLst/>
          </a:prstGeom>
          <a:solidFill>
            <a:srgbClr val="B4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49398" y="2823941"/>
            <a:ext cx="451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長頸鹿的頸斷開了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5" name="Isosceles Triangle 24"/>
          <p:cNvSpPr/>
          <p:nvPr/>
        </p:nvSpPr>
        <p:spPr>
          <a:xfrm flipH="1" flipV="1">
            <a:off x="2464602" y="1170176"/>
            <a:ext cx="2772898" cy="5119129"/>
          </a:xfrm>
          <a:prstGeom prst="triangle">
            <a:avLst>
              <a:gd name="adj" fmla="val 100000"/>
            </a:avLst>
          </a:prstGeom>
          <a:solidFill>
            <a:srgbClr val="7F7F7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flipV="1">
            <a:off x="7651375" y="1178031"/>
            <a:ext cx="1600201" cy="5186583"/>
          </a:xfrm>
          <a:prstGeom prst="triangle">
            <a:avLst>
              <a:gd name="adj" fmla="val 100000"/>
            </a:avLst>
          </a:prstGeom>
          <a:solidFill>
            <a:srgbClr val="7F7F7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253071" y="1169108"/>
            <a:ext cx="503802" cy="5645475"/>
          </a:xfrm>
          <a:prstGeom prst="rect">
            <a:avLst/>
          </a:prstGeom>
          <a:solidFill>
            <a:srgbClr val="B4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960799" y="6289305"/>
            <a:ext cx="7765092" cy="568695"/>
          </a:xfrm>
          <a:prstGeom prst="rect">
            <a:avLst/>
          </a:prstGeom>
          <a:solidFill>
            <a:srgbClr val="B4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433918" y="5799849"/>
            <a:ext cx="6817660" cy="1015803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16" y="3347161"/>
            <a:ext cx="5160659" cy="3339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3" y="484780"/>
            <a:ext cx="2835754" cy="28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19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5029</TotalTime>
  <Words>1109</Words>
  <Application>Microsoft Office PowerPoint</Application>
  <PresentationFormat>寬螢幕</PresentationFormat>
  <Paragraphs>196</Paragraphs>
  <Slides>42</Slides>
  <Notes>32</Notes>
  <HiddenSlides>1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2" baseType="lpstr">
      <vt:lpstr>Microsoft JhengHei</vt:lpstr>
      <vt:lpstr>Microsoft JhengHei</vt:lpstr>
      <vt:lpstr>Microsoft YaHei UI</vt:lpstr>
      <vt:lpstr>SetoFont</vt:lpstr>
      <vt:lpstr>Arial</vt:lpstr>
      <vt:lpstr>Arial Black</vt:lpstr>
      <vt:lpstr>Calibri</vt:lpstr>
      <vt:lpstr>Calibri Light</vt:lpstr>
      <vt:lpstr>Eras Bold ITC</vt:lpstr>
      <vt:lpstr>Office Theme</vt:lpstr>
      <vt:lpstr>PowerPoint 簡報</vt:lpstr>
      <vt:lpstr>PowerPoint 簡報</vt:lpstr>
      <vt:lpstr>第三節 學習重點</vt:lpstr>
      <vt:lpstr>本節人物簡介</vt:lpstr>
      <vt:lpstr>回顧：上一節．跟家人練習COOL DOWN 秘笈的心得</vt:lpstr>
      <vt:lpstr>主題故事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「火焰3兄弟」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你我OK有智慧</vt:lpstr>
      <vt:lpstr>PowerPoint 簡報</vt:lpstr>
      <vt:lpstr>PowerPoint 簡報</vt:lpstr>
      <vt:lpstr>PowerPoint 簡報</vt:lpstr>
      <vt:lpstr>總結</vt:lpstr>
      <vt:lpstr>PowerPoint 簡報</vt:lpstr>
      <vt:lpstr>跟家人分享所學：我可以尋求幫助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KS1第三節</dc:title>
  <dc:creator>LAU, Cheong-chi</dc:creator>
  <cp:lastModifiedBy>CHAN, Hiu-chung Amy</cp:lastModifiedBy>
  <cp:revision>242</cp:revision>
  <dcterms:created xsi:type="dcterms:W3CDTF">2024-04-16T08:00:49Z</dcterms:created>
  <dcterms:modified xsi:type="dcterms:W3CDTF">2025-09-02T04:35:27Z</dcterms:modified>
</cp:coreProperties>
</file>